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797675" cy="9926625"/>
  <p:embeddedFontLst>
    <p:embeddedFont>
      <p:font typeface="Ruluko"/>
      <p:regular r:id="rId17"/>
    </p:embeddedFont>
    <p:embeddedFont>
      <p:font typeface="Century Gothic"/>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ipV/KDzuXEomk4mmETcIQHaZ3I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CenturyGothic-italic.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CenturyGothic-boldItalic.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uluko-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CenturyGothic-bold.fntdata"/><Relationship Id="rId6" Type="http://schemas.openxmlformats.org/officeDocument/2006/relationships/slide" Target="slides/slide2.xml"/><Relationship Id="rId18" Type="http://schemas.openxmlformats.org/officeDocument/2006/relationships/font" Target="fonts/CenturyGothic-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79750" y="4715125"/>
            <a:ext cx="5438125" cy="44669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0: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0: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4: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5: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8: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79750" y="4715125"/>
            <a:ext cx="5438125" cy="44669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notes"/>
          <p:cNvSpPr/>
          <p:nvPr>
            <p:ph idx="2" type="sldImg"/>
          </p:nvPr>
        </p:nvSpPr>
        <p:spPr>
          <a:xfrm>
            <a:off x="1133150" y="744475"/>
            <a:ext cx="4532000" cy="37224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14"/>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4"/>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rm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p:txBody>
      </p:sp>
      <p:sp>
        <p:nvSpPr>
          <p:cNvPr id="20" name="Google Shape;20;p1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23" name="Google Shape;23;p14"/>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24" name="Google Shape;24;p14"/>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25" name="Google Shape;25;p14"/>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26" name="Google Shape;26;p14"/>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27" name="Google Shape;27;p14"/>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9" name="Shape 79"/>
        <p:cNvGrpSpPr/>
        <p:nvPr/>
      </p:nvGrpSpPr>
      <p:grpSpPr>
        <a:xfrm>
          <a:off x="0" y="0"/>
          <a:ext cx="0" cy="0"/>
          <a:chOff x="0" y="0"/>
          <a:chExt cx="0" cy="0"/>
        </a:xfrm>
      </p:grpSpPr>
      <p:sp>
        <p:nvSpPr>
          <p:cNvPr id="80" name="Google Shape;80;p23"/>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3"/>
          <p:cNvSpPr/>
          <p:nvPr>
            <p:ph idx="2" type="pic"/>
          </p:nvPr>
        </p:nvSpPr>
        <p:spPr>
          <a:xfrm>
            <a:off x="685800" y="533400"/>
            <a:ext cx="10818812"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82" name="Google Shape;82;p23"/>
          <p:cNvSpPr txBox="1"/>
          <p:nvPr>
            <p:ph idx="1" type="body"/>
          </p:nvPr>
        </p:nvSpPr>
        <p:spPr>
          <a:xfrm>
            <a:off x="914402" y="3843867"/>
            <a:ext cx="8304210" cy="457200"/>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Font typeface="Century Gothic"/>
              <a:buNone/>
              <a:defRPr sz="1600"/>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83" name="Google Shape;83;p2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6" name="Shape 86"/>
        <p:cNvGrpSpPr/>
        <p:nvPr/>
      </p:nvGrpSpPr>
      <p:grpSpPr>
        <a:xfrm>
          <a:off x="0" y="0"/>
          <a:ext cx="0" cy="0"/>
          <a:chOff x="0" y="0"/>
          <a:chExt cx="0" cy="0"/>
        </a:xfrm>
      </p:grpSpPr>
      <p:sp>
        <p:nvSpPr>
          <p:cNvPr id="87" name="Google Shape;87;p24"/>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4"/>
          <p:cNvSpPr txBox="1"/>
          <p:nvPr>
            <p:ph idx="1" type="body"/>
          </p:nvPr>
        </p:nvSpPr>
        <p:spPr>
          <a:xfrm>
            <a:off x="684212" y="4114800"/>
            <a:ext cx="8535988" cy="18796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89" name="Google Shape;89;p2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2" name="Shape 92"/>
        <p:cNvGrpSpPr/>
        <p:nvPr/>
      </p:nvGrpSpPr>
      <p:grpSpPr>
        <a:xfrm>
          <a:off x="0" y="0"/>
          <a:ext cx="0" cy="0"/>
          <a:chOff x="0" y="0"/>
          <a:chExt cx="0" cy="0"/>
        </a:xfrm>
      </p:grpSpPr>
      <p:sp>
        <p:nvSpPr>
          <p:cNvPr id="93" name="Google Shape;93;p25"/>
          <p:cNvSpPr txBox="1"/>
          <p:nvPr>
            <p:ph type="title"/>
          </p:nvPr>
        </p:nvSpPr>
        <p:spPr>
          <a:xfrm>
            <a:off x="1141411" y="685800"/>
            <a:ext cx="9144001"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5"/>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Font typeface="Century Gothic"/>
              <a:buNone/>
              <a:defRPr/>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95" name="Google Shape;95;p25"/>
          <p:cNvSpPr txBox="1"/>
          <p:nvPr>
            <p:ph idx="2" type="body"/>
          </p:nvPr>
        </p:nvSpPr>
        <p:spPr>
          <a:xfrm>
            <a:off x="684213" y="4301067"/>
            <a:ext cx="8534400" cy="1684865"/>
          </a:xfrm>
          <a:prstGeom prst="rect">
            <a:avLst/>
          </a:prstGeom>
          <a:noFill/>
          <a:ln>
            <a:noFill/>
          </a:ln>
        </p:spPr>
        <p:txBody>
          <a:bodyPr anchorCtr="0" anchor="ctr"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96" name="Google Shape;96;p2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9" name="Google Shape;99;p25"/>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8000" u="none" cap="none" strike="noStrike">
                <a:solidFill>
                  <a:schemeClr val="lt1"/>
                </a:solidFill>
                <a:latin typeface="Century Gothic"/>
                <a:ea typeface="Century Gothic"/>
                <a:cs typeface="Century Gothic"/>
                <a:sym typeface="Century Gothic"/>
              </a:rPr>
              <a:t>“</a:t>
            </a:r>
            <a:endParaRPr/>
          </a:p>
        </p:txBody>
      </p:sp>
      <p:sp>
        <p:nvSpPr>
          <p:cNvPr id="100" name="Google Shape;100;p25"/>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8000" u="none" cap="none" strike="noStrik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1" name="Shape 101"/>
        <p:cNvGrpSpPr/>
        <p:nvPr/>
      </p:nvGrpSpPr>
      <p:grpSpPr>
        <a:xfrm>
          <a:off x="0" y="0"/>
          <a:ext cx="0" cy="0"/>
          <a:chOff x="0" y="0"/>
          <a:chExt cx="0" cy="0"/>
        </a:xfrm>
      </p:grpSpPr>
      <p:sp>
        <p:nvSpPr>
          <p:cNvPr id="102" name="Google Shape;102;p26"/>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6"/>
          <p:cNvSpPr txBox="1"/>
          <p:nvPr>
            <p:ph idx="1" type="body"/>
          </p:nvPr>
        </p:nvSpPr>
        <p:spPr>
          <a:xfrm>
            <a:off x="684211" y="5132981"/>
            <a:ext cx="8535990"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4" name="Google Shape;104;p2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7" name="Shape 107"/>
        <p:cNvGrpSpPr/>
        <p:nvPr/>
      </p:nvGrpSpPr>
      <p:grpSpPr>
        <a:xfrm>
          <a:off x="0" y="0"/>
          <a:ext cx="0" cy="0"/>
          <a:chOff x="0" y="0"/>
          <a:chExt cx="0" cy="0"/>
        </a:xfrm>
      </p:grpSpPr>
      <p:sp>
        <p:nvSpPr>
          <p:cNvPr id="108" name="Google Shape;108;p27"/>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7"/>
          <p:cNvSpPr txBox="1"/>
          <p:nvPr>
            <p:ph idx="1" type="body"/>
          </p:nvPr>
        </p:nvSpPr>
        <p:spPr>
          <a:xfrm>
            <a:off x="684212" y="3928534"/>
            <a:ext cx="8534401" cy="1049866"/>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0" name="Google Shape;110;p27"/>
          <p:cNvSpPr txBox="1"/>
          <p:nvPr>
            <p:ph idx="2" type="body"/>
          </p:nvPr>
        </p:nvSpPr>
        <p:spPr>
          <a:xfrm>
            <a:off x="684211" y="4978400"/>
            <a:ext cx="8534401" cy="10160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1" name="Google Shape;111;p2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14" name="Google Shape;114;p27"/>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GB" sz="8000" u="none" cap="none" strike="noStrike">
                <a:solidFill>
                  <a:schemeClr val="lt1"/>
                </a:solidFill>
                <a:latin typeface="Century Gothic"/>
                <a:ea typeface="Century Gothic"/>
                <a:cs typeface="Century Gothic"/>
                <a:sym typeface="Century Gothic"/>
              </a:rPr>
              <a:t>“</a:t>
            </a:r>
            <a:endParaRPr/>
          </a:p>
        </p:txBody>
      </p:sp>
      <p:sp>
        <p:nvSpPr>
          <p:cNvPr id="115" name="Google Shape;115;p27"/>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GB" sz="8000" u="none" cap="none" strike="noStrik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6" name="Shape 116"/>
        <p:cNvGrpSpPr/>
        <p:nvPr/>
      </p:nvGrpSpPr>
      <p:grpSpPr>
        <a:xfrm>
          <a:off x="0" y="0"/>
          <a:ext cx="0" cy="0"/>
          <a:chOff x="0" y="0"/>
          <a:chExt cx="0" cy="0"/>
        </a:xfrm>
      </p:grpSpPr>
      <p:sp>
        <p:nvSpPr>
          <p:cNvPr id="117" name="Google Shape;117;p28"/>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8"/>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9" name="Google Shape;119;p28"/>
          <p:cNvSpPr txBox="1"/>
          <p:nvPr>
            <p:ph idx="2" type="body"/>
          </p:nvPr>
        </p:nvSpPr>
        <p:spPr>
          <a:xfrm>
            <a:off x="684211" y="4766732"/>
            <a:ext cx="8534401" cy="12276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20" name="Google Shape;120;p2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2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3" name="Shape 123"/>
        <p:cNvGrpSpPr/>
        <p:nvPr/>
      </p:nvGrpSpPr>
      <p:grpSpPr>
        <a:xfrm>
          <a:off x="0" y="0"/>
          <a:ext cx="0" cy="0"/>
          <a:chOff x="0" y="0"/>
          <a:chExt cx="0" cy="0"/>
        </a:xfrm>
      </p:grpSpPr>
      <p:sp>
        <p:nvSpPr>
          <p:cNvPr id="124" name="Google Shape;124;p29"/>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9"/>
          <p:cNvSpPr txBox="1"/>
          <p:nvPr>
            <p:ph idx="1" type="body"/>
          </p:nvPr>
        </p:nvSpPr>
        <p:spPr>
          <a:xfrm rot="5400000">
            <a:off x="3143778" y="-1773766"/>
            <a:ext cx="3615267" cy="85344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6" name="Google Shape;126;p2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2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9" name="Shape 129"/>
        <p:cNvGrpSpPr/>
        <p:nvPr/>
      </p:nvGrpSpPr>
      <p:grpSpPr>
        <a:xfrm>
          <a:off x="0" y="0"/>
          <a:ext cx="0" cy="0"/>
          <a:chOff x="0" y="0"/>
          <a:chExt cx="0" cy="0"/>
        </a:xfrm>
      </p:grpSpPr>
      <p:sp>
        <p:nvSpPr>
          <p:cNvPr id="130" name="Google Shape;130;p30"/>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30"/>
          <p:cNvSpPr txBox="1"/>
          <p:nvPr>
            <p:ph idx="1" type="body"/>
          </p:nvPr>
        </p:nvSpPr>
        <p:spPr>
          <a:xfrm rot="5400000">
            <a:off x="1943100" y="-571500"/>
            <a:ext cx="5308600" cy="7823200"/>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2" name="Google Shape;132;p3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15"/>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5"/>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31" name="Google Shape;31;p1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6"/>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600"/>
              <a:buFont typeface="Century Gothic"/>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6"/>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37" name="Google Shape;37;p1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17"/>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7"/>
          <p:cNvSpPr txBox="1"/>
          <p:nvPr>
            <p:ph idx="1" type="body"/>
          </p:nvPr>
        </p:nvSpPr>
        <p:spPr>
          <a:xfrm>
            <a:off x="684211" y="685800"/>
            <a:ext cx="4937655" cy="3615267"/>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3" name="Google Shape;43;p17"/>
          <p:cNvSpPr txBox="1"/>
          <p:nvPr>
            <p:ph idx="2" type="body"/>
          </p:nvPr>
        </p:nvSpPr>
        <p:spPr>
          <a:xfrm>
            <a:off x="5808133" y="685801"/>
            <a:ext cx="4934479" cy="3615266"/>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4" name="Google Shape;44;p1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1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18"/>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8"/>
          <p:cNvSpPr txBox="1"/>
          <p:nvPr>
            <p:ph idx="1" type="body"/>
          </p:nvPr>
        </p:nvSpPr>
        <p:spPr>
          <a:xfrm>
            <a:off x="972080" y="685800"/>
            <a:ext cx="464978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0" name="Google Shape;50;p18"/>
          <p:cNvSpPr txBox="1"/>
          <p:nvPr>
            <p:ph idx="2" type="body"/>
          </p:nvPr>
        </p:nvSpPr>
        <p:spPr>
          <a:xfrm>
            <a:off x="684211" y="1270529"/>
            <a:ext cx="4937655"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1" name="Google Shape;51;p18"/>
          <p:cNvSpPr txBox="1"/>
          <p:nvPr>
            <p:ph idx="3" type="body"/>
          </p:nvPr>
        </p:nvSpPr>
        <p:spPr>
          <a:xfrm>
            <a:off x="6079066" y="685800"/>
            <a:ext cx="466513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52" name="Google Shape;52;p18"/>
          <p:cNvSpPr txBox="1"/>
          <p:nvPr>
            <p:ph idx="4" type="body"/>
          </p:nvPr>
        </p:nvSpPr>
        <p:spPr>
          <a:xfrm>
            <a:off x="5806545" y="1262062"/>
            <a:ext cx="4929188" cy="3030538"/>
          </a:xfrm>
          <a:prstGeom prst="rect">
            <a:avLst/>
          </a:prstGeom>
          <a:noFill/>
          <a:ln>
            <a:noFill/>
          </a:ln>
        </p:spPr>
        <p:txBody>
          <a:bodyPr anchorCtr="0" anchor="t"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3" name="Google Shape;53;p1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9"/>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1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2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 name="Shape 65"/>
        <p:cNvGrpSpPr/>
        <p:nvPr/>
      </p:nvGrpSpPr>
      <p:grpSpPr>
        <a:xfrm>
          <a:off x="0" y="0"/>
          <a:ext cx="0" cy="0"/>
          <a:chOff x="0" y="0"/>
          <a:chExt cx="0" cy="0"/>
        </a:xfrm>
      </p:grpSpPr>
      <p:sp>
        <p:nvSpPr>
          <p:cNvPr id="66" name="Google Shape;66;p21"/>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1"/>
          <p:cNvSpPr txBox="1"/>
          <p:nvPr>
            <p:ph idx="1" type="body"/>
          </p:nvPr>
        </p:nvSpPr>
        <p:spPr>
          <a:xfrm>
            <a:off x="684212" y="685800"/>
            <a:ext cx="5943601" cy="5308600"/>
          </a:xfrm>
          <a:prstGeom prst="rect">
            <a:avLst/>
          </a:prstGeom>
          <a:noFill/>
          <a:ln>
            <a:noFill/>
          </a:ln>
        </p:spPr>
        <p:txBody>
          <a:bodyPr anchorCtr="0" anchor="ctr" bIns="45700" lIns="91425" spcFirstLastPara="1" rIns="91425" wrap="square" tIns="45700">
            <a:norm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8" name="Google Shape;68;p21"/>
          <p:cNvSpPr txBox="1"/>
          <p:nvPr>
            <p:ph idx="2" type="body"/>
          </p:nvPr>
        </p:nvSpPr>
        <p:spPr>
          <a:xfrm>
            <a:off x="7085012" y="2209799"/>
            <a:ext cx="3657600" cy="2091267"/>
          </a:xfrm>
          <a:prstGeom prst="rect">
            <a:avLst/>
          </a:prstGeom>
          <a:noFill/>
          <a:ln>
            <a:noFill/>
          </a:ln>
        </p:spPr>
        <p:txBody>
          <a:bodyPr anchorCtr="0" anchor="t" bIns="45700" lIns="91425" spcFirstLastPara="1" rIns="91425" wrap="square" tIns="45700">
            <a:norm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69" name="Google Shape;69;p2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2" name="Shape 72"/>
        <p:cNvGrpSpPr/>
        <p:nvPr/>
      </p:nvGrpSpPr>
      <p:grpSpPr>
        <a:xfrm>
          <a:off x="0" y="0"/>
          <a:ext cx="0" cy="0"/>
          <a:chOff x="0" y="0"/>
          <a:chExt cx="0" cy="0"/>
        </a:xfrm>
      </p:grpSpPr>
      <p:sp>
        <p:nvSpPr>
          <p:cNvPr id="73" name="Google Shape;73;p22"/>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2"/>
          <p:cNvSpPr/>
          <p:nvPr>
            <p:ph idx="2" type="pic"/>
          </p:nvPr>
        </p:nvSpPr>
        <p:spPr>
          <a:xfrm>
            <a:off x="989012" y="914400"/>
            <a:ext cx="3280974"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sp>
      <p:sp>
        <p:nvSpPr>
          <p:cNvPr id="75" name="Google Shape;75;p22"/>
          <p:cNvSpPr txBox="1"/>
          <p:nvPr>
            <p:ph idx="1" type="body"/>
          </p:nvPr>
        </p:nvSpPr>
        <p:spPr>
          <a:xfrm>
            <a:off x="4722812" y="2777066"/>
            <a:ext cx="6021388" cy="2048933"/>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440"/>
              <a:buNone/>
              <a:defRPr sz="18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76" name="Google Shape;76;p2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5" name="Shape 5"/>
        <p:cNvGrpSpPr/>
        <p:nvPr/>
      </p:nvGrpSpPr>
      <p:grpSpPr>
        <a:xfrm>
          <a:off x="0" y="0"/>
          <a:ext cx="0" cy="0"/>
          <a:chOff x="0" y="0"/>
          <a:chExt cx="0" cy="0"/>
        </a:xfrm>
      </p:grpSpPr>
      <p:grpSp>
        <p:nvGrpSpPr>
          <p:cNvPr id="6" name="Google Shape;6;p13"/>
          <p:cNvGrpSpPr/>
          <p:nvPr/>
        </p:nvGrpSpPr>
        <p:grpSpPr>
          <a:xfrm>
            <a:off x="9206969" y="2963333"/>
            <a:ext cx="2981858" cy="3208867"/>
            <a:chOff x="9206969" y="2963333"/>
            <a:chExt cx="2981858" cy="3208867"/>
          </a:xfrm>
        </p:grpSpPr>
        <p:cxnSp>
          <p:nvCxnSpPr>
            <p:cNvPr id="7" name="Google Shape;7;p13"/>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8" name="Google Shape;8;p13"/>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9" name="Google Shape;9;p13"/>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0" name="Google Shape;10;p13"/>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1" name="Google Shape;11;p13"/>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2" name="Google Shape;12;p13"/>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13"/>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rm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4" name="Google Shape;14;p1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1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1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3200" u="none" cap="none" strike="noStrike">
                <a:solidFill>
                  <a:srgbClr val="09304A"/>
                </a:solidFill>
                <a:latin typeface="Century Gothic"/>
                <a:ea typeface="Century Gothic"/>
                <a:cs typeface="Century Gothic"/>
                <a:sym typeface="Century Gothic"/>
              </a:defRPr>
            </a:lvl1pPr>
            <a:lvl2pPr indent="0" lvl="1" marL="0" marR="0" rtl="0" algn="r">
              <a:spcBef>
                <a:spcPts val="0"/>
              </a:spcBef>
              <a:buNone/>
              <a:defRPr b="0" i="0" sz="3200" u="none" cap="none" strike="noStrike">
                <a:solidFill>
                  <a:srgbClr val="09304A"/>
                </a:solidFill>
                <a:latin typeface="Century Gothic"/>
                <a:ea typeface="Century Gothic"/>
                <a:cs typeface="Century Gothic"/>
                <a:sym typeface="Century Gothic"/>
              </a:defRPr>
            </a:lvl2pPr>
            <a:lvl3pPr indent="0" lvl="2" marL="0" marR="0" rtl="0" algn="r">
              <a:spcBef>
                <a:spcPts val="0"/>
              </a:spcBef>
              <a:buNone/>
              <a:defRPr b="0" i="0" sz="3200" u="none" cap="none" strike="noStrike">
                <a:solidFill>
                  <a:srgbClr val="09304A"/>
                </a:solidFill>
                <a:latin typeface="Century Gothic"/>
                <a:ea typeface="Century Gothic"/>
                <a:cs typeface="Century Gothic"/>
                <a:sym typeface="Century Gothic"/>
              </a:defRPr>
            </a:lvl3pPr>
            <a:lvl4pPr indent="0" lvl="3" marL="0" marR="0" rtl="0" algn="r">
              <a:spcBef>
                <a:spcPts val="0"/>
              </a:spcBef>
              <a:buNone/>
              <a:defRPr b="0" i="0" sz="3200" u="none" cap="none" strike="noStrike">
                <a:solidFill>
                  <a:srgbClr val="09304A"/>
                </a:solidFill>
                <a:latin typeface="Century Gothic"/>
                <a:ea typeface="Century Gothic"/>
                <a:cs typeface="Century Gothic"/>
                <a:sym typeface="Century Gothic"/>
              </a:defRPr>
            </a:lvl4pPr>
            <a:lvl5pPr indent="0" lvl="4" marL="0" marR="0" rtl="0" algn="r">
              <a:spcBef>
                <a:spcPts val="0"/>
              </a:spcBef>
              <a:buNone/>
              <a:defRPr b="0" i="0" sz="3200" u="none" cap="none" strike="noStrike">
                <a:solidFill>
                  <a:srgbClr val="09304A"/>
                </a:solidFill>
                <a:latin typeface="Century Gothic"/>
                <a:ea typeface="Century Gothic"/>
                <a:cs typeface="Century Gothic"/>
                <a:sym typeface="Century Gothic"/>
              </a:defRPr>
            </a:lvl5pPr>
            <a:lvl6pPr indent="0" lvl="5" marL="0" marR="0" rtl="0" algn="r">
              <a:spcBef>
                <a:spcPts val="0"/>
              </a:spcBef>
              <a:buNone/>
              <a:defRPr b="0" i="0" sz="3200" u="none" cap="none" strike="noStrike">
                <a:solidFill>
                  <a:srgbClr val="09304A"/>
                </a:solidFill>
                <a:latin typeface="Century Gothic"/>
                <a:ea typeface="Century Gothic"/>
                <a:cs typeface="Century Gothic"/>
                <a:sym typeface="Century Gothic"/>
              </a:defRPr>
            </a:lvl6pPr>
            <a:lvl7pPr indent="0" lvl="6" marL="0" marR="0" rtl="0" algn="r">
              <a:spcBef>
                <a:spcPts val="0"/>
              </a:spcBef>
              <a:buNone/>
              <a:defRPr b="0" i="0" sz="3200" u="none" cap="none" strike="noStrike">
                <a:solidFill>
                  <a:srgbClr val="09304A"/>
                </a:solidFill>
                <a:latin typeface="Century Gothic"/>
                <a:ea typeface="Century Gothic"/>
                <a:cs typeface="Century Gothic"/>
                <a:sym typeface="Century Gothic"/>
              </a:defRPr>
            </a:lvl7pPr>
            <a:lvl8pPr indent="0" lvl="7" marL="0" marR="0" rtl="0" algn="r">
              <a:spcBef>
                <a:spcPts val="0"/>
              </a:spcBef>
              <a:buNone/>
              <a:defRPr b="0" i="0" sz="3200" u="none" cap="none" strike="noStrike">
                <a:solidFill>
                  <a:srgbClr val="09304A"/>
                </a:solidFill>
                <a:latin typeface="Century Gothic"/>
                <a:ea typeface="Century Gothic"/>
                <a:cs typeface="Century Gothic"/>
                <a:sym typeface="Century Gothic"/>
              </a:defRPr>
            </a:lvl8pPr>
            <a:lvl9pPr indent="0" lvl="8" marL="0" marR="0" rtl="0" algn="r">
              <a:spcBef>
                <a:spcPts val="0"/>
              </a:spcBef>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7.jpg"/><Relationship Id="rId9"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5.jpg"/><Relationship Id="rId8"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
          <p:cNvSpPr txBox="1"/>
          <p:nvPr>
            <p:ph type="ctrTitle"/>
          </p:nvPr>
        </p:nvSpPr>
        <p:spPr>
          <a:xfrm>
            <a:off x="416511" y="4053681"/>
            <a:ext cx="7772400" cy="3071813"/>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lt1"/>
              </a:buClr>
              <a:buSzPct val="100000"/>
              <a:buFont typeface="Century Gothic"/>
              <a:buNone/>
            </a:pPr>
            <a:br>
              <a:rPr lang="en-GB"/>
            </a:br>
            <a:br>
              <a:rPr lang="en-GB"/>
            </a:br>
            <a:br>
              <a:rPr lang="en-GB"/>
            </a:br>
            <a:br>
              <a:rPr lang="en-GB"/>
            </a:br>
            <a:br>
              <a:rPr lang="en-GB"/>
            </a:br>
            <a:br>
              <a:rPr lang="en-GB"/>
            </a:br>
            <a:r>
              <a:rPr lang="en-GB" sz="4900">
                <a:latin typeface="Ruluko"/>
                <a:ea typeface="Ruluko"/>
                <a:cs typeface="Ruluko"/>
                <a:sym typeface="Ruluko"/>
              </a:rPr>
              <a:t>FOUNDATION 2</a:t>
            </a:r>
            <a:br>
              <a:rPr lang="en-GB" sz="4900">
                <a:latin typeface="Ruluko"/>
                <a:ea typeface="Ruluko"/>
                <a:cs typeface="Ruluko"/>
                <a:sym typeface="Ruluko"/>
              </a:rPr>
            </a:br>
            <a:r>
              <a:rPr lang="en-GB" sz="4900">
                <a:latin typeface="Ruluko"/>
                <a:ea typeface="Ruluko"/>
                <a:cs typeface="Ruluko"/>
                <a:sym typeface="Ruluko"/>
              </a:rPr>
              <a:t>CURRICULUM EVENING</a:t>
            </a:r>
            <a:br>
              <a:rPr lang="en-GB" sz="4900">
                <a:latin typeface="Ruluko"/>
                <a:ea typeface="Ruluko"/>
                <a:cs typeface="Ruluko"/>
                <a:sym typeface="Ruluko"/>
              </a:rPr>
            </a:br>
            <a:br>
              <a:rPr lang="en-GB" sz="4900">
                <a:latin typeface="Ruluko"/>
                <a:ea typeface="Ruluko"/>
                <a:cs typeface="Ruluko"/>
                <a:sym typeface="Ruluko"/>
              </a:rPr>
            </a:br>
            <a:r>
              <a:rPr lang="en-GB" sz="3400">
                <a:latin typeface="Ruluko"/>
                <a:ea typeface="Ruluko"/>
                <a:cs typeface="Ruluko"/>
                <a:sym typeface="Ruluko"/>
              </a:rPr>
              <a:t>GENERAL INFORMATION.</a:t>
            </a:r>
            <a:br>
              <a:rPr lang="en-GB" sz="3400">
                <a:latin typeface="Ruluko"/>
                <a:ea typeface="Ruluko"/>
                <a:cs typeface="Ruluko"/>
                <a:sym typeface="Ruluko"/>
              </a:rPr>
            </a:br>
            <a:br>
              <a:rPr lang="en-GB" sz="6600">
                <a:latin typeface="Ruluko"/>
                <a:ea typeface="Ruluko"/>
                <a:cs typeface="Ruluko"/>
                <a:sym typeface="Ruluko"/>
              </a:rPr>
            </a:br>
            <a:br>
              <a:rPr lang="en-GB" sz="6600">
                <a:latin typeface="Ruluko"/>
                <a:ea typeface="Ruluko"/>
                <a:cs typeface="Ruluko"/>
                <a:sym typeface="Ruluko"/>
              </a:rPr>
            </a:br>
            <a:r>
              <a:rPr lang="en-GB" sz="6600">
                <a:latin typeface="Ruluko"/>
                <a:ea typeface="Ruluko"/>
                <a:cs typeface="Ruluko"/>
                <a:sym typeface="Ruluko"/>
              </a:rPr>
              <a:t>SEPTEMBER 2024</a:t>
            </a:r>
            <a:br>
              <a:rPr lang="en-GB">
                <a:latin typeface="Ruluko"/>
                <a:ea typeface="Ruluko"/>
                <a:cs typeface="Ruluko"/>
                <a:sym typeface="Ruluko"/>
              </a:rPr>
            </a:br>
            <a:endParaRPr>
              <a:latin typeface="Ruluko"/>
              <a:ea typeface="Ruluko"/>
              <a:cs typeface="Ruluko"/>
              <a:sym typeface="Ruluko"/>
            </a:endParaRPr>
          </a:p>
        </p:txBody>
      </p:sp>
      <p:sp>
        <p:nvSpPr>
          <p:cNvPr id="140" name="Google Shape;140;p1"/>
          <p:cNvSpPr txBox="1"/>
          <p:nvPr>
            <p:ph idx="1" type="subTitle"/>
          </p:nvPr>
        </p:nvSpPr>
        <p:spPr>
          <a:xfrm>
            <a:off x="2895600" y="5589588"/>
            <a:ext cx="6400800" cy="49212"/>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spcBef>
                <a:spcPts val="0"/>
              </a:spcBef>
              <a:spcAft>
                <a:spcPts val="0"/>
              </a:spcAft>
              <a:buSzPct val="79999"/>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0"/>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entury Gothic"/>
              <a:buNone/>
            </a:pPr>
            <a:r>
              <a:t/>
            </a:r>
            <a:endParaRPr/>
          </a:p>
        </p:txBody>
      </p:sp>
      <p:sp>
        <p:nvSpPr>
          <p:cNvPr id="212" name="Google Shape;212;p10"/>
          <p:cNvSpPr txBox="1"/>
          <p:nvPr>
            <p:ph idx="1" type="body"/>
          </p:nvPr>
        </p:nvSpPr>
        <p:spPr>
          <a:xfrm>
            <a:off x="425062" y="326950"/>
            <a:ext cx="11030700" cy="36153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SzPts val="5760"/>
              <a:buNone/>
            </a:pPr>
            <a:r>
              <a:t/>
            </a:r>
            <a:endParaRPr sz="7200"/>
          </a:p>
          <a:p>
            <a:pPr indent="0" lvl="0" marL="0" rtl="0" algn="l">
              <a:spcBef>
                <a:spcPts val="2040"/>
              </a:spcBef>
              <a:spcAft>
                <a:spcPts val="0"/>
              </a:spcAft>
              <a:buSzPts val="5760"/>
              <a:buNone/>
            </a:pPr>
            <a:r>
              <a:rPr lang="en-GB" sz="7200">
                <a:latin typeface="Ruluko"/>
                <a:ea typeface="Ruluko"/>
                <a:cs typeface="Ruluko"/>
                <a:sym typeface="Ruluko"/>
              </a:rPr>
              <a:t>Maths and phonics teaching </a:t>
            </a:r>
            <a:endParaRPr>
              <a:latin typeface="Ruluko"/>
              <a:ea typeface="Ruluko"/>
              <a:cs typeface="Ruluko"/>
              <a:sym typeface="Ruluko"/>
            </a:endParaRPr>
          </a:p>
          <a:p>
            <a:pPr indent="0" lvl="0" marL="0" rtl="0" algn="l">
              <a:spcBef>
                <a:spcPts val="1680"/>
              </a:spcBef>
              <a:spcAft>
                <a:spcPts val="0"/>
              </a:spcAft>
              <a:buSzPts val="4320"/>
              <a:buNone/>
            </a:pPr>
            <a:r>
              <a:rPr lang="en-GB" sz="5400">
                <a:latin typeface="Ruluko"/>
                <a:ea typeface="Ruluko"/>
                <a:cs typeface="Ruluko"/>
                <a:sym typeface="Ruluko"/>
              </a:rPr>
              <a:t>Booklets </a:t>
            </a:r>
            <a:endParaRPr>
              <a:latin typeface="Ruluko"/>
              <a:ea typeface="Ruluko"/>
              <a:cs typeface="Ruluko"/>
              <a:sym typeface="Ruluko"/>
            </a:endParaRPr>
          </a:p>
          <a:p>
            <a:pPr indent="0" lvl="0" marL="0" rtl="0" algn="l">
              <a:spcBef>
                <a:spcPts val="1680"/>
              </a:spcBef>
              <a:spcAft>
                <a:spcPts val="0"/>
              </a:spcAft>
              <a:buSzPts val="4320"/>
              <a:buNone/>
            </a:pPr>
            <a:r>
              <a:rPr lang="en-GB" sz="5400">
                <a:latin typeface="Ruluko"/>
                <a:ea typeface="Ruluko"/>
                <a:cs typeface="Ruluko"/>
                <a:sym typeface="Ruluko"/>
              </a:rPr>
              <a:t>Mini sessions to be taught in Discover and do parent sessions </a:t>
            </a:r>
            <a:endParaRPr>
              <a:latin typeface="Ruluko"/>
              <a:ea typeface="Ruluko"/>
              <a:cs typeface="Ruluko"/>
              <a:sym typeface="Ruluko"/>
            </a:endParaRPr>
          </a:p>
          <a:p>
            <a:pPr indent="0" lvl="0" marL="0" rtl="0" algn="l">
              <a:spcBef>
                <a:spcPts val="1680"/>
              </a:spcBef>
              <a:spcAft>
                <a:spcPts val="0"/>
              </a:spcAft>
              <a:buSzPts val="4320"/>
              <a:buNone/>
            </a:pPr>
            <a:r>
              <a:rPr lang="en-GB" sz="5400">
                <a:latin typeface="Ruluko"/>
                <a:ea typeface="Ruluko"/>
                <a:cs typeface="Ruluko"/>
                <a:sym typeface="Ruluko"/>
              </a:rPr>
              <a:t>Workshops to follow</a:t>
            </a:r>
            <a:endParaRPr>
              <a:latin typeface="Ruluko"/>
              <a:ea typeface="Ruluko"/>
              <a:cs typeface="Ruluko"/>
              <a:sym typeface="Ruluk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1"/>
          <p:cNvSpPr txBox="1"/>
          <p:nvPr>
            <p:ph type="title"/>
          </p:nvPr>
        </p:nvSpPr>
        <p:spPr>
          <a:xfrm>
            <a:off x="1981200" y="219075"/>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chemeClr val="lt1"/>
              </a:buClr>
              <a:buSzPct val="100000"/>
              <a:buFont typeface="Century Gothic"/>
              <a:buNone/>
            </a:pPr>
            <a:r>
              <a:rPr lang="en-GB"/>
              <a:t>	</a:t>
            </a:r>
            <a:r>
              <a:rPr lang="en-GB" sz="5400">
                <a:latin typeface="Arial"/>
                <a:ea typeface="Arial"/>
                <a:cs typeface="Arial"/>
                <a:sym typeface="Arial"/>
              </a:rPr>
              <a:t>FOR YOUR INFORMATION </a:t>
            </a:r>
            <a:endParaRPr/>
          </a:p>
        </p:txBody>
      </p:sp>
      <p:sp>
        <p:nvSpPr>
          <p:cNvPr id="218" name="Google Shape;218;p11"/>
          <p:cNvSpPr txBox="1"/>
          <p:nvPr>
            <p:ph idx="1" type="body"/>
          </p:nvPr>
        </p:nvSpPr>
        <p:spPr>
          <a:xfrm>
            <a:off x="251800" y="406250"/>
            <a:ext cx="11181600" cy="56046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920"/>
              <a:buNone/>
            </a:pPr>
            <a:r>
              <a:rPr lang="en-GB" sz="2400">
                <a:latin typeface="Arial"/>
                <a:ea typeface="Arial"/>
                <a:cs typeface="Arial"/>
                <a:sym typeface="Arial"/>
              </a:rPr>
              <a:t> </a:t>
            </a:r>
            <a:endParaRPr/>
          </a:p>
          <a:p>
            <a:pPr indent="-285750" lvl="0" marL="285750" rtl="0" algn="l">
              <a:spcBef>
                <a:spcPts val="1080"/>
              </a:spcBef>
              <a:spcAft>
                <a:spcPts val="0"/>
              </a:spcAft>
              <a:buSzPts val="1920"/>
              <a:buFont typeface="Ruluko"/>
              <a:buChar char="▶"/>
            </a:pPr>
            <a:r>
              <a:rPr lang="en-GB" sz="2400">
                <a:latin typeface="Ruluko"/>
                <a:ea typeface="Ruluko"/>
                <a:cs typeface="Ruluko"/>
                <a:sym typeface="Ruluko"/>
              </a:rPr>
              <a:t>Absences – please email or phone school office: schooloffice@stbridgets.wirral.sch.uk</a:t>
            </a:r>
            <a:endParaRPr>
              <a:latin typeface="Ruluko"/>
              <a:ea typeface="Ruluko"/>
              <a:cs typeface="Ruluko"/>
              <a:sym typeface="Ruluko"/>
            </a:endParaRPr>
          </a:p>
          <a:p>
            <a:pPr indent="-285750" lvl="0" marL="285750" rtl="0" algn="l">
              <a:spcBef>
                <a:spcPts val="1080"/>
              </a:spcBef>
              <a:spcAft>
                <a:spcPts val="0"/>
              </a:spcAft>
              <a:buSzPts val="1920"/>
              <a:buFont typeface="Ruluko"/>
              <a:buChar char="▶"/>
            </a:pPr>
            <a:r>
              <a:rPr lang="en-GB" sz="2400">
                <a:latin typeface="Ruluko"/>
                <a:ea typeface="Ruluko"/>
                <a:cs typeface="Ruluko"/>
                <a:sym typeface="Ruluko"/>
              </a:rPr>
              <a:t>Daily notes and messages – Please email new starter email which goes direct to F2 teachers:  eyfs2024@stbridgets.wirral.sch.uk</a:t>
            </a:r>
            <a:endParaRPr>
              <a:latin typeface="Ruluko"/>
              <a:ea typeface="Ruluko"/>
              <a:cs typeface="Ruluko"/>
              <a:sym typeface="Ruluko"/>
            </a:endParaRPr>
          </a:p>
          <a:p>
            <a:pPr indent="-285750" lvl="0" marL="285750" rtl="0" algn="l">
              <a:spcBef>
                <a:spcPts val="1080"/>
              </a:spcBef>
              <a:spcAft>
                <a:spcPts val="0"/>
              </a:spcAft>
              <a:buSzPts val="1920"/>
              <a:buFont typeface="Ruluko"/>
              <a:buChar char="▶"/>
            </a:pPr>
            <a:r>
              <a:rPr lang="en-GB" sz="2400">
                <a:latin typeface="Ruluko"/>
                <a:ea typeface="Ruluko"/>
                <a:cs typeface="Ruluko"/>
                <a:sym typeface="Ruluko"/>
              </a:rPr>
              <a:t>Drop off and pick up – 8.45 -9.00 drop off side entrance and 3.25pm pick up from the side entrance. </a:t>
            </a:r>
            <a:endParaRPr>
              <a:latin typeface="Ruluko"/>
              <a:ea typeface="Ruluko"/>
              <a:cs typeface="Ruluko"/>
              <a:sym typeface="Ruluko"/>
            </a:endParaRPr>
          </a:p>
          <a:p>
            <a:pPr indent="-285750" lvl="0" marL="285750" rtl="0" algn="l">
              <a:spcBef>
                <a:spcPts val="1080"/>
              </a:spcBef>
              <a:spcAft>
                <a:spcPts val="0"/>
              </a:spcAft>
              <a:buSzPts val="1920"/>
              <a:buFont typeface="Ruluko"/>
              <a:buChar char="▶"/>
            </a:pPr>
            <a:r>
              <a:rPr lang="en-GB" sz="2400">
                <a:latin typeface="Ruluko"/>
                <a:ea typeface="Ruluko"/>
                <a:cs typeface="Ruluko"/>
                <a:sym typeface="Ruluko"/>
              </a:rPr>
              <a:t>School teams- We will be putting the children in a school team, children with siblings will be put in the same team where possible and other children are given either Marine, Shore, Ashton, Beacon or Hilbre. </a:t>
            </a:r>
            <a:endParaRPr>
              <a:latin typeface="Ruluko"/>
              <a:ea typeface="Ruluko"/>
              <a:cs typeface="Ruluko"/>
              <a:sym typeface="Ruluko"/>
            </a:endParaRPr>
          </a:p>
          <a:p>
            <a:pPr indent="-285750" lvl="0" marL="285750" rtl="0" algn="l">
              <a:spcBef>
                <a:spcPts val="1080"/>
              </a:spcBef>
              <a:spcAft>
                <a:spcPts val="0"/>
              </a:spcAft>
              <a:buSzPts val="1920"/>
              <a:buFont typeface="Ruluko"/>
              <a:buChar char="▶"/>
            </a:pPr>
            <a:r>
              <a:rPr lang="en-GB" sz="2400">
                <a:latin typeface="Ruluko"/>
                <a:ea typeface="Ruluko"/>
                <a:cs typeface="Ruluko"/>
                <a:sym typeface="Ruluko"/>
              </a:rPr>
              <a:t>Don’t be afraid to approach us, we are a partnership and want to make your child's first year at school special, memorable and enjoyable. </a:t>
            </a:r>
            <a:endParaRPr>
              <a:latin typeface="Ruluko"/>
              <a:ea typeface="Ruluko"/>
              <a:cs typeface="Ruluko"/>
              <a:sym typeface="Ruluk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2"/>
          <p:cNvSpPr txBox="1"/>
          <p:nvPr>
            <p:ph idx="1" type="body"/>
          </p:nvPr>
        </p:nvSpPr>
        <p:spPr>
          <a:xfrm>
            <a:off x="1919289" y="454026"/>
            <a:ext cx="8569200" cy="5699100"/>
          </a:xfrm>
          <a:prstGeom prst="rect">
            <a:avLst/>
          </a:prstGeom>
          <a:noFill/>
          <a:ln>
            <a:noFill/>
          </a:ln>
        </p:spPr>
        <p:txBody>
          <a:bodyPr anchorCtr="0" anchor="ctr" bIns="45700" lIns="91425" spcFirstLastPara="1" rIns="91425" wrap="square" tIns="45700">
            <a:normAutofit/>
          </a:bodyPr>
          <a:lstStyle/>
          <a:p>
            <a:pPr indent="-285750" lvl="0" marL="285750" rtl="0" algn="l">
              <a:spcBef>
                <a:spcPts val="0"/>
              </a:spcBef>
              <a:spcAft>
                <a:spcPts val="0"/>
              </a:spcAft>
              <a:buSzPts val="2880"/>
              <a:buFont typeface="Arial"/>
              <a:buNone/>
            </a:pPr>
            <a:r>
              <a:t/>
            </a:r>
            <a:endParaRPr sz="3600">
              <a:latin typeface="Ruluko"/>
              <a:ea typeface="Ruluko"/>
              <a:cs typeface="Ruluko"/>
              <a:sym typeface="Ruluko"/>
            </a:endParaRPr>
          </a:p>
          <a:p>
            <a:pPr indent="-285750" lvl="0" marL="285750" rtl="0" algn="ctr">
              <a:spcBef>
                <a:spcPts val="1320"/>
              </a:spcBef>
              <a:spcAft>
                <a:spcPts val="0"/>
              </a:spcAft>
              <a:buSzPts val="2880"/>
              <a:buFont typeface="Arial"/>
              <a:buNone/>
            </a:pPr>
            <a:r>
              <a:rPr lang="en-GB" sz="3600">
                <a:latin typeface="Ruluko"/>
                <a:ea typeface="Ruluko"/>
                <a:cs typeface="Ruluko"/>
                <a:sym typeface="Ruluko"/>
              </a:rPr>
              <a:t>   Your children have had a fabulous start to life at St Bridget’s and we look forward to our year ahead with them. </a:t>
            </a:r>
            <a:endParaRPr>
              <a:latin typeface="Ruluko"/>
              <a:ea typeface="Ruluko"/>
              <a:cs typeface="Ruluko"/>
              <a:sym typeface="Ruluko"/>
            </a:endParaRPr>
          </a:p>
          <a:p>
            <a:pPr indent="-285750" lvl="0" marL="285750" rtl="0" algn="ctr">
              <a:spcBef>
                <a:spcPts val="1320"/>
              </a:spcBef>
              <a:spcAft>
                <a:spcPts val="0"/>
              </a:spcAft>
              <a:buSzPts val="2880"/>
              <a:buFont typeface="Arial"/>
              <a:buNone/>
            </a:pPr>
            <a:r>
              <a:t/>
            </a:r>
            <a:endParaRPr sz="3600">
              <a:latin typeface="Arial"/>
              <a:ea typeface="Arial"/>
              <a:cs typeface="Arial"/>
              <a:sym typeface="Arial"/>
            </a:endParaRPr>
          </a:p>
        </p:txBody>
      </p:sp>
      <p:pic>
        <p:nvPicPr>
          <p:cNvPr descr="St Bridgets CE Primary School" id="224" name="Google Shape;224;p12"/>
          <p:cNvPicPr preferRelativeResize="0"/>
          <p:nvPr/>
        </p:nvPicPr>
        <p:blipFill rotWithShape="1">
          <a:blip r:embed="rId3">
            <a:alphaModFix/>
          </a:blip>
          <a:srcRect b="0" l="0" r="0" t="0"/>
          <a:stretch/>
        </p:blipFill>
        <p:spPr>
          <a:xfrm>
            <a:off x="9614516" y="128927"/>
            <a:ext cx="2252186" cy="2252186"/>
          </a:xfrm>
          <a:prstGeom prst="rect">
            <a:avLst/>
          </a:prstGeom>
          <a:noFill/>
          <a:ln>
            <a:noFill/>
          </a:ln>
        </p:spPr>
      </p:pic>
      <p:pic>
        <p:nvPicPr>
          <p:cNvPr descr="St Bridgets CE Primary School" id="225" name="Google Shape;225;p12"/>
          <p:cNvPicPr preferRelativeResize="0"/>
          <p:nvPr/>
        </p:nvPicPr>
        <p:blipFill rotWithShape="1">
          <a:blip r:embed="rId3">
            <a:alphaModFix/>
          </a:blip>
          <a:srcRect b="0" l="0" r="0" t="0"/>
          <a:stretch/>
        </p:blipFill>
        <p:spPr>
          <a:xfrm>
            <a:off x="383219" y="4294034"/>
            <a:ext cx="2252186" cy="225218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
          <p:cNvSpPr txBox="1"/>
          <p:nvPr>
            <p:ph type="title"/>
          </p:nvPr>
        </p:nvSpPr>
        <p:spPr>
          <a:xfrm>
            <a:off x="462270" y="5279911"/>
            <a:ext cx="8534400" cy="15070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6000"/>
              <a:buFont typeface="Arial"/>
              <a:buNone/>
            </a:pPr>
            <a:r>
              <a:rPr lang="en-GB" sz="6000">
                <a:latin typeface="Arial"/>
                <a:ea typeface="Arial"/>
                <a:cs typeface="Arial"/>
                <a:sym typeface="Arial"/>
              </a:rPr>
              <a:t>MEET THE TEAM!</a:t>
            </a:r>
            <a:endParaRPr/>
          </a:p>
        </p:txBody>
      </p:sp>
      <p:sp>
        <p:nvSpPr>
          <p:cNvPr id="146" name="Google Shape;146;p2"/>
          <p:cNvSpPr txBox="1"/>
          <p:nvPr>
            <p:ph idx="1" type="body"/>
          </p:nvPr>
        </p:nvSpPr>
        <p:spPr>
          <a:xfrm>
            <a:off x="133165" y="71021"/>
            <a:ext cx="12058835" cy="539762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t/>
            </a:r>
            <a:endParaRPr/>
          </a:p>
          <a:p>
            <a:pPr indent="-184150" lvl="0" marL="285750" rtl="0" algn="l">
              <a:spcBef>
                <a:spcPts val="1000"/>
              </a:spcBef>
              <a:spcAft>
                <a:spcPts val="0"/>
              </a:spcAft>
              <a:buSzPts val="1600"/>
              <a:buNone/>
            </a:pPr>
            <a:r>
              <a:t/>
            </a:r>
            <a:endParaRPr/>
          </a:p>
          <a:p>
            <a:pPr indent="-184150" lvl="0" marL="285750" rtl="0" algn="l">
              <a:spcBef>
                <a:spcPts val="1000"/>
              </a:spcBef>
              <a:spcAft>
                <a:spcPts val="0"/>
              </a:spcAft>
              <a:buSzPts val="1600"/>
              <a:buNone/>
            </a:pPr>
            <a:r>
              <a:t/>
            </a:r>
            <a:endParaRPr/>
          </a:p>
          <a:p>
            <a:pPr indent="-184150" lvl="0" marL="285750" rtl="0" algn="l">
              <a:spcBef>
                <a:spcPts val="1000"/>
              </a:spcBef>
              <a:spcAft>
                <a:spcPts val="0"/>
              </a:spcAft>
              <a:buSzPts val="1600"/>
              <a:buNone/>
            </a:pPr>
            <a:r>
              <a:t/>
            </a:r>
            <a:endParaRPr/>
          </a:p>
          <a:p>
            <a:pPr indent="-285750" lvl="0" marL="285750" rtl="0" algn="l">
              <a:spcBef>
                <a:spcPts val="1000"/>
              </a:spcBef>
              <a:spcAft>
                <a:spcPts val="0"/>
              </a:spcAft>
              <a:buSzPts val="1600"/>
              <a:buChar char="▶"/>
            </a:pPr>
            <a:r>
              <a:rPr lang="en-GB"/>
              <a:t>Miss Cotterell </a:t>
            </a:r>
            <a:r>
              <a:rPr lang="en-GB" sz="1200"/>
              <a:t>(class teacher)                         </a:t>
            </a:r>
            <a:r>
              <a:rPr lang="en-GB"/>
              <a:t>Mrs Neal (</a:t>
            </a:r>
            <a:r>
              <a:rPr lang="en-GB" sz="1200"/>
              <a:t>class teacher</a:t>
            </a:r>
            <a:r>
              <a:rPr lang="en-GB"/>
              <a:t>)</a:t>
            </a:r>
            <a:r>
              <a:rPr lang="en-GB" sz="1200"/>
              <a:t>                      </a:t>
            </a:r>
            <a:r>
              <a:rPr lang="en-GB"/>
              <a:t>Mrs Darby </a:t>
            </a:r>
            <a:r>
              <a:rPr lang="en-GB" sz="1200"/>
              <a:t>(Class teacher on a Thursday)</a:t>
            </a:r>
            <a:endParaRPr/>
          </a:p>
          <a:p>
            <a:pPr indent="-184150" lvl="0" marL="285750" rtl="0" algn="l">
              <a:spcBef>
                <a:spcPts val="1000"/>
              </a:spcBef>
              <a:spcAft>
                <a:spcPts val="0"/>
              </a:spcAft>
              <a:buSzPts val="1600"/>
              <a:buNone/>
            </a:pPr>
            <a:r>
              <a:t/>
            </a:r>
            <a:endParaRPr/>
          </a:p>
          <a:p>
            <a:pPr indent="-184150" lvl="0" marL="285750" rtl="0" algn="l">
              <a:spcBef>
                <a:spcPts val="1000"/>
              </a:spcBef>
              <a:spcAft>
                <a:spcPts val="0"/>
              </a:spcAft>
              <a:buSzPts val="1600"/>
              <a:buNone/>
            </a:pPr>
            <a:r>
              <a:t/>
            </a:r>
            <a:endParaRPr/>
          </a:p>
          <a:p>
            <a:pPr indent="-184150" lvl="0" marL="285750" rtl="0" algn="l">
              <a:spcBef>
                <a:spcPts val="1000"/>
              </a:spcBef>
              <a:spcAft>
                <a:spcPts val="0"/>
              </a:spcAft>
              <a:buSzPts val="1600"/>
              <a:buNone/>
            </a:pPr>
            <a:r>
              <a:t/>
            </a:r>
            <a:endParaRPr/>
          </a:p>
          <a:p>
            <a:pPr indent="-184150" lvl="0" marL="285750" rtl="0" algn="l">
              <a:spcBef>
                <a:spcPts val="1000"/>
              </a:spcBef>
              <a:spcAft>
                <a:spcPts val="0"/>
              </a:spcAft>
              <a:buSzPts val="1600"/>
              <a:buNone/>
            </a:pPr>
            <a:r>
              <a:t/>
            </a:r>
            <a:endParaRPr/>
          </a:p>
          <a:p>
            <a:pPr indent="-184150" lvl="0" marL="285750" rtl="0" algn="l">
              <a:spcBef>
                <a:spcPts val="1000"/>
              </a:spcBef>
              <a:spcAft>
                <a:spcPts val="0"/>
              </a:spcAft>
              <a:buSzPts val="1600"/>
              <a:buNone/>
            </a:pPr>
            <a:r>
              <a:t/>
            </a:r>
            <a:endParaRPr/>
          </a:p>
          <a:p>
            <a:pPr indent="-285750" lvl="0" marL="285750" rtl="0" algn="l">
              <a:spcBef>
                <a:spcPts val="1000"/>
              </a:spcBef>
              <a:spcAft>
                <a:spcPts val="0"/>
              </a:spcAft>
              <a:buSzPts val="1600"/>
              <a:buChar char="▶"/>
            </a:pPr>
            <a:r>
              <a:rPr lang="en-GB"/>
              <a:t>Miss Broughton </a:t>
            </a:r>
            <a:r>
              <a:rPr lang="en-GB" sz="1200"/>
              <a:t>                          </a:t>
            </a:r>
            <a:r>
              <a:rPr lang="en-GB"/>
              <a:t>Mr Nolan                     Miss Mazure      Mrs Crawford   </a:t>
            </a:r>
            <a:endParaRPr/>
          </a:p>
          <a:p>
            <a:pPr indent="-285750" lvl="0" marL="285750" rtl="0" algn="l">
              <a:spcBef>
                <a:spcPts val="1000"/>
              </a:spcBef>
              <a:spcAft>
                <a:spcPts val="0"/>
              </a:spcAft>
              <a:buSzPts val="1600"/>
              <a:buChar char="▶"/>
            </a:pPr>
            <a:r>
              <a:rPr lang="en-GB" sz="1400"/>
              <a:t>       Our wonderful teaching assistants                                                         Our fabulous 1:1 support staff </a:t>
            </a:r>
            <a:endParaRPr/>
          </a:p>
        </p:txBody>
      </p:sp>
      <p:pic>
        <p:nvPicPr>
          <p:cNvPr id="147" name="Google Shape;147;p2"/>
          <p:cNvPicPr preferRelativeResize="0"/>
          <p:nvPr/>
        </p:nvPicPr>
        <p:blipFill rotWithShape="1">
          <a:blip r:embed="rId3">
            <a:alphaModFix/>
          </a:blip>
          <a:srcRect b="0" l="0" r="0" t="0"/>
          <a:stretch/>
        </p:blipFill>
        <p:spPr>
          <a:xfrm>
            <a:off x="8828073" y="232957"/>
            <a:ext cx="1420270" cy="1701644"/>
          </a:xfrm>
          <a:prstGeom prst="rect">
            <a:avLst/>
          </a:prstGeom>
          <a:noFill/>
          <a:ln>
            <a:noFill/>
          </a:ln>
        </p:spPr>
      </p:pic>
      <p:pic>
        <p:nvPicPr>
          <p:cNvPr id="148" name="Google Shape;148;p2"/>
          <p:cNvPicPr preferRelativeResize="0"/>
          <p:nvPr/>
        </p:nvPicPr>
        <p:blipFill rotWithShape="1">
          <a:blip r:embed="rId4">
            <a:alphaModFix/>
          </a:blip>
          <a:srcRect b="0" l="25627" r="28702" t="4669"/>
          <a:stretch/>
        </p:blipFill>
        <p:spPr>
          <a:xfrm>
            <a:off x="3264429" y="2741802"/>
            <a:ext cx="1272211" cy="1622199"/>
          </a:xfrm>
          <a:prstGeom prst="rect">
            <a:avLst/>
          </a:prstGeom>
          <a:noFill/>
          <a:ln>
            <a:noFill/>
          </a:ln>
        </p:spPr>
      </p:pic>
      <p:pic>
        <p:nvPicPr>
          <p:cNvPr id="149" name="Google Shape;149;p2"/>
          <p:cNvPicPr preferRelativeResize="0"/>
          <p:nvPr/>
        </p:nvPicPr>
        <p:blipFill rotWithShape="1">
          <a:blip r:embed="rId5">
            <a:alphaModFix/>
          </a:blip>
          <a:srcRect b="0" l="24247" r="26462" t="18104"/>
          <a:stretch/>
        </p:blipFill>
        <p:spPr>
          <a:xfrm>
            <a:off x="4729470" y="421762"/>
            <a:ext cx="1603513" cy="1622199"/>
          </a:xfrm>
          <a:prstGeom prst="rect">
            <a:avLst/>
          </a:prstGeom>
          <a:noFill/>
          <a:ln>
            <a:noFill/>
          </a:ln>
        </p:spPr>
      </p:pic>
      <p:pic>
        <p:nvPicPr>
          <p:cNvPr id="150" name="Google Shape;150;p2"/>
          <p:cNvPicPr preferRelativeResize="0"/>
          <p:nvPr/>
        </p:nvPicPr>
        <p:blipFill rotWithShape="1">
          <a:blip r:embed="rId6">
            <a:alphaModFix/>
          </a:blip>
          <a:srcRect b="0" l="27994" r="23913" t="17155"/>
          <a:stretch/>
        </p:blipFill>
        <p:spPr>
          <a:xfrm>
            <a:off x="1060174" y="486277"/>
            <a:ext cx="1391478" cy="1507068"/>
          </a:xfrm>
          <a:prstGeom prst="rect">
            <a:avLst/>
          </a:prstGeom>
          <a:noFill/>
          <a:ln>
            <a:noFill/>
          </a:ln>
        </p:spPr>
      </p:pic>
      <p:pic>
        <p:nvPicPr>
          <p:cNvPr id="151" name="Google Shape;151;p2"/>
          <p:cNvPicPr preferRelativeResize="0"/>
          <p:nvPr/>
        </p:nvPicPr>
        <p:blipFill rotWithShape="1">
          <a:blip r:embed="rId7">
            <a:alphaModFix/>
          </a:blip>
          <a:srcRect b="0" l="27977" r="32043" t="18930"/>
          <a:stretch/>
        </p:blipFill>
        <p:spPr>
          <a:xfrm>
            <a:off x="722656" y="2822417"/>
            <a:ext cx="1391478" cy="1628411"/>
          </a:xfrm>
          <a:prstGeom prst="rect">
            <a:avLst/>
          </a:prstGeom>
          <a:noFill/>
          <a:ln>
            <a:noFill/>
          </a:ln>
        </p:spPr>
      </p:pic>
      <p:pic>
        <p:nvPicPr>
          <p:cNvPr id="152" name="Google Shape;152;p2"/>
          <p:cNvPicPr preferRelativeResize="0"/>
          <p:nvPr/>
        </p:nvPicPr>
        <p:blipFill rotWithShape="1">
          <a:blip r:embed="rId8">
            <a:alphaModFix/>
          </a:blip>
          <a:srcRect b="0" l="0" r="0" t="25054"/>
          <a:stretch/>
        </p:blipFill>
        <p:spPr>
          <a:xfrm>
            <a:off x="5972250" y="2799363"/>
            <a:ext cx="1508137" cy="1507077"/>
          </a:xfrm>
          <a:prstGeom prst="rect">
            <a:avLst/>
          </a:prstGeom>
          <a:noFill/>
          <a:ln>
            <a:noFill/>
          </a:ln>
        </p:spPr>
      </p:pic>
      <p:pic>
        <p:nvPicPr>
          <p:cNvPr id="153" name="Google Shape;153;p2"/>
          <p:cNvPicPr preferRelativeResize="0"/>
          <p:nvPr/>
        </p:nvPicPr>
        <p:blipFill rotWithShape="1">
          <a:blip r:embed="rId9">
            <a:alphaModFix/>
          </a:blip>
          <a:srcRect b="0" l="0" r="0" t="26459"/>
          <a:stretch/>
        </p:blipFill>
        <p:spPr>
          <a:xfrm>
            <a:off x="8002775" y="2825525"/>
            <a:ext cx="1654349" cy="1622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
          <p:cNvSpPr txBox="1"/>
          <p:nvPr>
            <p:ph idx="1" type="body"/>
          </p:nvPr>
        </p:nvSpPr>
        <p:spPr>
          <a:xfrm>
            <a:off x="1981201" y="260350"/>
            <a:ext cx="8435975" cy="6192838"/>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ctr">
              <a:spcBef>
                <a:spcPts val="0"/>
              </a:spcBef>
              <a:spcAft>
                <a:spcPts val="0"/>
              </a:spcAft>
              <a:buSzPct val="80000"/>
              <a:buNone/>
            </a:pPr>
            <a:r>
              <a:rPr b="1" lang="en-GB" sz="2400">
                <a:solidFill>
                  <a:srgbClr val="FF0000"/>
                </a:solidFill>
                <a:latin typeface="Arial"/>
                <a:ea typeface="Arial"/>
                <a:cs typeface="Arial"/>
                <a:sym typeface="Arial"/>
              </a:rPr>
              <a:t>School Vision Statement</a:t>
            </a:r>
            <a:endParaRPr/>
          </a:p>
          <a:p>
            <a:pPr indent="0" lvl="0" marL="0" rtl="0" algn="ctr">
              <a:spcBef>
                <a:spcPts val="1044"/>
              </a:spcBef>
              <a:spcAft>
                <a:spcPts val="0"/>
              </a:spcAft>
              <a:buSzPct val="80000"/>
              <a:buNone/>
            </a:pPr>
            <a:r>
              <a:rPr lang="en-GB" sz="2400">
                <a:latin typeface="Arial"/>
                <a:ea typeface="Arial"/>
                <a:cs typeface="Arial"/>
                <a:sym typeface="Arial"/>
              </a:rPr>
              <a:t>“…. Inspiring, nurturing and educating our children to serve God by reaching their full potential, serving our local community and by looking after our environment as global citizens of today and tomorrow….”</a:t>
            </a:r>
            <a:endParaRPr/>
          </a:p>
          <a:p>
            <a:pPr indent="0" lvl="0" marL="0" rtl="0" algn="ctr">
              <a:spcBef>
                <a:spcPts val="1044"/>
              </a:spcBef>
              <a:spcAft>
                <a:spcPts val="0"/>
              </a:spcAft>
              <a:buSzPct val="80000"/>
              <a:buNone/>
            </a:pPr>
            <a:r>
              <a:t/>
            </a:r>
            <a:endParaRPr sz="2400">
              <a:latin typeface="Arial"/>
              <a:ea typeface="Arial"/>
              <a:cs typeface="Arial"/>
              <a:sym typeface="Arial"/>
            </a:endParaRPr>
          </a:p>
          <a:p>
            <a:pPr indent="0" lvl="0" marL="0" rtl="0" algn="ctr">
              <a:spcBef>
                <a:spcPts val="1044"/>
              </a:spcBef>
              <a:spcAft>
                <a:spcPts val="0"/>
              </a:spcAft>
              <a:buSzPct val="80000"/>
              <a:buNone/>
            </a:pPr>
            <a:r>
              <a:rPr lang="en-GB" sz="2400">
                <a:latin typeface="Arial"/>
                <a:ea typeface="Arial"/>
                <a:cs typeface="Arial"/>
                <a:sym typeface="Arial"/>
              </a:rPr>
              <a:t>Faith, Hope and Love (1 Corinthians 13:13)</a:t>
            </a:r>
            <a:endParaRPr/>
          </a:p>
          <a:p>
            <a:pPr indent="0" lvl="0" marL="0" rtl="0" algn="ctr">
              <a:spcBef>
                <a:spcPts val="1044"/>
              </a:spcBef>
              <a:spcAft>
                <a:spcPts val="0"/>
              </a:spcAft>
              <a:buSzPct val="80000"/>
              <a:buNone/>
            </a:pPr>
            <a:r>
              <a:rPr lang="en-GB" sz="2400">
                <a:latin typeface="Arial"/>
                <a:ea typeface="Arial"/>
                <a:cs typeface="Arial"/>
                <a:sym typeface="Arial"/>
              </a:rPr>
              <a:t> </a:t>
            </a:r>
            <a:endParaRPr/>
          </a:p>
          <a:p>
            <a:pPr indent="0" lvl="0" marL="0" rtl="0" algn="ctr">
              <a:spcBef>
                <a:spcPts val="1044"/>
              </a:spcBef>
              <a:spcAft>
                <a:spcPts val="0"/>
              </a:spcAft>
              <a:buSzPct val="80000"/>
              <a:buNone/>
            </a:pPr>
            <a:r>
              <a:rPr b="1" lang="en-GB" sz="2400">
                <a:solidFill>
                  <a:srgbClr val="FF0000"/>
                </a:solidFill>
                <a:latin typeface="Arial"/>
                <a:ea typeface="Arial"/>
                <a:cs typeface="Arial"/>
                <a:sym typeface="Arial"/>
              </a:rPr>
              <a:t>School Mission Statement</a:t>
            </a:r>
            <a:endParaRPr/>
          </a:p>
          <a:p>
            <a:pPr indent="0" lvl="0" marL="0" rtl="0" algn="ctr">
              <a:spcBef>
                <a:spcPts val="1044"/>
              </a:spcBef>
              <a:spcAft>
                <a:spcPts val="0"/>
              </a:spcAft>
              <a:buSzPct val="80000"/>
              <a:buNone/>
            </a:pPr>
            <a:r>
              <a:rPr lang="en-GB" sz="2400">
                <a:latin typeface="Arial"/>
                <a:ea typeface="Arial"/>
                <a:cs typeface="Arial"/>
                <a:sym typeface="Arial"/>
              </a:rPr>
              <a:t>“Love your neighbour as yourself” (Luke 10:27)</a:t>
            </a:r>
            <a:endParaRPr/>
          </a:p>
          <a:p>
            <a:pPr indent="0" lvl="0" marL="0" rtl="0" algn="ctr">
              <a:spcBef>
                <a:spcPts val="1044"/>
              </a:spcBef>
              <a:spcAft>
                <a:spcPts val="0"/>
              </a:spcAft>
              <a:buSzPct val="80000"/>
              <a:buNone/>
            </a:pPr>
            <a:r>
              <a:t/>
            </a:r>
            <a:endParaRPr b="1" sz="2400">
              <a:solidFill>
                <a:srgbClr val="FF0000"/>
              </a:solidFill>
              <a:latin typeface="Arial"/>
              <a:ea typeface="Arial"/>
              <a:cs typeface="Arial"/>
              <a:sym typeface="Arial"/>
            </a:endParaRPr>
          </a:p>
          <a:p>
            <a:pPr indent="0" lvl="0" marL="0" rtl="0" algn="ctr">
              <a:spcBef>
                <a:spcPts val="1044"/>
              </a:spcBef>
              <a:spcAft>
                <a:spcPts val="0"/>
              </a:spcAft>
              <a:buSzPct val="80000"/>
              <a:buNone/>
            </a:pPr>
            <a:r>
              <a:rPr b="1" lang="en-GB" sz="2400">
                <a:solidFill>
                  <a:srgbClr val="FF0000"/>
                </a:solidFill>
                <a:latin typeface="Arial"/>
                <a:ea typeface="Arial"/>
                <a:cs typeface="Arial"/>
                <a:sym typeface="Arial"/>
              </a:rPr>
              <a:t>School Values to support Learning and Behaviour </a:t>
            </a:r>
            <a:endParaRPr/>
          </a:p>
          <a:p>
            <a:pPr indent="0" lvl="0" marL="0" rtl="0" algn="ctr">
              <a:spcBef>
                <a:spcPts val="1044"/>
              </a:spcBef>
              <a:spcAft>
                <a:spcPts val="0"/>
              </a:spcAft>
              <a:buSzPct val="80000"/>
              <a:buNone/>
            </a:pPr>
            <a:r>
              <a:rPr b="1" lang="en-GB" sz="2400">
                <a:solidFill>
                  <a:srgbClr val="FF0000"/>
                </a:solidFill>
                <a:latin typeface="Arial"/>
                <a:ea typeface="Arial"/>
                <a:cs typeface="Arial"/>
                <a:sym typeface="Arial"/>
              </a:rPr>
              <a:t>Be Safe, Be ready, Be respectful </a:t>
            </a:r>
            <a:endParaRPr/>
          </a:p>
          <a:p>
            <a:pPr indent="0" lvl="0" marL="0" rtl="0" algn="ctr">
              <a:spcBef>
                <a:spcPts val="1044"/>
              </a:spcBef>
              <a:spcAft>
                <a:spcPts val="0"/>
              </a:spcAft>
              <a:buSzPct val="80000"/>
              <a:buNone/>
            </a:pPr>
            <a:r>
              <a:rPr lang="en-GB" sz="2400">
                <a:latin typeface="Arial"/>
                <a:ea typeface="Arial"/>
                <a:cs typeface="Arial"/>
                <a:sym typeface="Arial"/>
              </a:rPr>
              <a:t>Truthfulness, Creativity, Compassion, Friendship, Teamwork, Respect, Perseverance, Responsibility.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
          <p:cNvSpPr txBox="1"/>
          <p:nvPr>
            <p:ph type="title"/>
          </p:nvPr>
        </p:nvSpPr>
        <p:spPr>
          <a:xfrm>
            <a:off x="392663" y="4073445"/>
            <a:ext cx="8534400" cy="2615833"/>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2000"/>
              <a:buFont typeface="Arial"/>
              <a:buNone/>
            </a:pPr>
            <a:r>
              <a:rPr lang="en-GB" sz="2200">
                <a:latin typeface="Ruluko"/>
                <a:ea typeface="Ruluko"/>
                <a:cs typeface="Ruluko"/>
                <a:sym typeface="Ruluko"/>
              </a:rPr>
              <a:t>PROMOTING OUR VALUES IN THE CLASSROOM- LOOK OUT FOR US CELEBRATING WHEN YOUR CHILD HAS BEEN PUT IN A POT OF GOLD, WE WILL ADD AN OBSERVATION  ON TAPESTRY TO LET YOU KNOW WHICH SCHOOL VALUE YOUR CHILD HAS SHOWN US IN CLASS. </a:t>
            </a:r>
            <a:endParaRPr sz="3800">
              <a:latin typeface="Ruluko"/>
              <a:ea typeface="Ruluko"/>
              <a:cs typeface="Ruluko"/>
              <a:sym typeface="Ruluko"/>
            </a:endParaRPr>
          </a:p>
        </p:txBody>
      </p:sp>
      <p:pic>
        <p:nvPicPr>
          <p:cNvPr id="164" name="Google Shape;164;p4"/>
          <p:cNvPicPr preferRelativeResize="0"/>
          <p:nvPr>
            <p:ph idx="1" type="body"/>
          </p:nvPr>
        </p:nvPicPr>
        <p:blipFill rotWithShape="1">
          <a:blip r:embed="rId3">
            <a:alphaModFix/>
          </a:blip>
          <a:srcRect b="0" l="0" r="0" t="0"/>
          <a:stretch/>
        </p:blipFill>
        <p:spPr>
          <a:xfrm>
            <a:off x="3018409" y="152157"/>
            <a:ext cx="5509813" cy="426755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5"/>
          <p:cNvSpPr txBox="1"/>
          <p:nvPr>
            <p:ph type="title"/>
          </p:nvPr>
        </p:nvSpPr>
        <p:spPr>
          <a:xfrm>
            <a:off x="1981200" y="274639"/>
            <a:ext cx="8229600" cy="77787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entury Gothic"/>
              <a:buNone/>
            </a:pPr>
            <a:r>
              <a:t/>
            </a:r>
            <a:endParaRPr/>
          </a:p>
        </p:txBody>
      </p:sp>
      <p:sp>
        <p:nvSpPr>
          <p:cNvPr id="170" name="Google Shape;170;p5"/>
          <p:cNvSpPr txBox="1"/>
          <p:nvPr>
            <p:ph idx="1" type="body"/>
          </p:nvPr>
        </p:nvSpPr>
        <p:spPr>
          <a:xfrm>
            <a:off x="1889900" y="1563925"/>
            <a:ext cx="8229600" cy="5184300"/>
          </a:xfrm>
          <a:prstGeom prst="rect">
            <a:avLst/>
          </a:prstGeom>
          <a:noFill/>
          <a:ln>
            <a:noFill/>
          </a:ln>
        </p:spPr>
        <p:txBody>
          <a:bodyPr anchorCtr="0" anchor="ctr" bIns="45700" lIns="91425" spcFirstLastPara="1" rIns="91425" wrap="square" tIns="45700">
            <a:normAutofit/>
          </a:bodyPr>
          <a:lstStyle/>
          <a:p>
            <a:pPr indent="-184150" lvl="0" marL="285750" rtl="0" algn="l">
              <a:spcBef>
                <a:spcPts val="0"/>
              </a:spcBef>
              <a:spcAft>
                <a:spcPts val="0"/>
              </a:spcAft>
              <a:buSzPts val="1600"/>
              <a:buNone/>
            </a:pPr>
            <a:r>
              <a:t/>
            </a:r>
            <a:endParaRPr/>
          </a:p>
        </p:txBody>
      </p:sp>
      <p:sp>
        <p:nvSpPr>
          <p:cNvPr id="171" name="Google Shape;171;p5"/>
          <p:cNvSpPr/>
          <p:nvPr/>
        </p:nvSpPr>
        <p:spPr>
          <a:xfrm rot="4506884">
            <a:off x="2569357" y="-905028"/>
            <a:ext cx="3917288" cy="5657746"/>
          </a:xfrm>
          <a:prstGeom prst="irregularSeal2">
            <a:avLst/>
          </a:prstGeom>
          <a:solidFill>
            <a:schemeClr val="accent1"/>
          </a:soli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2" name="Google Shape;172;p5"/>
          <p:cNvSpPr txBox="1"/>
          <p:nvPr/>
        </p:nvSpPr>
        <p:spPr>
          <a:xfrm>
            <a:off x="2620964" y="884239"/>
            <a:ext cx="3292500" cy="1231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000"/>
              <a:buFont typeface="Arial"/>
              <a:buNone/>
            </a:pPr>
            <a:r>
              <a:t/>
            </a:r>
            <a:endParaRPr b="1" i="0" sz="2000" u="none" cap="none" strike="noStrike">
              <a:solidFill>
                <a:srgbClr val="FFFFFF"/>
              </a:solidFill>
              <a:latin typeface="Arial"/>
              <a:ea typeface="Arial"/>
              <a:cs typeface="Arial"/>
              <a:sym typeface="Arial"/>
            </a:endParaRPr>
          </a:p>
          <a:p>
            <a:pPr indent="0" lvl="0" marL="0" marR="0" rtl="0" algn="ctr">
              <a:spcBef>
                <a:spcPts val="0"/>
              </a:spcBef>
              <a:spcAft>
                <a:spcPts val="0"/>
              </a:spcAft>
              <a:buClr>
                <a:srgbClr val="FFFFFF"/>
              </a:buClr>
              <a:buSzPts val="1800"/>
              <a:buFont typeface="Arial"/>
              <a:buNone/>
            </a:pPr>
            <a:r>
              <a:rPr b="1" i="0" lang="en-GB" sz="1800" u="none" cap="none" strike="noStrike">
                <a:solidFill>
                  <a:srgbClr val="FFFFFF"/>
                </a:solidFill>
                <a:latin typeface="Ruluko"/>
                <a:ea typeface="Ruluko"/>
                <a:cs typeface="Ruluko"/>
                <a:sym typeface="Ruluko"/>
              </a:rPr>
              <a:t>Homework / weekly overviews will be uploaded on the memo section of tapestry each week.  </a:t>
            </a:r>
            <a:r>
              <a:rPr b="1" i="0" lang="en-GB" sz="1800" u="none" cap="none" strike="noStrike">
                <a:solidFill>
                  <a:srgbClr val="FFFFFF"/>
                </a:solidFill>
                <a:latin typeface="Arial"/>
                <a:ea typeface="Arial"/>
                <a:cs typeface="Arial"/>
                <a:sym typeface="Arial"/>
              </a:rPr>
              <a:t>  </a:t>
            </a:r>
            <a:endParaRPr b="0" i="0" sz="1800" u="none" cap="none" strike="noStrike">
              <a:solidFill>
                <a:srgbClr val="FFFFFF"/>
              </a:solidFill>
              <a:latin typeface="Arial"/>
              <a:ea typeface="Arial"/>
              <a:cs typeface="Arial"/>
              <a:sym typeface="Arial"/>
            </a:endParaRPr>
          </a:p>
        </p:txBody>
      </p:sp>
      <p:sp>
        <p:nvSpPr>
          <p:cNvPr id="173" name="Google Shape;173;p5"/>
          <p:cNvSpPr/>
          <p:nvPr/>
        </p:nvSpPr>
        <p:spPr>
          <a:xfrm rot="1577645">
            <a:off x="6703680" y="80499"/>
            <a:ext cx="4626306" cy="2468545"/>
          </a:xfrm>
          <a:prstGeom prst="irregularSeal2">
            <a:avLst/>
          </a:prstGeom>
          <a:solidFill>
            <a:srgbClr val="FF0000"/>
          </a:soli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4" name="Google Shape;174;p5"/>
          <p:cNvSpPr txBox="1"/>
          <p:nvPr/>
        </p:nvSpPr>
        <p:spPr>
          <a:xfrm>
            <a:off x="7736350" y="664960"/>
            <a:ext cx="2426400" cy="113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1" i="0" lang="en-GB" sz="2400" u="none" cap="none" strike="noStrike">
                <a:solidFill>
                  <a:schemeClr val="dk1"/>
                </a:solidFill>
                <a:latin typeface="Arial"/>
                <a:ea typeface="Arial"/>
                <a:cs typeface="Arial"/>
                <a:sym typeface="Arial"/>
              </a:rPr>
              <a:t> </a:t>
            </a:r>
            <a:r>
              <a:rPr b="1" i="0" lang="en-GB" sz="2200" u="none" cap="none" strike="noStrike">
                <a:solidFill>
                  <a:schemeClr val="dk1"/>
                </a:solidFill>
                <a:latin typeface="Ruluko"/>
                <a:ea typeface="Ruluko"/>
                <a:cs typeface="Ruluko"/>
                <a:sym typeface="Ruluko"/>
              </a:rPr>
              <a:t>Bring a full named water bottle to school each day.</a:t>
            </a:r>
            <a:endParaRPr sz="1200">
              <a:latin typeface="Ruluko"/>
              <a:ea typeface="Ruluko"/>
              <a:cs typeface="Ruluko"/>
              <a:sym typeface="Ruluko"/>
            </a:endParaRPr>
          </a:p>
        </p:txBody>
      </p:sp>
      <p:sp>
        <p:nvSpPr>
          <p:cNvPr id="175" name="Google Shape;175;p5"/>
          <p:cNvSpPr/>
          <p:nvPr/>
        </p:nvSpPr>
        <p:spPr>
          <a:xfrm rot="1254510">
            <a:off x="1689465" y="2484498"/>
            <a:ext cx="4226924" cy="4549881"/>
          </a:xfrm>
          <a:prstGeom prst="irregularSeal2">
            <a:avLst/>
          </a:prstGeom>
          <a:solidFill>
            <a:srgbClr val="FFFF00"/>
          </a:soli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6" name="Google Shape;176;p5"/>
          <p:cNvSpPr txBox="1"/>
          <p:nvPr/>
        </p:nvSpPr>
        <p:spPr>
          <a:xfrm>
            <a:off x="2782689" y="3896139"/>
            <a:ext cx="1800300" cy="1939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400"/>
              <a:buFont typeface="Arial"/>
              <a:buNone/>
            </a:pPr>
            <a:r>
              <a:rPr b="1" i="0" lang="en-GB" sz="2400" u="none" cap="none" strike="noStrike">
                <a:solidFill>
                  <a:schemeClr val="dk1"/>
                </a:solidFill>
                <a:latin typeface="Ruluko"/>
                <a:ea typeface="Ruluko"/>
                <a:cs typeface="Ruluko"/>
                <a:sym typeface="Ruluko"/>
              </a:rPr>
              <a:t>Please make sure all items of clothing are named.</a:t>
            </a:r>
            <a:endParaRPr>
              <a:solidFill>
                <a:schemeClr val="dk1"/>
              </a:solidFill>
              <a:latin typeface="Ruluko"/>
              <a:ea typeface="Ruluko"/>
              <a:cs typeface="Ruluko"/>
              <a:sym typeface="Ruluko"/>
            </a:endParaRPr>
          </a:p>
        </p:txBody>
      </p:sp>
      <p:sp>
        <p:nvSpPr>
          <p:cNvPr id="177" name="Google Shape;177;p5"/>
          <p:cNvSpPr/>
          <p:nvPr/>
        </p:nvSpPr>
        <p:spPr>
          <a:xfrm rot="1190236">
            <a:off x="5985500" y="4325909"/>
            <a:ext cx="4917210" cy="2642888"/>
          </a:xfrm>
          <a:prstGeom prst="irregularSeal2">
            <a:avLst/>
          </a:prstGeom>
          <a:solidFill>
            <a:srgbClr val="92D050"/>
          </a:soli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78" name="Google Shape;178;p5"/>
          <p:cNvSpPr txBox="1"/>
          <p:nvPr/>
        </p:nvSpPr>
        <p:spPr>
          <a:xfrm>
            <a:off x="6989526" y="4948463"/>
            <a:ext cx="2232000" cy="1477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C0C0C"/>
              </a:buClr>
              <a:buSzPts val="1800"/>
              <a:buFont typeface="Arial"/>
              <a:buNone/>
            </a:pPr>
            <a:r>
              <a:rPr b="1" i="0" lang="en-GB" sz="1800" u="none" cap="none" strike="noStrike">
                <a:solidFill>
                  <a:srgbClr val="0C0C0C"/>
                </a:solidFill>
                <a:latin typeface="Ruluko"/>
                <a:ea typeface="Ruluko"/>
                <a:cs typeface="Ruluko"/>
                <a:sym typeface="Ruluko"/>
              </a:rPr>
              <a:t>PE day will be every Wednesday. </a:t>
            </a:r>
            <a:endParaRPr>
              <a:latin typeface="Ruluko"/>
              <a:ea typeface="Ruluko"/>
              <a:cs typeface="Ruluko"/>
              <a:sym typeface="Ruluko"/>
            </a:endParaRPr>
          </a:p>
          <a:p>
            <a:pPr indent="0" lvl="0" marL="0" marR="0" rtl="0" algn="ctr">
              <a:spcBef>
                <a:spcPts val="0"/>
              </a:spcBef>
              <a:spcAft>
                <a:spcPts val="0"/>
              </a:spcAft>
              <a:buClr>
                <a:srgbClr val="0C0C0C"/>
              </a:buClr>
              <a:buSzPts val="1800"/>
              <a:buFont typeface="Arial"/>
              <a:buNone/>
            </a:pPr>
            <a:r>
              <a:rPr b="1" i="0" lang="en-GB" sz="1800" u="none" cap="none" strike="noStrike">
                <a:solidFill>
                  <a:srgbClr val="0C0C0C"/>
                </a:solidFill>
                <a:latin typeface="Ruluko"/>
                <a:ea typeface="Ruluko"/>
                <a:cs typeface="Ruluko"/>
                <a:sym typeface="Ruluko"/>
              </a:rPr>
              <a:t>Please come dressed in PE kit for the whole day.</a:t>
            </a:r>
            <a:r>
              <a:rPr b="1" i="0" lang="en-GB" sz="1800" u="none" cap="none" strike="noStrike">
                <a:solidFill>
                  <a:srgbClr val="0C0C0C"/>
                </a:solidFill>
                <a:latin typeface="Arial"/>
                <a:ea typeface="Arial"/>
                <a:cs typeface="Arial"/>
                <a:sym typeface="Arial"/>
              </a:rPr>
              <a:t> </a:t>
            </a:r>
            <a:endParaRPr/>
          </a:p>
        </p:txBody>
      </p:sp>
      <p:sp>
        <p:nvSpPr>
          <p:cNvPr id="179" name="Google Shape;179;p5"/>
          <p:cNvSpPr/>
          <p:nvPr/>
        </p:nvSpPr>
        <p:spPr>
          <a:xfrm rot="1016580">
            <a:off x="5419120" y="2065863"/>
            <a:ext cx="7129210" cy="3306786"/>
          </a:xfrm>
          <a:prstGeom prst="irregularSeal2">
            <a:avLst/>
          </a:prstGeom>
          <a:solidFill>
            <a:srgbClr val="C6EA92"/>
          </a:soli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0" name="Google Shape;180;p5"/>
          <p:cNvSpPr txBox="1"/>
          <p:nvPr/>
        </p:nvSpPr>
        <p:spPr>
          <a:xfrm>
            <a:off x="6319950" y="3198026"/>
            <a:ext cx="42483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2060"/>
              </a:buClr>
              <a:buSzPts val="1800"/>
              <a:buFont typeface="Arial"/>
              <a:buNone/>
            </a:pPr>
            <a:r>
              <a:rPr b="1" i="0" lang="en-GB" sz="1800" u="none" cap="none" strike="noStrike">
                <a:solidFill>
                  <a:srgbClr val="002060"/>
                </a:solidFill>
                <a:latin typeface="Ruluko"/>
                <a:ea typeface="Ruluko"/>
                <a:cs typeface="Ruluko"/>
                <a:sym typeface="Ruluko"/>
              </a:rPr>
              <a:t>As the weather gets colder please make sure your child comes to school with named coats, hats and gloves as we use the outdoor area in all weather. </a:t>
            </a:r>
            <a:endParaRPr>
              <a:latin typeface="Ruluko"/>
              <a:ea typeface="Ruluko"/>
              <a:cs typeface="Ruluko"/>
              <a:sym typeface="Ruluk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6"/>
          <p:cNvSpPr txBox="1"/>
          <p:nvPr>
            <p:ph type="title"/>
          </p:nvPr>
        </p:nvSpPr>
        <p:spPr>
          <a:xfrm>
            <a:off x="1981200" y="274639"/>
            <a:ext cx="8229600" cy="77787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Century Gothic"/>
              <a:buNone/>
            </a:pPr>
            <a:r>
              <a:t/>
            </a:r>
            <a:endParaRPr/>
          </a:p>
        </p:txBody>
      </p:sp>
      <p:sp>
        <p:nvSpPr>
          <p:cNvPr id="186" name="Google Shape;186;p6"/>
          <p:cNvSpPr txBox="1"/>
          <p:nvPr>
            <p:ph idx="1" type="body"/>
          </p:nvPr>
        </p:nvSpPr>
        <p:spPr>
          <a:xfrm>
            <a:off x="1889896" y="1563926"/>
            <a:ext cx="8229600" cy="4929188"/>
          </a:xfrm>
          <a:prstGeom prst="rect">
            <a:avLst/>
          </a:prstGeom>
          <a:noFill/>
          <a:ln>
            <a:noFill/>
          </a:ln>
        </p:spPr>
        <p:txBody>
          <a:bodyPr anchorCtr="0" anchor="ctr" bIns="45700" lIns="91425" spcFirstLastPara="1" rIns="91425" wrap="square" tIns="45700">
            <a:normAutofit/>
          </a:bodyPr>
          <a:lstStyle/>
          <a:p>
            <a:pPr indent="-184150" lvl="0" marL="285750" rtl="0" algn="l">
              <a:spcBef>
                <a:spcPts val="0"/>
              </a:spcBef>
              <a:spcAft>
                <a:spcPts val="0"/>
              </a:spcAft>
              <a:buSzPts val="1600"/>
              <a:buNone/>
            </a:pPr>
            <a:r>
              <a:t/>
            </a:r>
            <a:endParaRPr/>
          </a:p>
        </p:txBody>
      </p:sp>
      <p:sp>
        <p:nvSpPr>
          <p:cNvPr id="187" name="Google Shape;187;p6"/>
          <p:cNvSpPr/>
          <p:nvPr/>
        </p:nvSpPr>
        <p:spPr>
          <a:xfrm rot="4506872">
            <a:off x="2373728" y="-1956531"/>
            <a:ext cx="7058025" cy="11139218"/>
          </a:xfrm>
          <a:prstGeom prst="irregularSeal2">
            <a:avLst/>
          </a:prstGeom>
          <a:solidFill>
            <a:schemeClr val="lt1"/>
          </a:soli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8" name="Google Shape;188;p6"/>
          <p:cNvSpPr txBox="1"/>
          <p:nvPr/>
        </p:nvSpPr>
        <p:spPr>
          <a:xfrm>
            <a:off x="2806716" y="1416089"/>
            <a:ext cx="5966400" cy="3601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2000"/>
              <a:buFont typeface="Arial"/>
              <a:buNone/>
            </a:pPr>
            <a:r>
              <a:t/>
            </a:r>
            <a:endParaRPr b="1" i="0" sz="2000" u="none" cap="none" strike="noStrike">
              <a:solidFill>
                <a:srgbClr val="FFFFFF"/>
              </a:solidFill>
              <a:latin typeface="Ruluko"/>
              <a:ea typeface="Ruluko"/>
              <a:cs typeface="Ruluko"/>
              <a:sym typeface="Ruluko"/>
            </a:endParaRPr>
          </a:p>
          <a:p>
            <a:pPr indent="0" lvl="0" marL="0" marR="0" rtl="0" algn="ctr">
              <a:spcBef>
                <a:spcPts val="0"/>
              </a:spcBef>
              <a:spcAft>
                <a:spcPts val="0"/>
              </a:spcAft>
              <a:buClr>
                <a:schemeClr val="dk1"/>
              </a:buClr>
              <a:buSzPts val="3600"/>
              <a:buFont typeface="Arial"/>
              <a:buNone/>
            </a:pPr>
            <a:r>
              <a:rPr b="1" i="0" lang="en-GB" sz="3600" u="none" cap="none" strike="noStrike">
                <a:solidFill>
                  <a:schemeClr val="dk1"/>
                </a:solidFill>
                <a:latin typeface="Ruluko"/>
                <a:ea typeface="Ruluko"/>
                <a:cs typeface="Ruluko"/>
                <a:sym typeface="Ruluko"/>
              </a:rPr>
              <a:t>Morning fruit snack</a:t>
            </a:r>
            <a:endParaRPr>
              <a:latin typeface="Ruluko"/>
              <a:ea typeface="Ruluko"/>
              <a:cs typeface="Ruluko"/>
              <a:sym typeface="Ruluko"/>
            </a:endParaRPr>
          </a:p>
          <a:p>
            <a:pPr indent="0" lvl="0" marL="0" marR="0" rtl="0" algn="ctr">
              <a:spcBef>
                <a:spcPts val="0"/>
              </a:spcBef>
              <a:spcAft>
                <a:spcPts val="0"/>
              </a:spcAft>
              <a:buClr>
                <a:schemeClr val="dk1"/>
              </a:buClr>
              <a:buSzPts val="1800"/>
              <a:buFont typeface="Arial"/>
              <a:buNone/>
            </a:pPr>
            <a:r>
              <a:rPr b="1" i="0" lang="en-GB" sz="1800" u="none" cap="none" strike="noStrike">
                <a:solidFill>
                  <a:schemeClr val="dk1"/>
                </a:solidFill>
                <a:latin typeface="Ruluko"/>
                <a:ea typeface="Ruluko"/>
                <a:cs typeface="Ruluko"/>
                <a:sym typeface="Ruluko"/>
              </a:rPr>
              <a:t>We always have at least one variety of fruit available for the children each day. We are aware that some children are fussy and may not like what is available so we are allowing children to bring their own fruit in if they wish. This is </a:t>
            </a:r>
            <a:r>
              <a:rPr b="1" i="0" lang="en-GB" sz="2800" u="none" cap="none" strike="noStrike">
                <a:solidFill>
                  <a:schemeClr val="dk1"/>
                </a:solidFill>
                <a:latin typeface="Ruluko"/>
                <a:ea typeface="Ruluko"/>
                <a:cs typeface="Ruluko"/>
                <a:sym typeface="Ruluko"/>
              </a:rPr>
              <a:t>optional </a:t>
            </a:r>
            <a:r>
              <a:rPr b="1" i="0" lang="en-GB" sz="1800" u="none" cap="none" strike="noStrike">
                <a:solidFill>
                  <a:schemeClr val="dk1"/>
                </a:solidFill>
                <a:latin typeface="Ruluko"/>
                <a:ea typeface="Ruluko"/>
                <a:cs typeface="Ruluko"/>
                <a:sym typeface="Ruluko"/>
              </a:rPr>
              <a:t>and must only be one piece. It must also be something that they can get out of their bags each day independently. The children will eat it on the carpet so please be mindful of peeling etc we suggest an apple, banana, pear, small pot of grapes but they must be cut etc   </a:t>
            </a:r>
            <a:r>
              <a:rPr b="1" i="0" lang="en-GB" sz="18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sp>
        <p:nvSpPr>
          <p:cNvPr id="189" name="Google Shape;189;p6"/>
          <p:cNvSpPr txBox="1"/>
          <p:nvPr/>
        </p:nvSpPr>
        <p:spPr>
          <a:xfrm>
            <a:off x="7626675" y="732785"/>
            <a:ext cx="242627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400"/>
              <a:buFont typeface="Arial"/>
              <a:buNone/>
            </a:pPr>
            <a:r>
              <a:rPr b="1" i="0" lang="en-GB" sz="2400" u="none" cap="none" strike="noStrike">
                <a:solidFill>
                  <a:schemeClr val="dk1"/>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7"/>
          <p:cNvSpPr txBox="1"/>
          <p:nvPr>
            <p:ph type="title"/>
          </p:nvPr>
        </p:nvSpPr>
        <p:spPr>
          <a:xfrm>
            <a:off x="1981200" y="11256"/>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lt1"/>
              </a:buClr>
              <a:buSzPts val="3600"/>
              <a:buFont typeface="Arial"/>
              <a:buNone/>
            </a:pPr>
            <a:r>
              <a:rPr lang="en-GB">
                <a:latin typeface="Arial"/>
                <a:ea typeface="Arial"/>
                <a:cs typeface="Arial"/>
                <a:sym typeface="Arial"/>
              </a:rPr>
              <a:t>REWARD SYSTEM</a:t>
            </a:r>
            <a:endParaRPr/>
          </a:p>
        </p:txBody>
      </p:sp>
      <p:sp>
        <p:nvSpPr>
          <p:cNvPr id="195" name="Google Shape;195;p7"/>
          <p:cNvSpPr txBox="1"/>
          <p:nvPr>
            <p:ph idx="1" type="body"/>
          </p:nvPr>
        </p:nvSpPr>
        <p:spPr>
          <a:xfrm>
            <a:off x="268820" y="-172618"/>
            <a:ext cx="10399180" cy="5534025"/>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SzPts val="1600"/>
              <a:buNone/>
            </a:pPr>
            <a:r>
              <a:t/>
            </a:r>
            <a:endParaRPr>
              <a:latin typeface="Arial"/>
              <a:ea typeface="Arial"/>
              <a:cs typeface="Arial"/>
              <a:sym typeface="Arial"/>
            </a:endParaRPr>
          </a:p>
          <a:p>
            <a:pPr indent="-184150" lvl="0" marL="285750" rtl="0" algn="l">
              <a:spcBef>
                <a:spcPts val="1000"/>
              </a:spcBef>
              <a:spcAft>
                <a:spcPts val="0"/>
              </a:spcAft>
              <a:buSzPts val="1600"/>
              <a:buNone/>
            </a:pPr>
            <a:r>
              <a:t/>
            </a:r>
            <a:endParaRPr>
              <a:latin typeface="Arial"/>
              <a:ea typeface="Arial"/>
              <a:cs typeface="Arial"/>
              <a:sym typeface="Arial"/>
            </a:endParaRPr>
          </a:p>
          <a:p>
            <a:pPr indent="-285750" lvl="0" marL="285750" rtl="0" algn="l">
              <a:spcBef>
                <a:spcPts val="1000"/>
              </a:spcBef>
              <a:spcAft>
                <a:spcPts val="0"/>
              </a:spcAft>
              <a:buSzPts val="1600"/>
              <a:buFont typeface="Ruluko"/>
              <a:buChar char="▶"/>
            </a:pPr>
            <a:r>
              <a:rPr lang="en-GB">
                <a:latin typeface="Ruluko"/>
                <a:ea typeface="Ruluko"/>
                <a:cs typeface="Ruluko"/>
                <a:sym typeface="Ruluko"/>
              </a:rPr>
              <a:t>Dojo points – children receive dojo points for positive behaviour throughout the week. Negative dojos can also be given for making poor choices. </a:t>
            </a:r>
            <a:endParaRPr>
              <a:latin typeface="Ruluko"/>
              <a:ea typeface="Ruluko"/>
              <a:cs typeface="Ruluko"/>
              <a:sym typeface="Ruluko"/>
            </a:endParaRPr>
          </a:p>
          <a:p>
            <a:pPr indent="-285750" lvl="0" marL="285750" rtl="0" algn="l">
              <a:spcBef>
                <a:spcPts val="1000"/>
              </a:spcBef>
              <a:spcAft>
                <a:spcPts val="0"/>
              </a:spcAft>
              <a:buSzPts val="1600"/>
              <a:buFont typeface="Ruluko"/>
              <a:buChar char="▶"/>
            </a:pPr>
            <a:r>
              <a:rPr lang="en-GB">
                <a:latin typeface="Ruluko"/>
                <a:ea typeface="Ruluko"/>
                <a:cs typeface="Ruluko"/>
                <a:sym typeface="Ruluko"/>
              </a:rPr>
              <a:t>Stickers – we like to give stickers to praise and inform parents of positive achievements </a:t>
            </a:r>
            <a:endParaRPr>
              <a:latin typeface="Ruluko"/>
              <a:ea typeface="Ruluko"/>
              <a:cs typeface="Ruluko"/>
              <a:sym typeface="Ruluko"/>
            </a:endParaRPr>
          </a:p>
          <a:p>
            <a:pPr indent="-285750" lvl="0" marL="285750" rtl="0" algn="l">
              <a:spcBef>
                <a:spcPts val="1000"/>
              </a:spcBef>
              <a:spcAft>
                <a:spcPts val="0"/>
              </a:spcAft>
              <a:buSzPts val="1600"/>
              <a:buFont typeface="Ruluko"/>
              <a:buChar char="▶"/>
            </a:pPr>
            <a:r>
              <a:rPr lang="en-GB">
                <a:latin typeface="Ruluko"/>
                <a:ea typeface="Ruluko"/>
                <a:cs typeface="Ruluko"/>
                <a:sym typeface="Ruluko"/>
              </a:rPr>
              <a:t>Verbal praise – this is vital and in the moment verbal praise happens constantly throughout the day</a:t>
            </a:r>
            <a:endParaRPr>
              <a:latin typeface="Ruluko"/>
              <a:ea typeface="Ruluko"/>
              <a:cs typeface="Ruluko"/>
              <a:sym typeface="Ruluko"/>
            </a:endParaRPr>
          </a:p>
          <a:p>
            <a:pPr indent="-285750" lvl="0" marL="285750" rtl="0" algn="l">
              <a:spcBef>
                <a:spcPts val="1000"/>
              </a:spcBef>
              <a:spcAft>
                <a:spcPts val="0"/>
              </a:spcAft>
              <a:buSzPts val="1600"/>
              <a:buFont typeface="Ruluko"/>
              <a:buChar char="▶"/>
            </a:pPr>
            <a:r>
              <a:rPr lang="en-GB">
                <a:latin typeface="Ruluko"/>
                <a:ea typeface="Ruluko"/>
                <a:cs typeface="Ruluko"/>
                <a:sym typeface="Ruluko"/>
              </a:rPr>
              <a:t>Merit assembly – Every Friday, we will reward one child from each class with the golden merit badge for the week. All children will get a chance, please understand we can only choose one child each week, so some may therefore not get it until the summer term but this is not an negative. All children wow us day in day out and it is always a hard choice. When it is your child’s turn to receive the badge you will be invited to attend our whole school merit assembly. </a:t>
            </a:r>
            <a:endParaRPr>
              <a:latin typeface="Ruluko"/>
              <a:ea typeface="Ruluko"/>
              <a:cs typeface="Ruluko"/>
              <a:sym typeface="Ruluko"/>
            </a:endParaRPr>
          </a:p>
          <a:p>
            <a:pPr indent="0" lvl="0" marL="0" rtl="0" algn="l">
              <a:spcBef>
                <a:spcPts val="1000"/>
              </a:spcBef>
              <a:spcAft>
                <a:spcPts val="0"/>
              </a:spcAft>
              <a:buSzPts val="1600"/>
              <a:buNone/>
            </a:pPr>
            <a:r>
              <a:t/>
            </a:r>
            <a:endParaRPr/>
          </a:p>
          <a:p>
            <a:pPr indent="-184150" lvl="0" marL="285750" rtl="0" algn="l">
              <a:spcBef>
                <a:spcPts val="1000"/>
              </a:spcBef>
              <a:spcAft>
                <a:spcPts val="0"/>
              </a:spcAft>
              <a:buSzPts val="1600"/>
              <a:buNone/>
            </a:pPr>
            <a:r>
              <a:t/>
            </a:r>
            <a:endParaRPr/>
          </a:p>
        </p:txBody>
      </p:sp>
      <p:pic>
        <p:nvPicPr>
          <p:cNvPr descr="Image result for class dojo pictures" id="196" name="Google Shape;196;p7"/>
          <p:cNvPicPr preferRelativeResize="0"/>
          <p:nvPr/>
        </p:nvPicPr>
        <p:blipFill rotWithShape="1">
          <a:blip r:embed="rId3">
            <a:alphaModFix/>
          </a:blip>
          <a:srcRect b="0" l="0" r="0" t="0"/>
          <a:stretch/>
        </p:blipFill>
        <p:spPr>
          <a:xfrm>
            <a:off x="3801673" y="4501499"/>
            <a:ext cx="4175125" cy="20875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8"/>
          <p:cNvSpPr txBox="1"/>
          <p:nvPr>
            <p:ph idx="1" type="body"/>
          </p:nvPr>
        </p:nvSpPr>
        <p:spPr>
          <a:xfrm>
            <a:off x="1992313" y="765176"/>
            <a:ext cx="8229600" cy="5688013"/>
          </a:xfrm>
          <a:prstGeom prst="rect">
            <a:avLst/>
          </a:prstGeom>
          <a:noFill/>
          <a:ln>
            <a:noFill/>
          </a:ln>
        </p:spPr>
        <p:txBody>
          <a:bodyPr anchorCtr="0" anchor="ctr" bIns="45700" lIns="91425" spcFirstLastPara="1" rIns="91425" wrap="square" tIns="45700">
            <a:normAutofit/>
          </a:bodyPr>
          <a:lstStyle/>
          <a:p>
            <a:pPr indent="-184150" lvl="0" marL="285750" rtl="0" algn="l">
              <a:spcBef>
                <a:spcPts val="0"/>
              </a:spcBef>
              <a:spcAft>
                <a:spcPts val="0"/>
              </a:spcAft>
              <a:buSzPts val="1600"/>
              <a:buNone/>
            </a:pPr>
            <a:r>
              <a:t/>
            </a:r>
            <a:endParaRPr/>
          </a:p>
          <a:p>
            <a:pPr indent="-285750" lvl="0" marL="285750" rtl="0" algn="l">
              <a:spcBef>
                <a:spcPts val="1240"/>
              </a:spcBef>
              <a:spcAft>
                <a:spcPts val="0"/>
              </a:spcAft>
              <a:buSzPts val="2560"/>
              <a:buFont typeface="Ruluko"/>
              <a:buChar char="▶"/>
            </a:pPr>
            <a:r>
              <a:rPr lang="en-GB" sz="3200">
                <a:latin typeface="Ruluko"/>
                <a:ea typeface="Ruluko"/>
                <a:cs typeface="Ruluko"/>
                <a:sym typeface="Ruluko"/>
              </a:rPr>
              <a:t>Topics for this term – Super me and Super you, Amazing Animals and Our Celebrations.</a:t>
            </a:r>
            <a:endParaRPr>
              <a:latin typeface="Ruluko"/>
              <a:ea typeface="Ruluko"/>
              <a:cs typeface="Ruluko"/>
              <a:sym typeface="Ruluko"/>
            </a:endParaRPr>
          </a:p>
          <a:p>
            <a:pPr indent="-285750" lvl="0" marL="285750" rtl="0" algn="l">
              <a:spcBef>
                <a:spcPts val="1240"/>
              </a:spcBef>
              <a:spcAft>
                <a:spcPts val="0"/>
              </a:spcAft>
              <a:buSzPts val="2560"/>
              <a:buFont typeface="Ruluko"/>
              <a:buChar char="▶"/>
            </a:pPr>
            <a:r>
              <a:rPr lang="en-GB" sz="3200">
                <a:latin typeface="Ruluko"/>
                <a:ea typeface="Ruluko"/>
                <a:cs typeface="Ruluko"/>
                <a:sym typeface="Ruluko"/>
              </a:rPr>
              <a:t>An overview of each theme will be sent out covering all areas of learning and weekly updates will be given via tapestry to keep you updated about what the children have been learning in class. </a:t>
            </a:r>
            <a:endParaRPr>
              <a:latin typeface="Ruluko"/>
              <a:ea typeface="Ruluko"/>
              <a:cs typeface="Ruluko"/>
              <a:sym typeface="Ruluko"/>
            </a:endParaRPr>
          </a:p>
          <a:p>
            <a:pPr indent="-184150" lvl="0" marL="285750" rtl="0" algn="l">
              <a:spcBef>
                <a:spcPts val="1000"/>
              </a:spcBef>
              <a:spcAft>
                <a:spcPts val="0"/>
              </a:spcAft>
              <a:buSzPts val="1600"/>
              <a:buNone/>
            </a:pPr>
            <a:r>
              <a:t/>
            </a:r>
            <a:endParaRPr/>
          </a:p>
          <a:p>
            <a:pPr indent="-184150" lvl="0" marL="285750" rtl="0" algn="l">
              <a:spcBef>
                <a:spcPts val="1000"/>
              </a:spcBef>
              <a:spcAft>
                <a:spcPts val="0"/>
              </a:spcAft>
              <a:buSzPts val="16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9"/>
          <p:cNvSpPr txBox="1"/>
          <p:nvPr>
            <p:ph idx="1" type="body"/>
          </p:nvPr>
        </p:nvSpPr>
        <p:spPr>
          <a:xfrm>
            <a:off x="318053" y="607460"/>
            <a:ext cx="11330608" cy="5903912"/>
          </a:xfrm>
          <a:prstGeom prst="rect">
            <a:avLst/>
          </a:prstGeom>
          <a:noFill/>
          <a:ln>
            <a:noFill/>
          </a:ln>
        </p:spPr>
        <p:txBody>
          <a:bodyPr anchorCtr="0" anchor="ctr" bIns="45700" lIns="91425" spcFirstLastPara="1" rIns="91425" wrap="square" tIns="45700">
            <a:normAutofit fontScale="92500" lnSpcReduction="20000"/>
          </a:bodyPr>
          <a:lstStyle/>
          <a:p>
            <a:pPr indent="-276606" lvl="0" marL="285750" rtl="0" algn="l">
              <a:spcBef>
                <a:spcPts val="0"/>
              </a:spcBef>
              <a:spcAft>
                <a:spcPts val="0"/>
              </a:spcAft>
              <a:buSzPct val="80000"/>
              <a:buFont typeface="Ruluko"/>
              <a:buChar char="▶"/>
            </a:pPr>
            <a:r>
              <a:rPr lang="en-GB" sz="2400">
                <a:latin typeface="Ruluko"/>
                <a:ea typeface="Ruluko"/>
                <a:cs typeface="Ruluko"/>
                <a:sym typeface="Ruluko"/>
              </a:rPr>
              <a:t>Baseline assessments have almost been completed and we are now planning weekly for next steps for every child. </a:t>
            </a:r>
            <a:endParaRPr>
              <a:latin typeface="Ruluko"/>
              <a:ea typeface="Ruluko"/>
              <a:cs typeface="Ruluko"/>
              <a:sym typeface="Ruluko"/>
            </a:endParaRPr>
          </a:p>
          <a:p>
            <a:pPr indent="-276606" lvl="0" marL="285750" rtl="0" algn="l">
              <a:spcBef>
                <a:spcPts val="1080"/>
              </a:spcBef>
              <a:spcAft>
                <a:spcPts val="0"/>
              </a:spcAft>
              <a:buSzPct val="80000"/>
              <a:buFont typeface="Ruluko"/>
              <a:buChar char="▶"/>
            </a:pPr>
            <a:r>
              <a:rPr lang="en-GB" sz="2400">
                <a:latin typeface="Ruluko"/>
                <a:ea typeface="Ruluko"/>
                <a:cs typeface="Ruluko"/>
                <a:sym typeface="Ruluko"/>
              </a:rPr>
              <a:t>Children's work – We have our online learning journal on tapestry – Here we will use the memo section to keep you informed and updated on what is going on in school. There will be the occasional wow moment which will be added to your child’s individual profile. You can also add your own to share with us. </a:t>
            </a:r>
            <a:endParaRPr>
              <a:latin typeface="Ruluko"/>
              <a:ea typeface="Ruluko"/>
              <a:cs typeface="Ruluko"/>
              <a:sym typeface="Ruluko"/>
            </a:endParaRPr>
          </a:p>
          <a:p>
            <a:pPr indent="-276606" lvl="0" marL="285750" rtl="0" algn="l">
              <a:spcBef>
                <a:spcPts val="1080"/>
              </a:spcBef>
              <a:spcAft>
                <a:spcPts val="0"/>
              </a:spcAft>
              <a:buSzPct val="80000"/>
              <a:buFont typeface="Ruluko"/>
              <a:buChar char="▶"/>
            </a:pPr>
            <a:r>
              <a:rPr lang="en-GB" sz="2400">
                <a:latin typeface="Ruluko"/>
                <a:ea typeface="Ruluko"/>
                <a:cs typeface="Ruluko"/>
                <a:sym typeface="Ruluko"/>
              </a:rPr>
              <a:t>Maths and Literacy books- We have a separate maths journals, literacy and phonics books for each child which include children’s work, photographs and written observations. </a:t>
            </a:r>
            <a:endParaRPr>
              <a:latin typeface="Ruluko"/>
              <a:ea typeface="Ruluko"/>
              <a:cs typeface="Ruluko"/>
              <a:sym typeface="Ruluko"/>
            </a:endParaRPr>
          </a:p>
          <a:p>
            <a:pPr indent="-276606" lvl="0" marL="285750" rtl="0" algn="l">
              <a:spcBef>
                <a:spcPts val="1080"/>
              </a:spcBef>
              <a:spcAft>
                <a:spcPts val="0"/>
              </a:spcAft>
              <a:buSzPct val="80000"/>
              <a:buFont typeface="Ruluko"/>
              <a:buChar char="▶"/>
            </a:pPr>
            <a:r>
              <a:rPr lang="en-GB" sz="2400">
                <a:latin typeface="Ruluko"/>
                <a:ea typeface="Ruluko"/>
                <a:cs typeface="Ruluko"/>
                <a:sym typeface="Ruluko"/>
              </a:rPr>
              <a:t>Structure of the day- Carpet sessions, continuous provision (discover and do) and adult led activities.</a:t>
            </a:r>
            <a:endParaRPr>
              <a:latin typeface="Ruluko"/>
              <a:ea typeface="Ruluko"/>
              <a:cs typeface="Ruluko"/>
              <a:sym typeface="Ruluko"/>
            </a:endParaRPr>
          </a:p>
          <a:p>
            <a:pPr indent="-276606" lvl="0" marL="285750" rtl="0" algn="l">
              <a:spcBef>
                <a:spcPts val="1080"/>
              </a:spcBef>
              <a:spcAft>
                <a:spcPts val="0"/>
              </a:spcAft>
              <a:buSzPct val="80000"/>
              <a:buFont typeface="Ruluko"/>
              <a:buChar char="▶"/>
            </a:pPr>
            <a:r>
              <a:rPr lang="en-GB" sz="2400">
                <a:latin typeface="Ruluko"/>
                <a:ea typeface="Ruluko"/>
                <a:cs typeface="Ruluko"/>
                <a:sym typeface="Ruluko"/>
              </a:rPr>
              <a:t>We are planning to hold some discover and do sessions after half term. These sessions will be a nice opportunity for you to visit the classroom, observe one of our carpet sessions and take part in some of our discover and do activities with your child. More details of this will follow very soon. </a:t>
            </a:r>
            <a:endParaRPr>
              <a:latin typeface="Ruluko"/>
              <a:ea typeface="Ruluko"/>
              <a:cs typeface="Ruluko"/>
              <a:sym typeface="Ruluko"/>
            </a:endParaRPr>
          </a:p>
          <a:p>
            <a:pPr indent="-285750" lvl="0" marL="285750" rtl="0" algn="l">
              <a:spcBef>
                <a:spcPts val="1480"/>
              </a:spcBef>
              <a:spcAft>
                <a:spcPts val="0"/>
              </a:spcAft>
              <a:buSzPct val="80000"/>
              <a:buFont typeface="Arial"/>
              <a:buNone/>
            </a:pPr>
            <a:r>
              <a:t/>
            </a:r>
            <a:endParaRPr sz="4400"/>
          </a:p>
          <a:p>
            <a:pPr indent="-184150" lvl="0" marL="285750" rtl="0" algn="l">
              <a:spcBef>
                <a:spcPts val="1000"/>
              </a:spcBef>
              <a:spcAft>
                <a:spcPts val="0"/>
              </a:spcAft>
              <a:buSzPct val="8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2020-09-16T09:39:16Z</dcterms:created>
  <dc:creator>Cotterellr</dc:creator>
</cp:coreProperties>
</file>