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18AB"/>
    <a:srgbClr val="BCC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96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895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076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174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2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94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110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28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10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3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9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43FC4-EED7-4820-8C27-053B8613E3D3}" type="datetimeFigureOut">
              <a:rPr lang="en-GB" smtClean="0"/>
              <a:t>17/06/2020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7B43A73-60AE-49D8-BC1A-5F826A4AF981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26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bZhl6YcrxZQ?feature=oembed" TargetMode="External"/><Relationship Id="rId1" Type="http://schemas.openxmlformats.org/officeDocument/2006/relationships/video" Target="https://www.youtube.com/embed/c3oA4wfUBak?feature=oembed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A7DA-1D64-436E-8761-3BF394F901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B8C92-1EDB-41B6-A257-664707C721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BE2A848E-1AAB-4DA9-866D-41814D49E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542"/>
            <a:ext cx="12084147" cy="59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419CA0-BFB4-4390-AB8F-5DBFCA45D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F4C623-16D7-4722-8EFB-A5B0E3BC0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7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96D4F56-035C-4362-ACB2-BEE587918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5550355" cy="104923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What is the magic e 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6E9C81-ACBE-459E-A7D5-2BB824B68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55C1D-E89A-437A-936E-FD7D34BBD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5550355" cy="345061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0070C0"/>
                </a:solidFill>
              </a:rPr>
              <a:t>When you have a </a:t>
            </a:r>
            <a:r>
              <a:rPr lang="en-GB" sz="8000" dirty="0">
                <a:solidFill>
                  <a:srgbClr val="A818AB"/>
                </a:solidFill>
              </a:rPr>
              <a:t>magic e</a:t>
            </a:r>
            <a:r>
              <a:rPr lang="en-GB" sz="8000" dirty="0"/>
              <a:t> </a:t>
            </a:r>
            <a:r>
              <a:rPr lang="en-GB" sz="8000" dirty="0">
                <a:solidFill>
                  <a:srgbClr val="0070C0"/>
                </a:solidFill>
              </a:rPr>
              <a:t>at the end of a word it makes the vowel say its name.</a:t>
            </a:r>
          </a:p>
          <a:p>
            <a:pPr marL="0" indent="0">
              <a:buNone/>
            </a:pPr>
            <a:endParaRPr lang="en-GB" sz="8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8000" dirty="0">
                <a:solidFill>
                  <a:srgbClr val="0070C0"/>
                </a:solidFill>
              </a:rPr>
              <a:t>You may find it useful to read the short and long vowel sounds in the vowels </a:t>
            </a:r>
            <a:r>
              <a:rPr lang="en-GB" sz="8000" dirty="0" err="1">
                <a:solidFill>
                  <a:srgbClr val="0070C0"/>
                </a:solidFill>
              </a:rPr>
              <a:t>powerpoint</a:t>
            </a:r>
            <a:r>
              <a:rPr lang="en-GB" sz="8000" dirty="0">
                <a:solidFill>
                  <a:srgbClr val="0070C0"/>
                </a:solidFill>
              </a:rPr>
              <a:t> before you start.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700" dirty="0">
                <a:solidFill>
                  <a:srgbClr val="002060"/>
                </a:solidFill>
              </a:rPr>
              <a:t>The proper name for </a:t>
            </a:r>
            <a:r>
              <a:rPr lang="en-GB" sz="3700" dirty="0">
                <a:solidFill>
                  <a:srgbClr val="A818AB"/>
                </a:solidFill>
              </a:rPr>
              <a:t>magic e</a:t>
            </a:r>
            <a:r>
              <a:rPr lang="en-GB" sz="3700" dirty="0">
                <a:solidFill>
                  <a:srgbClr val="002060"/>
                </a:solidFill>
              </a:rPr>
              <a:t> is a split digraph, this just means two letters that make one sound split between a consonant.</a:t>
            </a:r>
          </a:p>
          <a:p>
            <a:pPr marL="0" indent="0">
              <a:buNone/>
            </a:pPr>
            <a:endParaRPr lang="en-GB" sz="31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BDCB18-ABE5-43B0-8B68-89FEDAECB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77388" y="482171"/>
            <a:ext cx="4074533" cy="5149101"/>
            <a:chOff x="7463259" y="583365"/>
            <a:chExt cx="4074533" cy="518192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3C65C6-7268-490D-B4A8-927D45FAB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9" y="583365"/>
              <a:ext cx="4074533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133D4A5-82E5-43A0-9FF0-81B7AC16CD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8" y="915807"/>
              <a:ext cx="345028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FFA0AF7A-3ECA-424B-905D-11A9AC6ABC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r="3363" b="-2"/>
          <a:stretch/>
        </p:blipFill>
        <p:spPr>
          <a:xfrm>
            <a:off x="8116373" y="1116345"/>
            <a:ext cx="2799103" cy="38661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8EC5C75-E28F-4899-9C2E-39431B82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6AAE0A1-60AD-4190-B85D-2DD814836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213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9C239-6DF6-43EF-9F56-075BCC520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612" y="1138228"/>
            <a:ext cx="3793685" cy="3858767"/>
          </a:xfrm>
        </p:spPr>
        <p:txBody>
          <a:bodyPr anchor="ctr">
            <a:norm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What does this mean?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636BF91-FAC1-4A08-9841-538AACD49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961" y="1230993"/>
            <a:ext cx="5440680" cy="38587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Read this word</a:t>
            </a:r>
            <a:r>
              <a:rPr lang="en-US" sz="2800" dirty="0">
                <a:solidFill>
                  <a:srgbClr val="92D05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first </a:t>
            </a:r>
            <a:r>
              <a:rPr lang="en-US" sz="2800" dirty="0">
                <a:solidFill>
                  <a:srgbClr val="92D050"/>
                </a:solidFill>
              </a:rPr>
              <a:t>p</a:t>
            </a:r>
            <a:r>
              <a:rPr lang="en-US" sz="2800" u="sng" dirty="0">
                <a:solidFill>
                  <a:srgbClr val="92D050"/>
                </a:solidFill>
              </a:rPr>
              <a:t>e</a:t>
            </a:r>
            <a:r>
              <a:rPr lang="en-US" sz="2800" dirty="0">
                <a:solidFill>
                  <a:srgbClr val="92D050"/>
                </a:solidFill>
              </a:rPr>
              <a:t>t 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the vowel makes the short sound of ‘</a:t>
            </a:r>
            <a:r>
              <a:rPr lang="en-US" u="sng" dirty="0">
                <a:solidFill>
                  <a:srgbClr val="92D050"/>
                </a:solidFill>
              </a:rPr>
              <a:t>e</a:t>
            </a:r>
            <a:r>
              <a:rPr lang="en-US" dirty="0">
                <a:solidFill>
                  <a:srgbClr val="0070C0"/>
                </a:solidFill>
              </a:rPr>
              <a:t>’.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Now read the same word but with the </a:t>
            </a:r>
            <a:r>
              <a:rPr lang="en-US" dirty="0">
                <a:solidFill>
                  <a:srgbClr val="A818AB"/>
                </a:solidFill>
              </a:rPr>
              <a:t>‘magic </a:t>
            </a:r>
            <a:r>
              <a:rPr lang="en-US" u="sng" dirty="0">
                <a:solidFill>
                  <a:srgbClr val="A818AB"/>
                </a:solidFill>
              </a:rPr>
              <a:t>e</a:t>
            </a:r>
            <a:r>
              <a:rPr lang="en-US" dirty="0">
                <a:solidFill>
                  <a:srgbClr val="A818AB"/>
                </a:solidFill>
              </a:rPr>
              <a:t>’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rgbClr val="92D050"/>
                </a:solidFill>
              </a:rPr>
              <a:t>P</a:t>
            </a:r>
            <a:r>
              <a:rPr lang="en-US" sz="2800" u="sng" dirty="0">
                <a:solidFill>
                  <a:srgbClr val="92D050"/>
                </a:solidFill>
              </a:rPr>
              <a:t>e</a:t>
            </a:r>
            <a:r>
              <a:rPr lang="en-US" sz="2800" dirty="0">
                <a:solidFill>
                  <a:srgbClr val="92D050"/>
                </a:solidFill>
              </a:rPr>
              <a:t>t</a:t>
            </a:r>
            <a:r>
              <a:rPr lang="en-US" sz="2800" u="sng" dirty="0">
                <a:solidFill>
                  <a:srgbClr val="A818AB"/>
                </a:solidFill>
              </a:rPr>
              <a:t>e</a:t>
            </a:r>
            <a:r>
              <a:rPr lang="en-US" sz="2800" u="sng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The </a:t>
            </a:r>
            <a:r>
              <a:rPr lang="en-US" dirty="0">
                <a:solidFill>
                  <a:srgbClr val="A818AB"/>
                </a:solidFill>
              </a:rPr>
              <a:t>‘magic e’ </a:t>
            </a:r>
            <a:r>
              <a:rPr lang="en-US" dirty="0">
                <a:solidFill>
                  <a:srgbClr val="0070C0"/>
                </a:solidFill>
              </a:rPr>
              <a:t>makes the first </a:t>
            </a:r>
            <a:r>
              <a:rPr lang="en-US" dirty="0">
                <a:solidFill>
                  <a:srgbClr val="92D050"/>
                </a:solidFill>
              </a:rPr>
              <a:t>‘e’</a:t>
            </a:r>
            <a:r>
              <a:rPr lang="en-US" dirty="0">
                <a:solidFill>
                  <a:srgbClr val="0070C0"/>
                </a:solidFill>
              </a:rPr>
              <a:t> say its long name.</a:t>
            </a:r>
          </a:p>
        </p:txBody>
      </p:sp>
      <p:pic>
        <p:nvPicPr>
          <p:cNvPr id="3" name="slide 3">
            <a:hlinkClick r:id="" action="ppaction://media"/>
            <a:extLst>
              <a:ext uri="{FF2B5EF4-FFF2-40B4-BE49-F238E27FC236}">
                <a16:creationId xmlns:a16="http://schemas.microsoft.com/office/drawing/2014/main" id="{2A9ED19A-B2C3-4A74-85E7-5E855BB738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7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6012FD-74A8-4C91-B318-435CF2B71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4CE872B-1430-4B4A-9457-6014395F6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4176511" cy="104923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Sit back and Watch these videos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6" name="Online Media 5" title="Nessy Reading Strategy | Magic E | Learn to Read">
            <a:hlinkClick r:id="" action="ppaction://media"/>
            <a:extLst>
              <a:ext uri="{FF2B5EF4-FFF2-40B4-BE49-F238E27FC236}">
                <a16:creationId xmlns:a16="http://schemas.microsoft.com/office/drawing/2014/main" id="{9E78BDBA-BA90-4044-9446-F83741678B2D}"/>
              </a:ext>
            </a:extLst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50975" y="2176463"/>
            <a:ext cx="4173538" cy="3127375"/>
          </a:xfrm>
          <a:prstGeom prst="rect">
            <a:avLst/>
          </a:prstGeom>
        </p:spPr>
      </p:pic>
      <p:pic>
        <p:nvPicPr>
          <p:cNvPr id="5" name="Online Media 4" title="The Magic E Song">
            <a:hlinkClick r:id="" action="ppaction://media"/>
            <a:extLst>
              <a:ext uri="{FF2B5EF4-FFF2-40B4-BE49-F238E27FC236}">
                <a16:creationId xmlns:a16="http://schemas.microsoft.com/office/drawing/2014/main" id="{10068AD6-4A65-412F-9852-EF2BC0D45C13}"/>
              </a:ext>
            </a:extLst>
          </p:cNvPr>
          <p:cNvPicPr>
            <a:picLocks noGrp="1" noRot="1" noChangeAspect="1"/>
          </p:cNvPicPr>
          <p:nvPr>
            <p:ph sz="half" idx="1"/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6094411" y="2176463"/>
            <a:ext cx="4960442" cy="31273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1931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5ED00-780F-40D0-A589-B0B92991E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Try reading these with and without the magic e – use the audio to help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CBEA04A5-30C1-419E-94EF-52C2E9F18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132" y="1853754"/>
            <a:ext cx="6991643" cy="4199727"/>
          </a:xfrm>
        </p:spPr>
      </p:pic>
      <p:pic>
        <p:nvPicPr>
          <p:cNvPr id="3" name="slide 5">
            <a:hlinkClick r:id="" action="ppaction://media"/>
            <a:extLst>
              <a:ext uri="{FF2B5EF4-FFF2-40B4-BE49-F238E27FC236}">
                <a16:creationId xmlns:a16="http://schemas.microsoft.com/office/drawing/2014/main" id="{AEAB9902-14B8-42C5-BD52-8AEA79A362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22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76314-D6D3-47C5-B3C9-5FE2BB58B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300" dirty="0">
                <a:solidFill>
                  <a:srgbClr val="FF0000"/>
                </a:solidFill>
              </a:rPr>
              <a:t>Try reading these on your own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meter&#10;&#10;Description automatically generated">
            <a:extLst>
              <a:ext uri="{FF2B5EF4-FFF2-40B4-BE49-F238E27FC236}">
                <a16:creationId xmlns:a16="http://schemas.microsoft.com/office/drawing/2014/main" id="{5ADCFAFF-51F9-4E51-A6C0-99E488132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74" y="1290214"/>
            <a:ext cx="6282919" cy="351843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701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18151-90E9-485E-BA98-A676D91E9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More </a:t>
            </a:r>
            <a:r>
              <a:rPr lang="en-US" sz="3600" dirty="0" err="1">
                <a:solidFill>
                  <a:srgbClr val="FF0000"/>
                </a:solidFill>
              </a:rPr>
              <a:t>practise</a:t>
            </a:r>
            <a:endParaRPr lang="en-US" sz="3600" dirty="0">
              <a:solidFill>
                <a:srgbClr val="FF0000"/>
              </a:solidFill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6520F6D-C7D0-4864-9551-13F2F53EB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731"/>
          <a:stretch/>
        </p:blipFill>
        <p:spPr>
          <a:xfrm>
            <a:off x="4455487" y="976902"/>
            <a:ext cx="6718027" cy="413638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78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lery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151</Words>
  <Application>Microsoft Office PowerPoint</Application>
  <PresentationFormat>Widescreen</PresentationFormat>
  <Paragraphs>19</Paragraphs>
  <Slides>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PowerPoint Presentation</vt:lpstr>
      <vt:lpstr>What is the magic e ?</vt:lpstr>
      <vt:lpstr>What does this mean?</vt:lpstr>
      <vt:lpstr>Sit back and Watch these videos</vt:lpstr>
      <vt:lpstr>Try reading these with and without the magic e – use the audio to help</vt:lpstr>
      <vt:lpstr>Try reading these on your own</vt:lpstr>
      <vt:lpstr>More practise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Carroll Vickers</dc:creator>
  <cp:lastModifiedBy>Abigail Carroll Vickers</cp:lastModifiedBy>
  <cp:revision>3</cp:revision>
  <dcterms:created xsi:type="dcterms:W3CDTF">2020-06-18T12:09:56Z</dcterms:created>
  <dcterms:modified xsi:type="dcterms:W3CDTF">2020-06-18T12:19:43Z</dcterms:modified>
</cp:coreProperties>
</file>