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6" r:id="rId1"/>
  </p:sldMasterIdLst>
  <p:sldIdLst>
    <p:sldId id="256" r:id="rId2"/>
    <p:sldId id="257" r:id="rId3"/>
    <p:sldId id="258" r:id="rId4"/>
    <p:sldId id="259" r:id="rId5"/>
    <p:sldId id="260" r:id="rId6"/>
    <p:sldId id="261" r:id="rId7"/>
    <p:sldId id="265"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igail Carroll Vickers" initials="ACV" lastIdx="1" clrIdx="0">
    <p:extLst>
      <p:ext uri="{19B8F6BF-5375-455C-9EA6-DF929625EA0E}">
        <p15:presenceInfo xmlns:p15="http://schemas.microsoft.com/office/powerpoint/2012/main" userId="a44fe0c4b7fee2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56" d="100"/>
          <a:sy n="56" d="100"/>
        </p:scale>
        <p:origin x="84"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1BE1CE-976C-40DF-97EF-9C50F645B5C1}" type="datetimeFigureOut">
              <a:rPr lang="en-GB" smtClean="0"/>
              <a:t>10/06/2020</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1B973240-E51E-47EC-A247-731FBEA2754A}"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667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BE1CE-976C-40DF-97EF-9C50F645B5C1}"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3240-E51E-47EC-A247-731FBEA2754A}"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917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BE1CE-976C-40DF-97EF-9C50F645B5C1}"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3240-E51E-47EC-A247-731FBEA2754A}"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111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BE1CE-976C-40DF-97EF-9C50F645B5C1}"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3240-E51E-47EC-A247-731FBEA2754A}"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502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1BE1CE-976C-40DF-97EF-9C50F645B5C1}"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973240-E51E-47EC-A247-731FBEA2754A}"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527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1BE1CE-976C-40DF-97EF-9C50F645B5C1}"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973240-E51E-47EC-A247-731FBEA2754A}"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369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1BE1CE-976C-40DF-97EF-9C50F645B5C1}" type="datetimeFigureOut">
              <a:rPr lang="en-GB" smtClean="0"/>
              <a:t>10/06/2020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973240-E51E-47EC-A247-731FBEA2754A}"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945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1BE1CE-976C-40DF-97EF-9C50F645B5C1}" type="datetimeFigureOut">
              <a:rPr lang="en-GB" smtClean="0"/>
              <a:t>10/06/2020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973240-E51E-47EC-A247-731FBEA2754A}"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284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BE1CE-976C-40DF-97EF-9C50F645B5C1}" type="datetimeFigureOut">
              <a:rPr lang="en-GB" smtClean="0"/>
              <a:t>10/06/2020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973240-E51E-47EC-A247-731FBEA2754A}" type="slidenum">
              <a:rPr lang="en-GB" smtClean="0"/>
              <a:t>‹#›</a:t>
            </a:fld>
            <a:endParaRPr lang="en-GB"/>
          </a:p>
        </p:txBody>
      </p:sp>
    </p:spTree>
    <p:extLst>
      <p:ext uri="{BB962C8B-B14F-4D97-AF65-F5344CB8AC3E}">
        <p14:creationId xmlns:p14="http://schemas.microsoft.com/office/powerpoint/2010/main" val="367471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1BE1CE-976C-40DF-97EF-9C50F645B5C1}"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973240-E51E-47EC-A247-731FBEA2754A}"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186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31BE1CE-976C-40DF-97EF-9C50F645B5C1}" type="datetimeFigureOut">
              <a:rPr lang="en-GB" smtClean="0"/>
              <a:t>10/06/2020</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1B973240-E51E-47EC-A247-731FBEA2754A}"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890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31BE1CE-976C-40DF-97EF-9C50F645B5C1}" type="datetimeFigureOut">
              <a:rPr lang="en-GB" smtClean="0"/>
              <a:t>10/06/2020</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B973240-E51E-47EC-A247-731FBEA2754A}"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240073"/>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gif"/><Relationship Id="rId3" Type="http://schemas.microsoft.com/office/2007/relationships/media" Target="../media/media2.m4a"/><Relationship Id="rId7"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5" Type="http://schemas.microsoft.com/office/2007/relationships/media" Target="../media/media3.m4a"/><Relationship Id="rId4" Type="http://schemas.openxmlformats.org/officeDocument/2006/relationships/audio" Target="../media/media2.m4a"/><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media" Target="../media/media5.m4a"/><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jpg"/><Relationship Id="rId5" Type="http://schemas.openxmlformats.org/officeDocument/2006/relationships/slideLayout" Target="../slideLayouts/slideLayout9.xml"/><Relationship Id="rId4" Type="http://schemas.openxmlformats.org/officeDocument/2006/relationships/audio" Target="../media/media5.m4a"/></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7.m4a"/><Relationship Id="rId7" Type="http://schemas.openxmlformats.org/officeDocument/2006/relationships/image" Target="../media/image6.jp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jpg"/><Relationship Id="rId5" Type="http://schemas.openxmlformats.org/officeDocument/2006/relationships/slideLayout" Target="../slideLayouts/slideLayout9.xml"/><Relationship Id="rId4" Type="http://schemas.openxmlformats.org/officeDocument/2006/relationships/audio" Target="../media/media7.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video" Target="https://www.youtube.com/embed/4TjcT7Gto3U?feature=oembed" TargetMode="Externa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9620-F67A-4449-9B5B-BCD4967B1A2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A2CD5FF-7034-4E5F-B341-4DEEE9E0F9F4}"/>
              </a:ext>
            </a:extLst>
          </p:cNvPr>
          <p:cNvSpPr>
            <a:spLocks noGrp="1"/>
          </p:cNvSpPr>
          <p:nvPr>
            <p:ph type="subTitle" idx="1"/>
          </p:nvPr>
        </p:nvSpPr>
        <p:spPr/>
        <p:txBody>
          <a:bodyPr/>
          <a:lstStyle/>
          <a:p>
            <a:endParaRPr lang="en-GB"/>
          </a:p>
        </p:txBody>
      </p:sp>
      <p:pic>
        <p:nvPicPr>
          <p:cNvPr id="5" name="Picture 4" descr="A close up of a piece of paper&#10;&#10;Description automatically generated">
            <a:extLst>
              <a:ext uri="{FF2B5EF4-FFF2-40B4-BE49-F238E27FC236}">
                <a16:creationId xmlns:a16="http://schemas.microsoft.com/office/drawing/2014/main" id="{F3B261BB-F68C-4463-A458-9472B0737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158320" cy="6877050"/>
          </a:xfrm>
          <a:prstGeom prst="rect">
            <a:avLst/>
          </a:prstGeom>
        </p:spPr>
      </p:pic>
    </p:spTree>
    <p:extLst>
      <p:ext uri="{BB962C8B-B14F-4D97-AF65-F5344CB8AC3E}">
        <p14:creationId xmlns:p14="http://schemas.microsoft.com/office/powerpoint/2010/main" val="389385626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4E0C2-4066-455E-9427-85529E1392AD}"/>
              </a:ext>
            </a:extLst>
          </p:cNvPr>
          <p:cNvSpPr>
            <a:spLocks noGrp="1"/>
          </p:cNvSpPr>
          <p:nvPr>
            <p:ph type="title"/>
          </p:nvPr>
        </p:nvSpPr>
        <p:spPr>
          <a:xfrm>
            <a:off x="1451580" y="804520"/>
            <a:ext cx="9603274" cy="1052856"/>
          </a:xfrm>
        </p:spPr>
        <p:txBody>
          <a:bodyPr/>
          <a:lstStyle/>
          <a:p>
            <a:r>
              <a:rPr lang="en-GB" dirty="0">
                <a:solidFill>
                  <a:srgbClr val="FF0000"/>
                </a:solidFill>
              </a:rPr>
              <a:t>                   What are  vowels?</a:t>
            </a:r>
          </a:p>
        </p:txBody>
      </p:sp>
      <p:sp>
        <p:nvSpPr>
          <p:cNvPr id="3" name="Content Placeholder 2">
            <a:extLst>
              <a:ext uri="{FF2B5EF4-FFF2-40B4-BE49-F238E27FC236}">
                <a16:creationId xmlns:a16="http://schemas.microsoft.com/office/drawing/2014/main" id="{635F0EAA-9ACB-4B1B-92DF-EEC5B7BA039A}"/>
              </a:ext>
            </a:extLst>
          </p:cNvPr>
          <p:cNvSpPr>
            <a:spLocks noGrp="1"/>
          </p:cNvSpPr>
          <p:nvPr>
            <p:ph idx="1"/>
          </p:nvPr>
        </p:nvSpPr>
        <p:spPr>
          <a:xfrm>
            <a:off x="1451579" y="2015732"/>
            <a:ext cx="9603275" cy="3512232"/>
          </a:xfrm>
        </p:spPr>
        <p:txBody>
          <a:bodyPr/>
          <a:lstStyle/>
          <a:p>
            <a:pPr marL="0" indent="0">
              <a:buNone/>
            </a:pPr>
            <a:r>
              <a:rPr lang="en-GB" sz="2400" dirty="0">
                <a:solidFill>
                  <a:srgbClr val="0070C0"/>
                </a:solidFill>
              </a:rPr>
              <a:t>All words will contain at least one vowel and within each word, every      syllable will have a vowel.  There are 5 vowels.</a:t>
            </a:r>
          </a:p>
          <a:p>
            <a:pPr marL="0" indent="0">
              <a:buNone/>
            </a:pPr>
            <a:endParaRPr lang="en-GB" dirty="0"/>
          </a:p>
          <a:p>
            <a:pPr marL="0" indent="0">
              <a:buNone/>
            </a:pPr>
            <a:endParaRPr lang="en-GB" dirty="0"/>
          </a:p>
          <a:p>
            <a:pPr marL="0" indent="0">
              <a:buNone/>
            </a:pPr>
            <a:endParaRPr lang="en-GB" dirty="0"/>
          </a:p>
        </p:txBody>
      </p:sp>
      <p:pic>
        <p:nvPicPr>
          <p:cNvPr id="5" name="Picture 4" descr="A picture containing drawing, computer&#10;&#10;Description automatically generated">
            <a:extLst>
              <a:ext uri="{FF2B5EF4-FFF2-40B4-BE49-F238E27FC236}">
                <a16:creationId xmlns:a16="http://schemas.microsoft.com/office/drawing/2014/main" id="{E6086C15-4038-4EA1-9714-25FDB5D926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0412" y="3248367"/>
            <a:ext cx="8509285" cy="2805113"/>
          </a:xfrm>
          <a:prstGeom prst="rect">
            <a:avLst/>
          </a:prstGeom>
        </p:spPr>
      </p:pic>
      <p:pic>
        <p:nvPicPr>
          <p:cNvPr id="8" name="Recorded Sound">
            <a:hlinkClick r:id="" action="ppaction://media"/>
            <a:extLst>
              <a:ext uri="{FF2B5EF4-FFF2-40B4-BE49-F238E27FC236}">
                <a16:creationId xmlns:a16="http://schemas.microsoft.com/office/drawing/2014/main" id="{D1F46120-8192-4CF7-8072-C351B4E9585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pic>
        <p:nvPicPr>
          <p:cNvPr id="9" name="Recorded Sound">
            <a:hlinkClick r:id="" action="ppaction://media"/>
            <a:extLst>
              <a:ext uri="{FF2B5EF4-FFF2-40B4-BE49-F238E27FC236}">
                <a16:creationId xmlns:a16="http://schemas.microsoft.com/office/drawing/2014/main" id="{CFEECC94-162E-473E-8A6E-22C3CE7652ED}"/>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791200" y="3124200"/>
            <a:ext cx="609600" cy="609600"/>
          </a:xfrm>
          <a:prstGeom prst="rect">
            <a:avLst/>
          </a:prstGeom>
        </p:spPr>
      </p:pic>
      <p:pic>
        <p:nvPicPr>
          <p:cNvPr id="10" name="Slide one">
            <a:hlinkClick r:id="" action="ppaction://media"/>
            <a:extLst>
              <a:ext uri="{FF2B5EF4-FFF2-40B4-BE49-F238E27FC236}">
                <a16:creationId xmlns:a16="http://schemas.microsoft.com/office/drawing/2014/main" id="{7DFED748-4087-4522-98E6-0886AF6C0A8A}"/>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39145222"/>
      </p:ext>
    </p:extLst>
  </p:cSld>
  <p:clrMapOvr>
    <a:masterClrMapping/>
  </p:clrMapOvr>
  <mc:AlternateContent xmlns:mc="http://schemas.openxmlformats.org/markup-compatibility/2006">
    <mc:Choice xmlns:p14="http://schemas.microsoft.com/office/powerpoint/2010/main" Requires="p14">
      <p:transition spd="med" p14:dur="700" advTm="20349">
        <p:fade/>
      </p:transition>
    </mc:Choice>
    <mc:Fallback>
      <p:transition spd="med" advTm="203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441"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319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audio>
              <p:cMediaNode vol="80000">
                <p:cTn id="16" fill="hold" display="0">
                  <p:stCondLst>
                    <p:cond delay="indefinite"/>
                  </p:stCondLst>
                  <p:endCondLst>
                    <p:cond evt="onStopAudio" delay="0">
                      <p:tgtEl>
                        <p:sldTgt/>
                      </p:tgtEl>
                    </p:cond>
                  </p:endCondLst>
                </p:cTn>
                <p:tgtEl>
                  <p:spTgt spid="9"/>
                </p:tgtEl>
              </p:cMediaNode>
            </p:audio>
            <p:audio>
              <p:cMediaNode vol="80000">
                <p:cTn id="1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5D07-A03C-4C0B-A997-D34B8B5ED354}"/>
              </a:ext>
            </a:extLst>
          </p:cNvPr>
          <p:cNvSpPr>
            <a:spLocks noGrp="1"/>
          </p:cNvSpPr>
          <p:nvPr>
            <p:ph type="title"/>
          </p:nvPr>
        </p:nvSpPr>
        <p:spPr>
          <a:xfrm>
            <a:off x="804672" y="2386744"/>
            <a:ext cx="5925310" cy="1645920"/>
          </a:xfrm>
        </p:spPr>
        <p:txBody>
          <a:bodyPr vert="horz" lIns="274320" tIns="182880" rIns="274320" bIns="182880" rtlCol="0" anchor="ctr" anchorCtr="1">
            <a:normAutofit/>
          </a:bodyPr>
          <a:lstStyle/>
          <a:p>
            <a:r>
              <a:rPr lang="en-US" sz="3800" dirty="0">
                <a:solidFill>
                  <a:srgbClr val="FF0000"/>
                </a:solidFill>
              </a:rPr>
              <a:t>What is a consonant?</a:t>
            </a:r>
          </a:p>
        </p:txBody>
      </p:sp>
      <p:pic>
        <p:nvPicPr>
          <p:cNvPr id="6" name="Picture Placeholder 5" descr="A screenshot of a cell phone&#10;&#10;Description automatically generated">
            <a:extLst>
              <a:ext uri="{FF2B5EF4-FFF2-40B4-BE49-F238E27FC236}">
                <a16:creationId xmlns:a16="http://schemas.microsoft.com/office/drawing/2014/main" id="{E576AC33-49E0-41A1-8D9A-96D0805B065F}"/>
              </a:ext>
            </a:extLst>
          </p:cNvPr>
          <p:cNvPicPr>
            <a:picLocks noGrp="1" noChangeAspect="1"/>
          </p:cNvPicPr>
          <p:nvPr>
            <p:ph type="pic" idx="1"/>
          </p:nvPr>
        </p:nvPicPr>
        <p:blipFill>
          <a:blip r:embed="rId6">
            <a:extLst>
              <a:ext uri="{28A0092B-C50C-407E-A947-70E740481C1C}">
                <a14:useLocalDpi xmlns:a14="http://schemas.microsoft.com/office/drawing/2010/main" val="0"/>
              </a:ext>
            </a:extLst>
          </a:blip>
          <a:srcRect l="3109" r="3109"/>
          <a:stretch>
            <a:fillRect/>
          </a:stretch>
        </p:blipFill>
        <p:spPr>
          <a:prstGeom prst="rect">
            <a:avLst/>
          </a:prstGeom>
        </p:spPr>
      </p:pic>
      <p:sp>
        <p:nvSpPr>
          <p:cNvPr id="4" name="Text Placeholder 3">
            <a:extLst>
              <a:ext uri="{FF2B5EF4-FFF2-40B4-BE49-F238E27FC236}">
                <a16:creationId xmlns:a16="http://schemas.microsoft.com/office/drawing/2014/main" id="{405770DC-6E0B-4B61-8195-9CC6C57D2F4C}"/>
              </a:ext>
            </a:extLst>
          </p:cNvPr>
          <p:cNvSpPr>
            <a:spLocks noGrp="1"/>
          </p:cNvSpPr>
          <p:nvPr>
            <p:ph type="body" sz="half" idx="2"/>
          </p:nvPr>
        </p:nvSpPr>
        <p:spPr>
          <a:xfrm>
            <a:off x="1148615" y="4352544"/>
            <a:ext cx="5242560" cy="1239894"/>
          </a:xfrm>
        </p:spPr>
        <p:txBody>
          <a:bodyPr vert="horz" lIns="91440" tIns="45720" rIns="91440" bIns="45720" rtlCol="0">
            <a:normAutofit fontScale="77500" lnSpcReduction="20000"/>
          </a:bodyPr>
          <a:lstStyle/>
          <a:p>
            <a:r>
              <a:rPr lang="en-US" sz="2000" dirty="0">
                <a:solidFill>
                  <a:schemeClr val="tx1">
                    <a:lumMod val="75000"/>
                    <a:lumOff val="25000"/>
                  </a:schemeClr>
                </a:solidFill>
              </a:rPr>
              <a:t>Any letter that isn’t a vowel is called a consonant.</a:t>
            </a:r>
          </a:p>
          <a:p>
            <a:r>
              <a:rPr lang="en-US" sz="2000" dirty="0">
                <a:solidFill>
                  <a:schemeClr val="tx1">
                    <a:lumMod val="75000"/>
                    <a:lumOff val="25000"/>
                  </a:schemeClr>
                </a:solidFill>
              </a:rPr>
              <a:t>The letter y is a bit different, sometimes it acts as a consonant, sometimes a vowel.  We’ll look at this more in a separate </a:t>
            </a:r>
            <a:r>
              <a:rPr lang="en-US" sz="2000" dirty="0" err="1">
                <a:solidFill>
                  <a:schemeClr val="tx1">
                    <a:lumMod val="75000"/>
                    <a:lumOff val="25000"/>
                  </a:schemeClr>
                </a:solidFill>
              </a:rPr>
              <a:t>powerpoint</a:t>
            </a:r>
            <a:r>
              <a:rPr lang="en-US" sz="2000" dirty="0">
                <a:solidFill>
                  <a:schemeClr val="tx1">
                    <a:lumMod val="75000"/>
                    <a:lumOff val="25000"/>
                  </a:schemeClr>
                </a:solidFill>
              </a:rPr>
              <a:t>.</a:t>
            </a:r>
          </a:p>
        </p:txBody>
      </p:sp>
      <p:pic>
        <p:nvPicPr>
          <p:cNvPr id="9" name="Audio 8">
            <a:hlinkClick r:id="" action="ppaction://media"/>
            <a:extLst>
              <a:ext uri="{FF2B5EF4-FFF2-40B4-BE49-F238E27FC236}">
                <a16:creationId xmlns:a16="http://schemas.microsoft.com/office/drawing/2014/main" id="{6ADE0D49-77B7-4D42-8DDB-30AA4BC6A72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pic>
        <p:nvPicPr>
          <p:cNvPr id="10" name="slide two">
            <a:hlinkClick r:id="" action="ppaction://media"/>
            <a:extLst>
              <a:ext uri="{FF2B5EF4-FFF2-40B4-BE49-F238E27FC236}">
                <a16:creationId xmlns:a16="http://schemas.microsoft.com/office/drawing/2014/main" id="{878C1892-E573-4AC0-A47D-676DF090681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62322831"/>
      </p:ext>
    </p:extLst>
  </p:cSld>
  <p:clrMapOvr>
    <a:masterClrMapping/>
  </p:clrMapOvr>
  <mc:AlternateContent xmlns:mc="http://schemas.openxmlformats.org/markup-compatibility/2006">
    <mc:Choice xmlns:p14="http://schemas.microsoft.com/office/powerpoint/2010/main" Requires="p14">
      <p:transition spd="med" p14:dur="700" advTm="16998">
        <p:fade/>
      </p:transition>
    </mc:Choice>
    <mc:Fallback>
      <p:transition spd="med" advTm="169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765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9"/>
                </p:tgtEl>
              </p:cMediaNode>
            </p:audio>
            <p:audio>
              <p:cMediaNode vol="80000">
                <p:cTn id="12"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B9D22CA-DC39-414B-99F7-37A3118C00B1}"/>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solidFill>
                  <a:srgbClr val="FF0000"/>
                </a:solidFill>
              </a:rPr>
              <a:t>Using a mnemonic</a:t>
            </a:r>
          </a:p>
        </p:txBody>
      </p:sp>
      <p:sp>
        <p:nvSpPr>
          <p:cNvPr id="23" name="Rectangle 2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090B8984-CB96-4208-A81F-2DEA2E77F72E}"/>
              </a:ext>
            </a:extLst>
          </p:cNvPr>
          <p:cNvSpPr>
            <a:spLocks noGrp="1"/>
          </p:cNvSpPr>
          <p:nvPr>
            <p:ph type="body" sz="half" idx="2"/>
          </p:nvPr>
        </p:nvSpPr>
        <p:spPr>
          <a:xfrm>
            <a:off x="1451581" y="2015732"/>
            <a:ext cx="3526523" cy="3450613"/>
          </a:xfrm>
        </p:spPr>
        <p:txBody>
          <a:bodyPr vert="horz" lIns="91440" tIns="45720" rIns="91440" bIns="45720" rtlCol="0" anchor="t">
            <a:normAutofit fontScale="92500" lnSpcReduction="10000"/>
          </a:bodyPr>
          <a:lstStyle/>
          <a:p>
            <a:r>
              <a:rPr lang="en-US" sz="2000" dirty="0">
                <a:solidFill>
                  <a:schemeClr val="accent1">
                    <a:lumMod val="60000"/>
                    <a:lumOff val="40000"/>
                  </a:schemeClr>
                </a:solidFill>
              </a:rPr>
              <a:t>A mnemonic (a sentence, image, acronym, song, phrase or rhyme to help us remember facts and spellings) can help us remember what the vowels are,  for example we can draw this elephant.</a:t>
            </a:r>
          </a:p>
          <a:p>
            <a:endParaRPr lang="en-US" dirty="0"/>
          </a:p>
          <a:p>
            <a:r>
              <a:rPr lang="en-US" dirty="0">
                <a:solidFill>
                  <a:srgbClr val="FF0000"/>
                </a:solidFill>
              </a:rPr>
              <a:t>A    E    I    O    U</a:t>
            </a:r>
          </a:p>
          <a:p>
            <a:r>
              <a:rPr lang="en-US" dirty="0">
                <a:solidFill>
                  <a:srgbClr val="C00000"/>
                </a:solidFill>
              </a:rPr>
              <a:t>a     e    </a:t>
            </a:r>
            <a:r>
              <a:rPr lang="en-US" dirty="0" err="1">
                <a:solidFill>
                  <a:srgbClr val="C00000"/>
                </a:solidFill>
              </a:rPr>
              <a:t>i</a:t>
            </a:r>
            <a:r>
              <a:rPr lang="en-US" dirty="0">
                <a:solidFill>
                  <a:srgbClr val="C00000"/>
                </a:solidFill>
              </a:rPr>
              <a:t>    o      u</a:t>
            </a:r>
          </a:p>
          <a:p>
            <a:endParaRPr lang="en-US" dirty="0">
              <a:solidFill>
                <a:srgbClr val="0070C0"/>
              </a:solidFill>
            </a:endParaRPr>
          </a:p>
        </p:txBody>
      </p:sp>
      <p:grpSp>
        <p:nvGrpSpPr>
          <p:cNvPr id="25" name="Group 2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Placeholder 5" descr="A drawing of a cartoon character&#10;&#10;Description automatically generated">
            <a:extLst>
              <a:ext uri="{FF2B5EF4-FFF2-40B4-BE49-F238E27FC236}">
                <a16:creationId xmlns:a16="http://schemas.microsoft.com/office/drawing/2014/main" id="{EE8C7D33-6998-4A50-8E2E-9FDC47AAD607}"/>
              </a:ext>
            </a:extLst>
          </p:cNvPr>
          <p:cNvPicPr>
            <a:picLocks noGrp="1" noChangeAspect="1"/>
          </p:cNvPicPr>
          <p:nvPr>
            <p:ph type="pic" idx="1"/>
          </p:nvPr>
        </p:nvPicPr>
        <p:blipFill rotWithShape="1">
          <a:blip r:embed="rId7">
            <a:extLst>
              <a:ext uri="{28A0092B-C50C-407E-A947-70E740481C1C}">
                <a14:useLocalDpi xmlns:a14="http://schemas.microsoft.com/office/drawing/2010/main" val="0"/>
              </a:ext>
            </a:extLst>
          </a:blip>
          <a:srcRect r="12189" b="1"/>
          <a:stretch/>
        </p:blipFill>
        <p:spPr>
          <a:xfrm>
            <a:off x="6093926" y="1116345"/>
            <a:ext cx="4967491" cy="3866172"/>
          </a:xfrm>
          <a:prstGeom prst="rect">
            <a:avLst/>
          </a:prstGeom>
        </p:spPr>
      </p:pic>
      <p:pic>
        <p:nvPicPr>
          <p:cNvPr id="29" name="Picture 2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a:extLst>
              <a:ext uri="{FF2B5EF4-FFF2-40B4-BE49-F238E27FC236}">
                <a16:creationId xmlns:a16="http://schemas.microsoft.com/office/drawing/2014/main" id="{0D0A4722-6FB0-4FEB-BF7A-ABCAED33CF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pic>
        <p:nvPicPr>
          <p:cNvPr id="8" name="Recorded Sound">
            <a:hlinkClick r:id="" action="ppaction://media"/>
            <a:extLst>
              <a:ext uri="{FF2B5EF4-FFF2-40B4-BE49-F238E27FC236}">
                <a16:creationId xmlns:a16="http://schemas.microsoft.com/office/drawing/2014/main" id="{8FE4E094-A66F-4D0A-A1D9-20D5DCA06440}"/>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717611085"/>
      </p:ext>
    </p:extLst>
  </p:cSld>
  <p:clrMapOvr>
    <a:masterClrMapping/>
  </p:clrMapOvr>
  <mc:AlternateContent xmlns:mc="http://schemas.openxmlformats.org/markup-compatibility/2006">
    <mc:Choice xmlns:p14="http://schemas.microsoft.com/office/powerpoint/2010/main" Requires="p14">
      <p:transition spd="slow" p14:dur="3400" advTm="15645">
        <p14:reveal/>
      </p:transition>
    </mc:Choice>
    <mc:Fallback>
      <p:transition spd="slow" advTm="156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991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7"/>
                </p:tgtEl>
              </p:cMediaNode>
            </p:audio>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55A1-BE62-4ED1-A87B-A9221E01846D}"/>
              </a:ext>
            </a:extLst>
          </p:cNvPr>
          <p:cNvSpPr>
            <a:spLocks noGrp="1"/>
          </p:cNvSpPr>
          <p:nvPr>
            <p:ph type="title"/>
          </p:nvPr>
        </p:nvSpPr>
        <p:spPr/>
        <p:txBody>
          <a:bodyPr/>
          <a:lstStyle/>
          <a:p>
            <a:r>
              <a:rPr lang="en-GB" dirty="0">
                <a:solidFill>
                  <a:srgbClr val="FF0000"/>
                </a:solidFill>
              </a:rPr>
              <a:t>What  is  the Long  vowel sound ?</a:t>
            </a:r>
          </a:p>
        </p:txBody>
      </p:sp>
      <p:sp>
        <p:nvSpPr>
          <p:cNvPr id="3" name="Content Placeholder 2">
            <a:extLst>
              <a:ext uri="{FF2B5EF4-FFF2-40B4-BE49-F238E27FC236}">
                <a16:creationId xmlns:a16="http://schemas.microsoft.com/office/drawing/2014/main" id="{35A7A5C1-9B6C-4EBE-A7D9-7D5F70DB3E77}"/>
              </a:ext>
            </a:extLst>
          </p:cNvPr>
          <p:cNvSpPr>
            <a:spLocks noGrp="1"/>
          </p:cNvSpPr>
          <p:nvPr>
            <p:ph idx="1"/>
          </p:nvPr>
        </p:nvSpPr>
        <p:spPr/>
        <p:txBody>
          <a:bodyPr>
            <a:normAutofit lnSpcReduction="10000"/>
          </a:bodyPr>
          <a:lstStyle/>
          <a:p>
            <a:pPr marL="0" indent="0">
              <a:buNone/>
            </a:pPr>
            <a:r>
              <a:rPr lang="en-GB" dirty="0"/>
              <a:t>The long vowel sound is the letter name itself for example,</a:t>
            </a:r>
          </a:p>
          <a:p>
            <a:pPr marL="0" indent="0">
              <a:buNone/>
            </a:pPr>
            <a:r>
              <a:rPr lang="en-GB" sz="2800" dirty="0">
                <a:solidFill>
                  <a:srgbClr val="00B050"/>
                </a:solidFill>
              </a:rPr>
              <a:t>                 a                          </a:t>
            </a:r>
            <a:r>
              <a:rPr lang="en-GB" sz="2800" dirty="0" err="1">
                <a:solidFill>
                  <a:srgbClr val="00B050"/>
                </a:solidFill>
              </a:rPr>
              <a:t>A</a:t>
            </a:r>
            <a:endParaRPr lang="en-GB" sz="2800" dirty="0">
              <a:solidFill>
                <a:srgbClr val="00B050"/>
              </a:solidFill>
            </a:endParaRPr>
          </a:p>
          <a:p>
            <a:pPr marL="0" indent="0">
              <a:buNone/>
            </a:pPr>
            <a:r>
              <a:rPr lang="en-GB" sz="2800" dirty="0">
                <a:solidFill>
                  <a:schemeClr val="accent2">
                    <a:lumMod val="60000"/>
                    <a:lumOff val="40000"/>
                  </a:schemeClr>
                </a:solidFill>
              </a:rPr>
              <a:t>                 e                          </a:t>
            </a:r>
            <a:r>
              <a:rPr lang="en-GB" sz="2800" dirty="0" err="1">
                <a:solidFill>
                  <a:schemeClr val="accent2">
                    <a:lumMod val="60000"/>
                    <a:lumOff val="40000"/>
                  </a:schemeClr>
                </a:solidFill>
              </a:rPr>
              <a:t>E</a:t>
            </a:r>
            <a:r>
              <a:rPr lang="en-GB" sz="2800" dirty="0">
                <a:solidFill>
                  <a:schemeClr val="accent2">
                    <a:lumMod val="60000"/>
                    <a:lumOff val="40000"/>
                  </a:schemeClr>
                </a:solidFill>
              </a:rPr>
              <a:t> </a:t>
            </a:r>
          </a:p>
          <a:p>
            <a:pPr marL="0" indent="0">
              <a:buNone/>
            </a:pPr>
            <a:r>
              <a:rPr lang="en-GB" sz="2800" dirty="0">
                <a:solidFill>
                  <a:srgbClr val="FFFF00"/>
                </a:solidFill>
              </a:rPr>
              <a:t>                 </a:t>
            </a:r>
            <a:r>
              <a:rPr lang="en-GB" sz="2800" dirty="0" err="1">
                <a:solidFill>
                  <a:srgbClr val="FFFF00"/>
                </a:solidFill>
              </a:rPr>
              <a:t>i</a:t>
            </a:r>
            <a:r>
              <a:rPr lang="en-GB" sz="2800" dirty="0">
                <a:solidFill>
                  <a:srgbClr val="FFFF00"/>
                </a:solidFill>
              </a:rPr>
              <a:t>                           I</a:t>
            </a:r>
          </a:p>
          <a:p>
            <a:pPr marL="0" indent="0">
              <a:buNone/>
            </a:pPr>
            <a:r>
              <a:rPr lang="en-GB" sz="2800" dirty="0">
                <a:solidFill>
                  <a:srgbClr val="7030A0"/>
                </a:solidFill>
              </a:rPr>
              <a:t>                 o                         </a:t>
            </a:r>
            <a:r>
              <a:rPr lang="en-GB" sz="2800" dirty="0" err="1">
                <a:solidFill>
                  <a:srgbClr val="7030A0"/>
                </a:solidFill>
              </a:rPr>
              <a:t>O</a:t>
            </a:r>
            <a:r>
              <a:rPr lang="en-GB" sz="2800" dirty="0">
                <a:solidFill>
                  <a:srgbClr val="7030A0"/>
                </a:solidFill>
              </a:rPr>
              <a:t>   </a:t>
            </a:r>
          </a:p>
          <a:p>
            <a:pPr marL="0" indent="0">
              <a:buNone/>
            </a:pPr>
            <a:r>
              <a:rPr lang="en-GB" sz="2800" dirty="0">
                <a:solidFill>
                  <a:srgbClr val="FFC000"/>
                </a:solidFill>
              </a:rPr>
              <a:t>                 u                         </a:t>
            </a:r>
            <a:r>
              <a:rPr lang="en-GB" sz="2800" dirty="0" err="1">
                <a:solidFill>
                  <a:srgbClr val="FFC000"/>
                </a:solidFill>
              </a:rPr>
              <a:t>U</a:t>
            </a:r>
            <a:endParaRPr lang="en-GB" sz="2800" dirty="0">
              <a:solidFill>
                <a:srgbClr val="FFC000"/>
              </a:solidFill>
            </a:endParaRPr>
          </a:p>
          <a:p>
            <a:pPr marL="0" indent="0">
              <a:buNone/>
            </a:pPr>
            <a:endParaRPr lang="en-GB" dirty="0">
              <a:solidFill>
                <a:srgbClr val="7030A0"/>
              </a:solidFill>
            </a:endParaRPr>
          </a:p>
        </p:txBody>
      </p:sp>
      <p:pic>
        <p:nvPicPr>
          <p:cNvPr id="4" name="Slide 5">
            <a:hlinkClick r:id="" action="ppaction://media"/>
            <a:extLst>
              <a:ext uri="{FF2B5EF4-FFF2-40B4-BE49-F238E27FC236}">
                <a16:creationId xmlns:a16="http://schemas.microsoft.com/office/drawing/2014/main" id="{F4572878-27BE-4A18-82BB-D192F1FC9A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7814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7FDB6-DB38-471F-B43E-3ED05DC3FAEE}"/>
              </a:ext>
            </a:extLst>
          </p:cNvPr>
          <p:cNvSpPr>
            <a:spLocks noGrp="1"/>
          </p:cNvSpPr>
          <p:nvPr>
            <p:ph type="title"/>
          </p:nvPr>
        </p:nvSpPr>
        <p:spPr/>
        <p:txBody>
          <a:bodyPr/>
          <a:lstStyle/>
          <a:p>
            <a:r>
              <a:rPr lang="en-GB" dirty="0">
                <a:solidFill>
                  <a:srgbClr val="FF0000"/>
                </a:solidFill>
              </a:rPr>
              <a:t>What Is the short vowel sound ?  </a:t>
            </a:r>
          </a:p>
        </p:txBody>
      </p:sp>
      <p:sp>
        <p:nvSpPr>
          <p:cNvPr id="3" name="Content Placeholder 2">
            <a:extLst>
              <a:ext uri="{FF2B5EF4-FFF2-40B4-BE49-F238E27FC236}">
                <a16:creationId xmlns:a16="http://schemas.microsoft.com/office/drawing/2014/main" id="{CCD83840-4F2B-43C4-BEE5-2B0758F8948C}"/>
              </a:ext>
            </a:extLst>
          </p:cNvPr>
          <p:cNvSpPr>
            <a:spLocks noGrp="1"/>
          </p:cNvSpPr>
          <p:nvPr>
            <p:ph idx="1"/>
          </p:nvPr>
        </p:nvSpPr>
        <p:spPr/>
        <p:txBody>
          <a:bodyPr>
            <a:normAutofit fontScale="92500" lnSpcReduction="20000"/>
          </a:bodyPr>
          <a:lstStyle/>
          <a:p>
            <a:pPr marL="0" indent="0">
              <a:buNone/>
            </a:pPr>
            <a:r>
              <a:rPr lang="en-GB" dirty="0"/>
              <a:t>The short vowel sound is the sound made when we pronounce the vowels in the short form, for example,</a:t>
            </a:r>
          </a:p>
          <a:p>
            <a:pPr marL="0" indent="0">
              <a:buNone/>
            </a:pPr>
            <a:r>
              <a:rPr lang="en-GB" sz="2800" dirty="0">
                <a:solidFill>
                  <a:srgbClr val="FF0066"/>
                </a:solidFill>
              </a:rPr>
              <a:t>            a                 </a:t>
            </a:r>
            <a:r>
              <a:rPr lang="en-GB" sz="2800" dirty="0" err="1">
                <a:solidFill>
                  <a:srgbClr val="FF0066"/>
                </a:solidFill>
              </a:rPr>
              <a:t>A</a:t>
            </a:r>
            <a:endParaRPr lang="en-GB" sz="2800" dirty="0">
              <a:solidFill>
                <a:srgbClr val="FF0066"/>
              </a:solidFill>
            </a:endParaRPr>
          </a:p>
          <a:p>
            <a:pPr marL="0" indent="0">
              <a:buNone/>
            </a:pPr>
            <a:r>
              <a:rPr lang="en-GB" sz="2800" dirty="0">
                <a:solidFill>
                  <a:schemeClr val="bg2">
                    <a:lumMod val="50000"/>
                  </a:schemeClr>
                </a:solidFill>
              </a:rPr>
              <a:t>            e                 </a:t>
            </a:r>
            <a:r>
              <a:rPr lang="en-GB" sz="2800" dirty="0" err="1">
                <a:solidFill>
                  <a:schemeClr val="bg2">
                    <a:lumMod val="50000"/>
                  </a:schemeClr>
                </a:solidFill>
              </a:rPr>
              <a:t>E</a:t>
            </a:r>
            <a:endParaRPr lang="en-GB" sz="2800" dirty="0">
              <a:solidFill>
                <a:schemeClr val="bg2">
                  <a:lumMod val="50000"/>
                </a:schemeClr>
              </a:solidFill>
            </a:endParaRPr>
          </a:p>
          <a:p>
            <a:pPr marL="0" indent="0">
              <a:buNone/>
            </a:pPr>
            <a:r>
              <a:rPr lang="en-GB" sz="2800" dirty="0">
                <a:solidFill>
                  <a:schemeClr val="accent5">
                    <a:lumMod val="75000"/>
                  </a:schemeClr>
                </a:solidFill>
              </a:rPr>
              <a:t>            </a:t>
            </a:r>
            <a:r>
              <a:rPr lang="en-GB" sz="2800" dirty="0" err="1">
                <a:solidFill>
                  <a:schemeClr val="accent5">
                    <a:lumMod val="75000"/>
                  </a:schemeClr>
                </a:solidFill>
              </a:rPr>
              <a:t>i</a:t>
            </a:r>
            <a:r>
              <a:rPr lang="en-GB" sz="2800" dirty="0">
                <a:solidFill>
                  <a:schemeClr val="accent5">
                    <a:lumMod val="75000"/>
                  </a:schemeClr>
                </a:solidFill>
              </a:rPr>
              <a:t>                  I</a:t>
            </a:r>
          </a:p>
          <a:p>
            <a:pPr marL="0" indent="0">
              <a:buNone/>
            </a:pPr>
            <a:r>
              <a:rPr lang="en-GB" sz="3000" dirty="0">
                <a:solidFill>
                  <a:srgbClr val="FFFF00"/>
                </a:solidFill>
              </a:rPr>
              <a:t>           o               </a:t>
            </a:r>
            <a:r>
              <a:rPr lang="en-GB" sz="3000" dirty="0" err="1">
                <a:solidFill>
                  <a:srgbClr val="FFFF00"/>
                </a:solidFill>
              </a:rPr>
              <a:t>O</a:t>
            </a:r>
            <a:endParaRPr lang="en-GB" sz="3000" dirty="0">
              <a:solidFill>
                <a:srgbClr val="FFFF00"/>
              </a:solidFill>
            </a:endParaRPr>
          </a:p>
          <a:p>
            <a:pPr marL="0" indent="0">
              <a:buNone/>
            </a:pPr>
            <a:r>
              <a:rPr lang="en-GB" sz="3000" dirty="0">
                <a:solidFill>
                  <a:srgbClr val="7030A0"/>
                </a:solidFill>
              </a:rPr>
              <a:t>           u                </a:t>
            </a:r>
            <a:r>
              <a:rPr lang="en-GB" sz="3000" dirty="0" err="1">
                <a:solidFill>
                  <a:srgbClr val="7030A0"/>
                </a:solidFill>
              </a:rPr>
              <a:t>U</a:t>
            </a:r>
            <a:r>
              <a:rPr lang="en-GB" sz="3000" dirty="0">
                <a:solidFill>
                  <a:srgbClr val="7030A0"/>
                </a:solidFill>
              </a:rPr>
              <a:t> </a:t>
            </a:r>
          </a:p>
        </p:txBody>
      </p:sp>
      <p:pic>
        <p:nvPicPr>
          <p:cNvPr id="4" name="Slide 6">
            <a:hlinkClick r:id="" action="ppaction://media"/>
            <a:extLst>
              <a:ext uri="{FF2B5EF4-FFF2-40B4-BE49-F238E27FC236}">
                <a16:creationId xmlns:a16="http://schemas.microsoft.com/office/drawing/2014/main" id="{5CD3750A-5B0D-44D2-B5D5-B48735B518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703269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12B9-B726-4743-A2F6-8BF382E651FF}"/>
              </a:ext>
            </a:extLst>
          </p:cNvPr>
          <p:cNvSpPr>
            <a:spLocks noGrp="1"/>
          </p:cNvSpPr>
          <p:nvPr>
            <p:ph type="title"/>
          </p:nvPr>
        </p:nvSpPr>
        <p:spPr/>
        <p:txBody>
          <a:bodyPr/>
          <a:lstStyle/>
          <a:p>
            <a:r>
              <a:rPr lang="en-GB" dirty="0">
                <a:solidFill>
                  <a:srgbClr val="FF0000"/>
                </a:solidFill>
              </a:rPr>
              <a:t>Now practise singing your vowels by clicking on the link below.</a:t>
            </a:r>
          </a:p>
        </p:txBody>
      </p:sp>
      <p:pic>
        <p:nvPicPr>
          <p:cNvPr id="4" name="Online Media 3" title="The Vowel Song: Long and Short Vowel Sounds | English Songs | Scratch Garden">
            <a:hlinkClick r:id="" action="ppaction://media"/>
            <a:extLst>
              <a:ext uri="{FF2B5EF4-FFF2-40B4-BE49-F238E27FC236}">
                <a16:creationId xmlns:a16="http://schemas.microsoft.com/office/drawing/2014/main" id="{0C5F39FC-C7BA-41C0-B00D-17B2DCD7DAB1}"/>
              </a:ext>
            </a:extLst>
          </p:cNvPr>
          <p:cNvPicPr>
            <a:picLocks noGrp="1" noRot="1" noChangeAspect="1"/>
          </p:cNvPicPr>
          <p:nvPr>
            <p:ph idx="1"/>
            <a:videoFile r:link="rId1"/>
          </p:nvPr>
        </p:nvPicPr>
        <p:blipFill>
          <a:blip r:embed="rId5"/>
          <a:stretch>
            <a:fillRect/>
          </a:stretch>
        </p:blipFill>
        <p:spPr>
          <a:xfrm>
            <a:off x="3186113" y="2016125"/>
            <a:ext cx="6132512" cy="3449638"/>
          </a:xfrm>
          <a:prstGeom prst="rect">
            <a:avLst/>
          </a:prstGeom>
        </p:spPr>
      </p:pic>
      <p:pic>
        <p:nvPicPr>
          <p:cNvPr id="5" name="Slide 7 ">
            <a:hlinkClick r:id="" action="ppaction://media"/>
            <a:extLst>
              <a:ext uri="{FF2B5EF4-FFF2-40B4-BE49-F238E27FC236}">
                <a16:creationId xmlns:a16="http://schemas.microsoft.com/office/drawing/2014/main" id="{994F973E-CE34-4349-8EA4-FC1D8BFF8CB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658489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6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7B18453-2AF4-42EA-AF3D-896258F35DFC}"/>
              </a:ext>
            </a:extLst>
          </p:cNvPr>
          <p:cNvSpPr>
            <a:spLocks noGrp="1"/>
          </p:cNvSpPr>
          <p:nvPr>
            <p:ph type="title"/>
          </p:nvPr>
        </p:nvSpPr>
        <p:spPr>
          <a:xfrm>
            <a:off x="1451579" y="804519"/>
            <a:ext cx="5550357" cy="1049235"/>
          </a:xfrm>
        </p:spPr>
        <p:txBody>
          <a:bodyPr vert="horz" lIns="91440" tIns="45720" rIns="91440" bIns="45720" rtlCol="0" anchor="t">
            <a:normAutofit/>
          </a:bodyPr>
          <a:lstStyle/>
          <a:p>
            <a:r>
              <a:rPr lang="en-US" sz="2500" dirty="0">
                <a:solidFill>
                  <a:srgbClr val="FF0000"/>
                </a:solidFill>
              </a:rPr>
              <a:t>Long and short vowel sounds symbols </a:t>
            </a:r>
          </a:p>
        </p:txBody>
      </p:sp>
      <p:sp>
        <p:nvSpPr>
          <p:cNvPr id="48" name="Rectangle 47">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ontent Placeholder 32">
            <a:extLst>
              <a:ext uri="{FF2B5EF4-FFF2-40B4-BE49-F238E27FC236}">
                <a16:creationId xmlns:a16="http://schemas.microsoft.com/office/drawing/2014/main" id="{B7F57AAA-C8C9-4B72-8C0A-08CFFD4397D9}"/>
              </a:ext>
            </a:extLst>
          </p:cNvPr>
          <p:cNvSpPr>
            <a:spLocks noGrp="1"/>
          </p:cNvSpPr>
          <p:nvPr>
            <p:ph sz="half" idx="1"/>
          </p:nvPr>
        </p:nvSpPr>
        <p:spPr>
          <a:xfrm>
            <a:off x="1451579" y="2015732"/>
            <a:ext cx="5550357" cy="3450613"/>
          </a:xfrm>
        </p:spPr>
        <p:txBody>
          <a:bodyPr vert="horz" lIns="91440" tIns="45720" rIns="91440" bIns="45720" rtlCol="0" anchor="t">
            <a:normAutofit/>
          </a:bodyPr>
          <a:lstStyle/>
          <a:p>
            <a:pPr marL="0" indent="0">
              <a:buNone/>
            </a:pPr>
            <a:r>
              <a:rPr lang="en-US" dirty="0"/>
              <a:t>A </a:t>
            </a:r>
            <a:r>
              <a:rPr lang="en-US" dirty="0">
                <a:solidFill>
                  <a:srgbClr val="00B050"/>
                </a:solidFill>
              </a:rPr>
              <a:t>long vowel sound </a:t>
            </a:r>
            <a:r>
              <a:rPr lang="en-US" dirty="0"/>
              <a:t>can be shown by a long horizontal line above the vowel as shown to the right.</a:t>
            </a:r>
          </a:p>
          <a:p>
            <a:pPr marL="0" indent="0">
              <a:buNone/>
            </a:pPr>
            <a:endParaRPr lang="en-US" dirty="0"/>
          </a:p>
          <a:p>
            <a:pPr marL="0" indent="0">
              <a:buNone/>
            </a:pPr>
            <a:r>
              <a:rPr lang="en-US" dirty="0"/>
              <a:t>A </a:t>
            </a:r>
            <a:r>
              <a:rPr lang="en-US" dirty="0">
                <a:solidFill>
                  <a:srgbClr val="00B0F0"/>
                </a:solidFill>
              </a:rPr>
              <a:t>short vowel sound </a:t>
            </a:r>
            <a:r>
              <a:rPr lang="en-US" dirty="0"/>
              <a:t>can be shown by a short upturned line (similar to a smile) above the vowel as shown to the right. </a:t>
            </a:r>
          </a:p>
        </p:txBody>
      </p:sp>
      <p:pic>
        <p:nvPicPr>
          <p:cNvPr id="6" name="Content Placeholder 5" descr="A picture containing clock&#10;&#10;Description automatically generated">
            <a:extLst>
              <a:ext uri="{FF2B5EF4-FFF2-40B4-BE49-F238E27FC236}">
                <a16:creationId xmlns:a16="http://schemas.microsoft.com/office/drawing/2014/main" id="{23959DB7-11C6-46A3-88DD-10C1EA9987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5566" y="481109"/>
            <a:ext cx="1910891" cy="2491906"/>
          </a:xfrm>
          <a:prstGeom prst="rect">
            <a:avLst/>
          </a:prstGeom>
        </p:spPr>
      </p:pic>
      <p:pic>
        <p:nvPicPr>
          <p:cNvPr id="8" name="Content Placeholder 7" descr="A screenshot of a cell phone&#10;&#10;Description automatically generated">
            <a:extLst>
              <a:ext uri="{FF2B5EF4-FFF2-40B4-BE49-F238E27FC236}">
                <a16:creationId xmlns:a16="http://schemas.microsoft.com/office/drawing/2014/main" id="{DA70E791-DA90-4481-B323-6DF9E0FAE07B}"/>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8555566" y="3138486"/>
            <a:ext cx="1910892" cy="2491907"/>
          </a:xfrm>
          <a:prstGeom prst="rect">
            <a:avLst/>
          </a:prstGeom>
        </p:spPr>
      </p:pic>
      <p:pic>
        <p:nvPicPr>
          <p:cNvPr id="50" name="Picture 49">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2" name="Straight Connector 51">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 name="Recorded Sound">
            <a:hlinkClick r:id="" action="ppaction://media"/>
            <a:extLst>
              <a:ext uri="{FF2B5EF4-FFF2-40B4-BE49-F238E27FC236}">
                <a16:creationId xmlns:a16="http://schemas.microsoft.com/office/drawing/2014/main" id="{9E859934-F3CD-4CE0-9BAD-F359EA677D5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162680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6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9FF1-6131-4262-B78A-402873427FCE}"/>
              </a:ext>
            </a:extLst>
          </p:cNvPr>
          <p:cNvSpPr>
            <a:spLocks noGrp="1"/>
          </p:cNvSpPr>
          <p:nvPr>
            <p:ph type="title"/>
          </p:nvPr>
        </p:nvSpPr>
        <p:spPr/>
        <p:txBody>
          <a:bodyPr/>
          <a:lstStyle/>
          <a:p>
            <a:r>
              <a:rPr lang="en-GB" dirty="0">
                <a:solidFill>
                  <a:srgbClr val="FF0000"/>
                </a:solidFill>
              </a:rPr>
              <a:t>Here are more resources for you to practise with…</a:t>
            </a:r>
          </a:p>
        </p:txBody>
      </p:sp>
      <p:sp>
        <p:nvSpPr>
          <p:cNvPr id="3" name="Text Placeholder 2">
            <a:extLst>
              <a:ext uri="{FF2B5EF4-FFF2-40B4-BE49-F238E27FC236}">
                <a16:creationId xmlns:a16="http://schemas.microsoft.com/office/drawing/2014/main" id="{1BEE3956-74EB-4443-A02A-2BDA604D8A57}"/>
              </a:ext>
            </a:extLst>
          </p:cNvPr>
          <p:cNvSpPr>
            <a:spLocks noGrp="1"/>
          </p:cNvSpPr>
          <p:nvPr>
            <p:ph type="body" idx="1"/>
          </p:nvPr>
        </p:nvSpPr>
        <p:spPr/>
        <p:txBody>
          <a:bodyPr/>
          <a:lstStyle/>
          <a:p>
            <a:r>
              <a:rPr lang="en-GB" dirty="0"/>
              <a:t>…for long vowel sounds</a:t>
            </a:r>
          </a:p>
        </p:txBody>
      </p:sp>
      <p:pic>
        <p:nvPicPr>
          <p:cNvPr id="8" name="Content Placeholder 7">
            <a:extLst>
              <a:ext uri="{FF2B5EF4-FFF2-40B4-BE49-F238E27FC236}">
                <a16:creationId xmlns:a16="http://schemas.microsoft.com/office/drawing/2014/main" id="{F53B02C3-F504-45BC-AE30-38224F62A3F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357746" y="2824163"/>
            <a:ext cx="4170218" cy="3229674"/>
          </a:xfrm>
        </p:spPr>
      </p:pic>
      <p:sp>
        <p:nvSpPr>
          <p:cNvPr id="5" name="Text Placeholder 4">
            <a:extLst>
              <a:ext uri="{FF2B5EF4-FFF2-40B4-BE49-F238E27FC236}">
                <a16:creationId xmlns:a16="http://schemas.microsoft.com/office/drawing/2014/main" id="{BADAE428-A6A0-42F1-B616-6BCCE18F102E}"/>
              </a:ext>
            </a:extLst>
          </p:cNvPr>
          <p:cNvSpPr>
            <a:spLocks noGrp="1"/>
          </p:cNvSpPr>
          <p:nvPr>
            <p:ph type="body" sz="quarter" idx="3"/>
          </p:nvPr>
        </p:nvSpPr>
        <p:spPr/>
        <p:txBody>
          <a:bodyPr/>
          <a:lstStyle/>
          <a:p>
            <a:r>
              <a:rPr lang="en-GB" dirty="0"/>
              <a:t>…for short vowel sounds</a:t>
            </a:r>
          </a:p>
        </p:txBody>
      </p:sp>
      <p:pic>
        <p:nvPicPr>
          <p:cNvPr id="10" name="Content Placeholder 9" descr="A picture containing drawing&#10;&#10;Description automatically generated">
            <a:extLst>
              <a:ext uri="{FF2B5EF4-FFF2-40B4-BE49-F238E27FC236}">
                <a16:creationId xmlns:a16="http://schemas.microsoft.com/office/drawing/2014/main" id="{7F001D43-7669-41ED-A14E-ACE9D48A2054}"/>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525491" y="2820988"/>
            <a:ext cx="4059381" cy="3229674"/>
          </a:xfrm>
        </p:spPr>
      </p:pic>
      <p:pic>
        <p:nvPicPr>
          <p:cNvPr id="11" name="Slide 9">
            <a:hlinkClick r:id="" action="ppaction://media"/>
            <a:extLst>
              <a:ext uri="{FF2B5EF4-FFF2-40B4-BE49-F238E27FC236}">
                <a16:creationId xmlns:a16="http://schemas.microsoft.com/office/drawing/2014/main" id="{A53855A0-9DDC-4C3B-99C0-2C7CCD94DF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841067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0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92</TotalTime>
  <Words>291</Words>
  <Application>Microsoft Office PowerPoint</Application>
  <PresentationFormat>Widescreen</PresentationFormat>
  <Paragraphs>33</Paragraphs>
  <Slides>9</Slides>
  <Notes>0</Notes>
  <HiddenSlides>0</HiddenSlides>
  <MMClips>13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Gill Sans MT</vt:lpstr>
      <vt:lpstr>Gallery</vt:lpstr>
      <vt:lpstr>PowerPoint Presentation</vt:lpstr>
      <vt:lpstr>                   What are  vowels?</vt:lpstr>
      <vt:lpstr>What is a consonant?</vt:lpstr>
      <vt:lpstr>Using a mnemonic</vt:lpstr>
      <vt:lpstr>What  is  the Long  vowel sound ?</vt:lpstr>
      <vt:lpstr>What Is the short vowel sound ?  </vt:lpstr>
      <vt:lpstr>Now practise singing your vowels by clicking on the link below.</vt:lpstr>
      <vt:lpstr>Long and short vowel sounds symbols </vt:lpstr>
      <vt:lpstr>Here are more resources for you to practise with…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Carroll Vickers</dc:creator>
  <cp:lastModifiedBy>Abigail Carroll Vickers</cp:lastModifiedBy>
  <cp:revision>12</cp:revision>
  <dcterms:created xsi:type="dcterms:W3CDTF">2020-06-10T13:58:29Z</dcterms:created>
  <dcterms:modified xsi:type="dcterms:W3CDTF">2020-06-10T15:30:29Z</dcterms:modified>
</cp:coreProperties>
</file>