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91" r:id="rId2"/>
    <p:sldId id="278" r:id="rId3"/>
    <p:sldId id="257" r:id="rId4"/>
    <p:sldId id="288" r:id="rId5"/>
    <p:sldId id="289" r:id="rId6"/>
    <p:sldId id="290" r:id="rId7"/>
    <p:sldId id="282" r:id="rId8"/>
    <p:sldId id="292" r:id="rId9"/>
    <p:sldId id="287" r:id="rId10"/>
    <p:sldId id="261" r:id="rId11"/>
    <p:sldId id="264" r:id="rId12"/>
    <p:sldId id="267" r:id="rId13"/>
    <p:sldId id="293"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72" d="100"/>
          <a:sy n="72"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51462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D47510-56AE-469A-89C2-A1B6FDCBDB80}" type="datetimeFigureOut">
              <a:rPr lang="en-GB" smtClean="0"/>
              <a:t>12/09/2023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52116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37823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02793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447630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4193237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78403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88480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256319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89798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05698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D47510-56AE-469A-89C2-A1B6FDCBDB80}" type="datetimeFigureOut">
              <a:rPr lang="en-GB" smtClean="0"/>
              <a:t>12/09/2023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82593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D47510-56AE-469A-89C2-A1B6FDCBDB80}" type="datetimeFigureOut">
              <a:rPr lang="en-GB" smtClean="0"/>
              <a:t>12/09/2023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43070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24604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2409482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4D47510-56AE-469A-89C2-A1B6FDCBDB80}" type="datetimeFigureOut">
              <a:rPr lang="en-GB" smtClean="0"/>
              <a:t>12/09/2023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52075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D47510-56AE-469A-89C2-A1B6FDCBDB80}" type="datetimeFigureOut">
              <a:rPr lang="en-GB" smtClean="0"/>
              <a:t>12/09/2023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24550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4D47510-56AE-469A-89C2-A1B6FDCBDB80}" type="datetimeFigureOut">
              <a:rPr lang="en-GB" smtClean="0"/>
              <a:t>12/09/2023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8D45529-A686-486F-8B8A-9724F252A1CE}" type="slidenum">
              <a:rPr lang="en-GB" smtClean="0"/>
              <a:t>‹#›</a:t>
            </a:fld>
            <a:endParaRPr lang="en-GB"/>
          </a:p>
        </p:txBody>
      </p:sp>
    </p:spTree>
    <p:extLst>
      <p:ext uri="{BB962C8B-B14F-4D97-AF65-F5344CB8AC3E}">
        <p14:creationId xmlns:p14="http://schemas.microsoft.com/office/powerpoint/2010/main" val="265021014"/>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45F-2F07-4BEB-AF35-3344598E26A8}"/>
              </a:ext>
            </a:extLst>
          </p:cNvPr>
          <p:cNvSpPr>
            <a:spLocks noGrp="1"/>
          </p:cNvSpPr>
          <p:nvPr>
            <p:ph type="ctrTitle"/>
          </p:nvPr>
        </p:nvSpPr>
        <p:spPr/>
        <p:txBody>
          <a:bodyPr>
            <a:normAutofit fontScale="90000"/>
          </a:bodyPr>
          <a:lstStyle/>
          <a:p>
            <a:r>
              <a:rPr lang="en-GB" dirty="0">
                <a:latin typeface="SassoonPrimaryInfant" pitchFamily="2" charset="0"/>
              </a:rPr>
              <a:t>September 2023</a:t>
            </a:r>
            <a:br>
              <a:rPr lang="en-GB" dirty="0">
                <a:latin typeface="SassoonPrimaryInfant" pitchFamily="2" charset="0"/>
              </a:rPr>
            </a:br>
            <a:r>
              <a:rPr lang="en-GB" dirty="0">
                <a:latin typeface="SassoonPrimaryInfant" pitchFamily="2" charset="0"/>
              </a:rPr>
              <a:t>Mathematics Curriculum</a:t>
            </a:r>
            <a:br>
              <a:rPr lang="en-GB" dirty="0">
                <a:latin typeface="SassoonPrimaryInfant" pitchFamily="2" charset="0"/>
              </a:rPr>
            </a:br>
            <a:r>
              <a:rPr lang="en-GB" dirty="0">
                <a:latin typeface="SassoonPrimaryInfant" pitchFamily="2" charset="0"/>
              </a:rPr>
              <a:t>Information</a:t>
            </a:r>
          </a:p>
        </p:txBody>
      </p:sp>
      <p:sp>
        <p:nvSpPr>
          <p:cNvPr id="3" name="Subtitle 2">
            <a:extLst>
              <a:ext uri="{FF2B5EF4-FFF2-40B4-BE49-F238E27FC236}">
                <a16:creationId xmlns:a16="http://schemas.microsoft.com/office/drawing/2014/main" id="{F90F4F34-5801-4D67-A36E-D685B4DC2C56}"/>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595191059"/>
      </p:ext>
    </p:extLst>
  </p:cSld>
  <p:clrMapOvr>
    <a:masterClrMapping/>
  </p:clrMapOvr>
  <mc:AlternateContent xmlns:mc="http://schemas.openxmlformats.org/markup-compatibility/2006" xmlns:p14="http://schemas.microsoft.com/office/powerpoint/2010/main">
    <mc:Choice Requires="p14">
      <p:transition spd="slow" p14:dur="2000" advTm="5153"/>
    </mc:Choice>
    <mc:Fallback xmlns="">
      <p:transition spd="slow" advTm="51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C62-F1BC-4676-BB9E-9137339F47E1}"/>
              </a:ext>
            </a:extLst>
          </p:cNvPr>
          <p:cNvSpPr>
            <a:spLocks noGrp="1"/>
          </p:cNvSpPr>
          <p:nvPr>
            <p:ph type="title"/>
          </p:nvPr>
        </p:nvSpPr>
        <p:spPr/>
        <p:txBody>
          <a:bodyPr/>
          <a:lstStyle/>
          <a:p>
            <a:pPr algn="ctr"/>
            <a:r>
              <a:rPr lang="en-US" b="1" u="sng" dirty="0">
                <a:latin typeface="Sassoon Infant Std" panose="020B0503020103030203" pitchFamily="34" charset="0"/>
              </a:rPr>
              <a:t>How you can help at home </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3E333532-E881-4479-BB03-3DBB1D7BA410}"/>
              </a:ext>
            </a:extLst>
          </p:cNvPr>
          <p:cNvSpPr txBox="1"/>
          <p:nvPr/>
        </p:nvSpPr>
        <p:spPr>
          <a:xfrm>
            <a:off x="536895" y="2105637"/>
            <a:ext cx="10888911" cy="4401205"/>
          </a:xfrm>
          <a:prstGeom prst="rect">
            <a:avLst/>
          </a:prstGeom>
          <a:noFill/>
        </p:spPr>
        <p:txBody>
          <a:bodyPr wrap="square" rtlCol="0">
            <a:spAutoFit/>
          </a:bodyPr>
          <a:lstStyle/>
          <a:p>
            <a:r>
              <a:rPr lang="en-US" sz="2800" b="1" u="sng" dirty="0">
                <a:latin typeface="Sassoon Infant Std" panose="020B0503020103030203" pitchFamily="34" charset="0"/>
              </a:rPr>
              <a:t>Number formation </a:t>
            </a:r>
          </a:p>
          <a:p>
            <a:endParaRPr lang="en-US" sz="2800" b="1" u="sng" dirty="0">
              <a:latin typeface="Sassoon Infant Std" panose="020B0503020103030203" pitchFamily="34" charset="0"/>
            </a:endParaRPr>
          </a:p>
          <a:p>
            <a:pPr marL="457200" indent="-457200">
              <a:buFont typeface="Arial" panose="020B0604020202020204" pitchFamily="34" charset="0"/>
              <a:buChar char="•"/>
            </a:pPr>
            <a:r>
              <a:rPr lang="en-US" sz="2800" dirty="0">
                <a:latin typeface="Sassoon Infant Std" panose="020B0503020103030203" pitchFamily="34" charset="0"/>
              </a:rPr>
              <a:t>Model number writing and reading in different ways: Lists, birthday cards, buses, front doors, recipes, in books, phones </a:t>
            </a:r>
          </a:p>
          <a:p>
            <a:pPr marL="457200" indent="-457200">
              <a:buFont typeface="Arial" panose="020B0604020202020204" pitchFamily="34" charset="0"/>
              <a:buChar char="•"/>
            </a:pPr>
            <a:endParaRPr lang="en-US" sz="2800" dirty="0">
              <a:latin typeface="Sassoon Infant Std" panose="020B0503020103030203" pitchFamily="34" charset="0"/>
            </a:endParaRPr>
          </a:p>
          <a:p>
            <a:pPr marL="457200" indent="-457200">
              <a:buFont typeface="Arial" panose="020B0604020202020204" pitchFamily="34" charset="0"/>
              <a:buChar char="•"/>
            </a:pPr>
            <a:r>
              <a:rPr lang="en-US" sz="2800" dirty="0">
                <a:latin typeface="Sassoon Infant Std" panose="020B0503020103030203" pitchFamily="34" charset="0"/>
              </a:rPr>
              <a:t>Number hunts </a:t>
            </a:r>
          </a:p>
          <a:p>
            <a:pPr marL="457200" indent="-457200">
              <a:buFont typeface="Arial" panose="020B0604020202020204" pitchFamily="34" charset="0"/>
              <a:buChar char="•"/>
            </a:pPr>
            <a:endParaRPr lang="en-US" sz="2800" dirty="0">
              <a:latin typeface="Sassoon Infant Std" panose="020B0503020103030203" pitchFamily="34" charset="0"/>
            </a:endParaRPr>
          </a:p>
          <a:p>
            <a:pPr marL="457200" indent="-457200">
              <a:buFont typeface="Arial" panose="020B0604020202020204" pitchFamily="34" charset="0"/>
              <a:buChar char="•"/>
            </a:pPr>
            <a:r>
              <a:rPr lang="en-US" sz="2800" dirty="0">
                <a:latin typeface="Sassoon Infant Std" panose="020B0503020103030203" pitchFamily="34" charset="0"/>
              </a:rPr>
              <a:t>Write in sand, with your finger on the carpet, paint, make numbers with play dough, on a whiteboard, on paper, post it notes, on a tablet</a:t>
            </a:r>
          </a:p>
          <a:p>
            <a:endParaRPr lang="en-US" sz="2800" dirty="0">
              <a:latin typeface="Sassoon Infant Std" panose="020B0503020103030203" pitchFamily="34" charset="0"/>
            </a:endParaRPr>
          </a:p>
        </p:txBody>
      </p:sp>
    </p:spTree>
    <p:extLst>
      <p:ext uri="{BB962C8B-B14F-4D97-AF65-F5344CB8AC3E}">
        <p14:creationId xmlns:p14="http://schemas.microsoft.com/office/powerpoint/2010/main" val="1603218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C62-F1BC-4676-BB9E-9137339F47E1}"/>
              </a:ext>
            </a:extLst>
          </p:cNvPr>
          <p:cNvSpPr>
            <a:spLocks noGrp="1"/>
          </p:cNvSpPr>
          <p:nvPr>
            <p:ph type="title"/>
          </p:nvPr>
        </p:nvSpPr>
        <p:spPr/>
        <p:txBody>
          <a:bodyPr/>
          <a:lstStyle/>
          <a:p>
            <a:pPr algn="ctr"/>
            <a:r>
              <a:rPr lang="en-US" b="1" u="sng" dirty="0">
                <a:latin typeface="Sassoon Infant Std" panose="020B0503020103030203" pitchFamily="34" charset="0"/>
              </a:rPr>
              <a:t>How you can help at home? </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3E333532-E881-4479-BB03-3DBB1D7BA410}"/>
              </a:ext>
            </a:extLst>
          </p:cNvPr>
          <p:cNvSpPr txBox="1"/>
          <p:nvPr/>
        </p:nvSpPr>
        <p:spPr>
          <a:xfrm>
            <a:off x="545284" y="1770077"/>
            <a:ext cx="10888911" cy="4893647"/>
          </a:xfrm>
          <a:prstGeom prst="rect">
            <a:avLst/>
          </a:prstGeom>
          <a:noFill/>
        </p:spPr>
        <p:txBody>
          <a:bodyPr wrap="square" rtlCol="0">
            <a:spAutoFit/>
          </a:bodyPr>
          <a:lstStyle/>
          <a:p>
            <a:r>
              <a:rPr lang="en-US" sz="2400" b="1" u="sng" dirty="0">
                <a:latin typeface="Sassoon Infant Std" panose="020B0503020103030203" pitchFamily="34" charset="0"/>
              </a:rPr>
              <a:t>Counting</a:t>
            </a:r>
          </a:p>
          <a:p>
            <a:endParaRPr lang="en-US" sz="2400" b="1" u="sng"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Counting – in everyday conversation, in play, steps, brushing teeth,</a:t>
            </a:r>
          </a:p>
          <a:p>
            <a:r>
              <a:rPr lang="en-US" sz="2400" dirty="0">
                <a:latin typeface="Sassoon Infant Std" panose="020B0503020103030203" pitchFamily="34" charset="0"/>
              </a:rPr>
              <a:t> toys in the bath, tidying toys </a:t>
            </a:r>
          </a:p>
          <a:p>
            <a:endParaRPr lang="en-US" sz="2400" b="1" u="sng" dirty="0">
              <a:latin typeface="Sassoon Infant Std" panose="020B0503020103030203" pitchFamily="34" charset="0"/>
            </a:endParaRPr>
          </a:p>
          <a:p>
            <a:pPr marL="457200" indent="-457200">
              <a:buFont typeface="Arial" panose="020B0604020202020204" pitchFamily="34" charset="0"/>
              <a:buChar char="•"/>
            </a:pPr>
            <a:r>
              <a:rPr lang="en-US" sz="2400" dirty="0" err="1">
                <a:latin typeface="Sassoon Infant Std" panose="020B0503020103030203" pitchFamily="34" charset="0"/>
              </a:rPr>
              <a:t>Subitising</a:t>
            </a:r>
            <a:r>
              <a:rPr lang="en-US" sz="2400" dirty="0">
                <a:latin typeface="Sassoon Infant Std" panose="020B0503020103030203" pitchFamily="34" charset="0"/>
              </a:rPr>
              <a:t> – with teddies, spoons, socks </a:t>
            </a:r>
          </a:p>
          <a:p>
            <a:pPr marL="457200" indent="-457200">
              <a:buFont typeface="Arial" panose="020B0604020202020204" pitchFamily="34" charset="0"/>
              <a:buChar char="•"/>
            </a:pPr>
            <a:endParaRPr lang="en-US" sz="2400"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Ordering numbers – flashcards, post it notes, lining up toys </a:t>
            </a:r>
          </a:p>
          <a:p>
            <a:pPr marL="457200" indent="-457200">
              <a:buFont typeface="Arial" panose="020B0604020202020204" pitchFamily="34" charset="0"/>
              <a:buChar char="•"/>
            </a:pPr>
            <a:endParaRPr lang="en-US" sz="2400"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Number bonds – in the car, with teddies/toys </a:t>
            </a:r>
          </a:p>
          <a:p>
            <a:pPr marL="457200" indent="-457200">
              <a:buFont typeface="Arial" panose="020B0604020202020204" pitchFamily="34" charset="0"/>
              <a:buChar char="•"/>
            </a:pPr>
            <a:endParaRPr lang="en-US" sz="2400"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Addition and subtraction – include it in everyday conversation, cooking </a:t>
            </a:r>
          </a:p>
          <a:p>
            <a:r>
              <a:rPr lang="en-US" sz="2400" dirty="0">
                <a:latin typeface="Sassoon Infant Std" panose="020B0503020103030203" pitchFamily="34" charset="0"/>
              </a:rPr>
              <a:t> </a:t>
            </a:r>
            <a:endParaRPr lang="en-US" sz="2800" dirty="0">
              <a:latin typeface="Sassoon Infant Std" panose="020B0503020103030203" pitchFamily="34" charset="0"/>
            </a:endParaRPr>
          </a:p>
        </p:txBody>
      </p:sp>
      <p:pic>
        <p:nvPicPr>
          <p:cNvPr id="3074" name="Picture 2" descr="Outdoor Maths Activities EYFS – Outdoor Maths Ideas – Play of the Wild">
            <a:extLst>
              <a:ext uri="{FF2B5EF4-FFF2-40B4-BE49-F238E27FC236}">
                <a16:creationId xmlns:a16="http://schemas.microsoft.com/office/drawing/2014/main" id="{8A698284-F18A-427F-A246-6987A14B5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7064" y="82308"/>
            <a:ext cx="2376316" cy="278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0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C62-F1BC-4676-BB9E-9137339F47E1}"/>
              </a:ext>
            </a:extLst>
          </p:cNvPr>
          <p:cNvSpPr>
            <a:spLocks noGrp="1"/>
          </p:cNvSpPr>
          <p:nvPr>
            <p:ph type="title"/>
          </p:nvPr>
        </p:nvSpPr>
        <p:spPr/>
        <p:txBody>
          <a:bodyPr/>
          <a:lstStyle/>
          <a:p>
            <a:pPr algn="ctr"/>
            <a:r>
              <a:rPr lang="en-US" b="1" u="sng" dirty="0">
                <a:latin typeface="Sassoon Infant Std" panose="020B0503020103030203" pitchFamily="34" charset="0"/>
              </a:rPr>
              <a:t>How you can help at home? </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3E333532-E881-4479-BB03-3DBB1D7BA410}"/>
              </a:ext>
            </a:extLst>
          </p:cNvPr>
          <p:cNvSpPr txBox="1"/>
          <p:nvPr/>
        </p:nvSpPr>
        <p:spPr>
          <a:xfrm>
            <a:off x="464889" y="1874728"/>
            <a:ext cx="10888911" cy="5693866"/>
          </a:xfrm>
          <a:prstGeom prst="rect">
            <a:avLst/>
          </a:prstGeom>
          <a:noFill/>
        </p:spPr>
        <p:txBody>
          <a:bodyPr wrap="square" rtlCol="0">
            <a:spAutoFit/>
          </a:bodyPr>
          <a:lstStyle/>
          <a:p>
            <a:r>
              <a:rPr lang="en-US" sz="2800" b="1" u="sng" dirty="0">
                <a:latin typeface="Sassoon Infant Std" panose="020B0503020103030203" pitchFamily="34" charset="0"/>
              </a:rPr>
              <a:t>Games</a:t>
            </a:r>
          </a:p>
          <a:p>
            <a:endParaRPr lang="en-US" sz="2800" b="1" u="sng" dirty="0">
              <a:latin typeface="Sassoon Infant Std" panose="020B0503020103030203" pitchFamily="34" charset="0"/>
            </a:endParaRPr>
          </a:p>
          <a:p>
            <a:pPr marL="571500" indent="-571500">
              <a:buFont typeface="Arial" panose="020B0604020202020204" pitchFamily="34" charset="0"/>
              <a:buChar char="•"/>
            </a:pPr>
            <a:r>
              <a:rPr lang="en-US" sz="2800" dirty="0">
                <a:latin typeface="Sassoon Infant Std" panose="020B0503020103030203" pitchFamily="34" charset="0"/>
              </a:rPr>
              <a:t>Snakes and ladders</a:t>
            </a:r>
          </a:p>
          <a:p>
            <a:pPr marL="571500" indent="-571500">
              <a:buFont typeface="Arial" panose="020B0604020202020204" pitchFamily="34" charset="0"/>
              <a:buChar char="•"/>
            </a:pPr>
            <a:r>
              <a:rPr lang="en-US" sz="2800" dirty="0">
                <a:latin typeface="Sassoon Infant Std" panose="020B0503020103030203" pitchFamily="34" charset="0"/>
              </a:rPr>
              <a:t>Board games</a:t>
            </a:r>
          </a:p>
          <a:p>
            <a:pPr marL="571500" indent="-571500">
              <a:buFont typeface="Arial" panose="020B0604020202020204" pitchFamily="34" charset="0"/>
              <a:buChar char="•"/>
            </a:pPr>
            <a:r>
              <a:rPr lang="en-US" sz="2800" dirty="0">
                <a:latin typeface="Sassoon Infant Std" panose="020B0503020103030203" pitchFamily="34" charset="0"/>
              </a:rPr>
              <a:t>Card games – snap, pairs </a:t>
            </a:r>
          </a:p>
          <a:p>
            <a:pPr marL="571500" indent="-571500">
              <a:buFont typeface="Arial" panose="020B0604020202020204" pitchFamily="34" charset="0"/>
              <a:buChar char="•"/>
            </a:pPr>
            <a:r>
              <a:rPr lang="en-US" sz="2800" dirty="0">
                <a:latin typeface="Sassoon Infant Std" panose="020B0503020103030203" pitchFamily="34" charset="0"/>
              </a:rPr>
              <a:t>Number hunts</a:t>
            </a:r>
          </a:p>
          <a:p>
            <a:pPr marL="571500" indent="-571500">
              <a:buFont typeface="Arial" panose="020B0604020202020204" pitchFamily="34" charset="0"/>
              <a:buChar char="•"/>
            </a:pPr>
            <a:r>
              <a:rPr lang="en-US" sz="2800" dirty="0">
                <a:latin typeface="Sassoon Infant Std" panose="020B0503020103030203" pitchFamily="34" charset="0"/>
              </a:rPr>
              <a:t>Hide and seek </a:t>
            </a:r>
          </a:p>
          <a:p>
            <a:pPr marL="571500" indent="-571500">
              <a:buFont typeface="Arial" panose="020B0604020202020204" pitchFamily="34" charset="0"/>
              <a:buChar char="•"/>
            </a:pPr>
            <a:r>
              <a:rPr lang="en-US" sz="2800" dirty="0">
                <a:latin typeface="Sassoon Infant Std" panose="020B0503020103030203" pitchFamily="34" charset="0"/>
              </a:rPr>
              <a:t>Bingo </a:t>
            </a:r>
          </a:p>
          <a:p>
            <a:pPr marL="571500" indent="-571500">
              <a:buFont typeface="Arial" panose="020B0604020202020204" pitchFamily="34" charset="0"/>
              <a:buChar char="•"/>
            </a:pPr>
            <a:r>
              <a:rPr lang="en-US" sz="2800" dirty="0">
                <a:latin typeface="Sassoon Infant Std" panose="020B0503020103030203" pitchFamily="34" charset="0"/>
              </a:rPr>
              <a:t>Link it to fine motor activities</a:t>
            </a:r>
          </a:p>
          <a:p>
            <a:pPr marL="571500" indent="-571500">
              <a:buFont typeface="Arial" panose="020B0604020202020204" pitchFamily="34" charset="0"/>
              <a:buChar char="•"/>
            </a:pPr>
            <a:r>
              <a:rPr lang="en-US" sz="2800" dirty="0">
                <a:latin typeface="Sassoon Infant Std" panose="020B0503020103030203" pitchFamily="34" charset="0"/>
              </a:rPr>
              <a:t>Counting songs  </a:t>
            </a:r>
          </a:p>
          <a:p>
            <a:pPr marL="571500" indent="-571500">
              <a:buFont typeface="Arial" panose="020B0604020202020204" pitchFamily="34" charset="0"/>
              <a:buChar char="•"/>
            </a:pPr>
            <a:endParaRPr lang="en-US" sz="2800" dirty="0">
              <a:latin typeface="Sassoon Infant Std" panose="020B0503020103030203" pitchFamily="34" charset="0"/>
            </a:endParaRPr>
          </a:p>
          <a:p>
            <a:r>
              <a:rPr lang="en-US" sz="2800" b="1" u="sng" dirty="0">
                <a:latin typeface="Sassoon Infant Std" panose="020B0503020103030203" pitchFamily="34" charset="0"/>
              </a:rPr>
              <a:t> </a:t>
            </a:r>
          </a:p>
          <a:p>
            <a:endParaRPr lang="en-US" sz="2800" b="1" u="sng" dirty="0">
              <a:latin typeface="Sassoon Infant Std" panose="020B0503020103030203" pitchFamily="34" charset="0"/>
            </a:endParaRPr>
          </a:p>
        </p:txBody>
      </p:sp>
      <p:pic>
        <p:nvPicPr>
          <p:cNvPr id="1026" name="Picture 2" descr="This contains an image of: {{ pinTitle }}">
            <a:extLst>
              <a:ext uri="{FF2B5EF4-FFF2-40B4-BE49-F238E27FC236}">
                <a16:creationId xmlns:a16="http://schemas.microsoft.com/office/drawing/2014/main" id="{F5414EA4-D9A1-4BB9-8A7A-DF3CD5C56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150" y="3599148"/>
            <a:ext cx="1814156" cy="2983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BA070B-E742-487A-B1E3-1574F757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190" y="1859707"/>
            <a:ext cx="3138585" cy="3138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19618D-EA41-4A9E-9708-5E33C9DB7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1595" y="275814"/>
            <a:ext cx="2088025" cy="301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26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C211-2AB6-4CB1-A498-3A22ABFAB530}"/>
              </a:ext>
            </a:extLst>
          </p:cNvPr>
          <p:cNvSpPr>
            <a:spLocks noGrp="1"/>
          </p:cNvSpPr>
          <p:nvPr>
            <p:ph type="title"/>
          </p:nvPr>
        </p:nvSpPr>
        <p:spPr/>
        <p:txBody>
          <a:bodyPr/>
          <a:lstStyle/>
          <a:p>
            <a:pPr algn="ctr"/>
            <a:r>
              <a:rPr lang="en-GB" dirty="0"/>
              <a:t>Our maths teaching will become much clearer as you read our weekly overview memo on tapestry and you will see exactly what we have been teaching and what the children have been learning. It is the best way to keep up to date. </a:t>
            </a:r>
          </a:p>
        </p:txBody>
      </p:sp>
    </p:spTree>
    <p:extLst>
      <p:ext uri="{BB962C8B-B14F-4D97-AF65-F5344CB8AC3E}">
        <p14:creationId xmlns:p14="http://schemas.microsoft.com/office/powerpoint/2010/main" val="2680041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25825A5-AACE-43C4-BF62-BA9D831CFC53}"/>
              </a:ext>
            </a:extLst>
          </p:cNvPr>
          <p:cNvSpPr>
            <a:spLocks noGrp="1"/>
          </p:cNvSpPr>
          <p:nvPr>
            <p:ph type="title"/>
          </p:nvPr>
        </p:nvSpPr>
        <p:spPr/>
        <p:txBody>
          <a:bodyPr/>
          <a:lstStyle/>
          <a:p>
            <a:r>
              <a:rPr lang="en-GB" altLang="en-US" sz="7200">
                <a:latin typeface="SassoonPrimaryInfant" pitchFamily="2" charset="0"/>
              </a:rPr>
              <a:t>Mathematics</a:t>
            </a:r>
          </a:p>
        </p:txBody>
      </p:sp>
      <p:sp>
        <p:nvSpPr>
          <p:cNvPr id="19459" name="Content Placeholder 2">
            <a:extLst>
              <a:ext uri="{FF2B5EF4-FFF2-40B4-BE49-F238E27FC236}">
                <a16:creationId xmlns:a16="http://schemas.microsoft.com/office/drawing/2014/main" id="{F6EF2732-6A6F-47AC-99D5-6FDBEA87C755}"/>
              </a:ext>
            </a:extLst>
          </p:cNvPr>
          <p:cNvSpPr>
            <a:spLocks noGrp="1"/>
          </p:cNvSpPr>
          <p:nvPr>
            <p:ph idx="1"/>
          </p:nvPr>
        </p:nvSpPr>
        <p:spPr/>
        <p:txBody>
          <a:bodyPr>
            <a:normAutofit/>
          </a:bodyPr>
          <a:lstStyle/>
          <a:p>
            <a:pPr>
              <a:buFont typeface="Arial" panose="020B0604020202020204" pitchFamily="34" charset="0"/>
              <a:buNone/>
            </a:pPr>
            <a:r>
              <a:rPr lang="en-GB" altLang="en-US" sz="6000" dirty="0">
                <a:latin typeface="SassoonPrimaryInfant" pitchFamily="2" charset="0"/>
              </a:rPr>
              <a:t>2 areas: </a:t>
            </a:r>
          </a:p>
          <a:p>
            <a:r>
              <a:rPr lang="en-GB" altLang="en-US" sz="6000" dirty="0">
                <a:latin typeface="SassoonPrimaryInfant" pitchFamily="2" charset="0"/>
              </a:rPr>
              <a:t>Number</a:t>
            </a:r>
          </a:p>
          <a:p>
            <a:r>
              <a:rPr lang="en-GB" altLang="en-US" sz="6000" dirty="0">
                <a:latin typeface="SassoonPrimaryInfant" pitchFamily="2" charset="0"/>
              </a:rPr>
              <a:t>Numerical Patterns</a:t>
            </a:r>
          </a:p>
          <a:p>
            <a:endParaRPr lang="en-GB"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9239"/>
    </mc:Choice>
    <mc:Fallback xmlns="">
      <p:transition spd="slow" advTm="923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7AAB1-11C3-4EC3-8E40-26C89F5503B9}"/>
              </a:ext>
            </a:extLst>
          </p:cNvPr>
          <p:cNvPicPr>
            <a:picLocks noChangeAspect="1"/>
          </p:cNvPicPr>
          <p:nvPr/>
        </p:nvPicPr>
        <p:blipFill>
          <a:blip r:embed="rId2"/>
          <a:stretch>
            <a:fillRect/>
          </a:stretch>
        </p:blipFill>
        <p:spPr>
          <a:xfrm>
            <a:off x="6902777" y="1479949"/>
            <a:ext cx="3886200" cy="5238750"/>
          </a:xfrm>
          <a:prstGeom prst="rect">
            <a:avLst/>
          </a:prstGeom>
        </p:spPr>
      </p:pic>
      <p:pic>
        <p:nvPicPr>
          <p:cNvPr id="5" name="Picture 4">
            <a:extLst>
              <a:ext uri="{FF2B5EF4-FFF2-40B4-BE49-F238E27FC236}">
                <a16:creationId xmlns:a16="http://schemas.microsoft.com/office/drawing/2014/main" id="{F722FF81-07B7-4856-B115-36DCB8304FC2}"/>
              </a:ext>
            </a:extLst>
          </p:cNvPr>
          <p:cNvPicPr>
            <a:picLocks noChangeAspect="1"/>
          </p:cNvPicPr>
          <p:nvPr/>
        </p:nvPicPr>
        <p:blipFill>
          <a:blip r:embed="rId3"/>
          <a:stretch>
            <a:fillRect/>
          </a:stretch>
        </p:blipFill>
        <p:spPr>
          <a:xfrm>
            <a:off x="1241918" y="1713792"/>
            <a:ext cx="4257675" cy="4895850"/>
          </a:xfrm>
          <a:prstGeom prst="rect">
            <a:avLst/>
          </a:prstGeom>
        </p:spPr>
      </p:pic>
      <p:sp>
        <p:nvSpPr>
          <p:cNvPr id="6" name="TextBox 5">
            <a:extLst>
              <a:ext uri="{FF2B5EF4-FFF2-40B4-BE49-F238E27FC236}">
                <a16:creationId xmlns:a16="http://schemas.microsoft.com/office/drawing/2014/main" id="{22BCCD8B-8E9F-4651-B2FC-DE31B52EDBE4}"/>
              </a:ext>
            </a:extLst>
          </p:cNvPr>
          <p:cNvSpPr txBox="1"/>
          <p:nvPr/>
        </p:nvSpPr>
        <p:spPr>
          <a:xfrm>
            <a:off x="845668" y="1181318"/>
            <a:ext cx="5050173" cy="523220"/>
          </a:xfrm>
          <a:prstGeom prst="rect">
            <a:avLst/>
          </a:prstGeom>
          <a:noFill/>
        </p:spPr>
        <p:txBody>
          <a:bodyPr wrap="square" rtlCol="0">
            <a:spAutoFit/>
          </a:bodyPr>
          <a:lstStyle/>
          <a:p>
            <a:pPr algn="ctr"/>
            <a:r>
              <a:rPr lang="en-US" sz="2800" dirty="0">
                <a:latin typeface="Sassoon Infant Std" panose="020B0503020103030203" pitchFamily="34" charset="0"/>
              </a:rPr>
              <a:t>Development Matters Statements </a:t>
            </a:r>
            <a:endParaRPr lang="en-GB" sz="2800" dirty="0">
              <a:latin typeface="Sassoon Infant Std" panose="020B0503020103030203" pitchFamily="34" charset="0"/>
            </a:endParaRPr>
          </a:p>
        </p:txBody>
      </p:sp>
      <p:sp>
        <p:nvSpPr>
          <p:cNvPr id="7" name="TextBox 6">
            <a:extLst>
              <a:ext uri="{FF2B5EF4-FFF2-40B4-BE49-F238E27FC236}">
                <a16:creationId xmlns:a16="http://schemas.microsoft.com/office/drawing/2014/main" id="{286F4290-3CF3-4017-BC72-2E876C3BC863}"/>
              </a:ext>
            </a:extLst>
          </p:cNvPr>
          <p:cNvSpPr txBox="1"/>
          <p:nvPr/>
        </p:nvSpPr>
        <p:spPr>
          <a:xfrm>
            <a:off x="6709185" y="954909"/>
            <a:ext cx="4406962" cy="523220"/>
          </a:xfrm>
          <a:prstGeom prst="rect">
            <a:avLst/>
          </a:prstGeom>
          <a:noFill/>
        </p:spPr>
        <p:txBody>
          <a:bodyPr wrap="square" rtlCol="0">
            <a:spAutoFit/>
          </a:bodyPr>
          <a:lstStyle/>
          <a:p>
            <a:pPr algn="ctr"/>
            <a:r>
              <a:rPr lang="en-US" sz="2800" dirty="0">
                <a:latin typeface="Sassoon Infant Std" panose="020B0503020103030203" pitchFamily="34" charset="0"/>
              </a:rPr>
              <a:t>Early Learning Goal </a:t>
            </a:r>
            <a:endParaRPr lang="en-GB" sz="2800" dirty="0">
              <a:latin typeface="Sassoon Infant Std" panose="020B0503020103030203" pitchFamily="34" charset="0"/>
            </a:endParaRPr>
          </a:p>
        </p:txBody>
      </p:sp>
      <p:sp>
        <p:nvSpPr>
          <p:cNvPr id="9" name="TextBox 8">
            <a:extLst>
              <a:ext uri="{FF2B5EF4-FFF2-40B4-BE49-F238E27FC236}">
                <a16:creationId xmlns:a16="http://schemas.microsoft.com/office/drawing/2014/main" id="{4150AA24-2882-43F1-8F33-6FEBAAE811CC}"/>
              </a:ext>
            </a:extLst>
          </p:cNvPr>
          <p:cNvSpPr txBox="1"/>
          <p:nvPr/>
        </p:nvSpPr>
        <p:spPr>
          <a:xfrm>
            <a:off x="2024695" y="142443"/>
            <a:ext cx="8142610" cy="584775"/>
          </a:xfrm>
          <a:prstGeom prst="rect">
            <a:avLst/>
          </a:prstGeom>
          <a:noFill/>
        </p:spPr>
        <p:txBody>
          <a:bodyPr wrap="square">
            <a:spAutoFit/>
          </a:bodyPr>
          <a:lstStyle/>
          <a:p>
            <a:pPr algn="ctr"/>
            <a:r>
              <a:rPr lang="en-US" sz="3200" b="1" u="sng" dirty="0">
                <a:latin typeface="Sassoon Infant Std" panose="020B0503020103030203" pitchFamily="34" charset="0"/>
              </a:rPr>
              <a:t>The Early Years Foundation Stage curriculum </a:t>
            </a:r>
            <a:endParaRPr lang="en-GB" sz="3200" b="1" u="sng" dirty="0">
              <a:latin typeface="Sassoon Infant Std" panose="020B0503020103030203" pitchFamily="34" charset="0"/>
            </a:endParaRPr>
          </a:p>
        </p:txBody>
      </p:sp>
    </p:spTree>
    <p:extLst>
      <p:ext uri="{BB962C8B-B14F-4D97-AF65-F5344CB8AC3E}">
        <p14:creationId xmlns:p14="http://schemas.microsoft.com/office/powerpoint/2010/main" val="318093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3DF5-C924-4798-9715-0CBCDCFBC31B}"/>
              </a:ext>
            </a:extLst>
          </p:cNvPr>
          <p:cNvSpPr>
            <a:spLocks noGrp="1"/>
          </p:cNvSpPr>
          <p:nvPr>
            <p:ph type="title"/>
          </p:nvPr>
        </p:nvSpPr>
        <p:spPr/>
        <p:txBody>
          <a:bodyPr/>
          <a:lstStyle/>
          <a:p>
            <a:r>
              <a:rPr lang="en-GB" dirty="0">
                <a:latin typeface="SassoonPrimaryInfant" pitchFamily="2" charset="0"/>
              </a:rPr>
              <a:t>How we teach mathematics.</a:t>
            </a:r>
            <a:br>
              <a:rPr lang="en-GB" dirty="0">
                <a:latin typeface="SassoonPrimaryInfant" pitchFamily="2" charset="0"/>
              </a:rPr>
            </a:br>
            <a:endParaRPr lang="en-GB" dirty="0"/>
          </a:p>
        </p:txBody>
      </p:sp>
      <p:sp>
        <p:nvSpPr>
          <p:cNvPr id="3" name="Content Placeholder 2">
            <a:extLst>
              <a:ext uri="{FF2B5EF4-FFF2-40B4-BE49-F238E27FC236}">
                <a16:creationId xmlns:a16="http://schemas.microsoft.com/office/drawing/2014/main" id="{A9A5A86F-07EB-4680-8DE6-F517864362F5}"/>
              </a:ext>
            </a:extLst>
          </p:cNvPr>
          <p:cNvSpPr>
            <a:spLocks noGrp="1"/>
          </p:cNvSpPr>
          <p:nvPr>
            <p:ph idx="1"/>
          </p:nvPr>
        </p:nvSpPr>
        <p:spPr>
          <a:xfrm>
            <a:off x="771277" y="1431235"/>
            <a:ext cx="10582523" cy="4872949"/>
          </a:xfrm>
        </p:spPr>
        <p:txBody>
          <a:bodyPr>
            <a:normAutofit fontScale="92500" lnSpcReduction="20000"/>
          </a:bodyPr>
          <a:lstStyle/>
          <a:p>
            <a:pPr marL="0" indent="0">
              <a:buNone/>
            </a:pPr>
            <a:endParaRPr lang="en-GB" dirty="0">
              <a:latin typeface="SassoonPrimaryInfant" pitchFamily="2" charset="0"/>
            </a:endParaRPr>
          </a:p>
          <a:p>
            <a:r>
              <a:rPr lang="en-GB" dirty="0">
                <a:latin typeface="SassoonPrimaryInfant" pitchFamily="2" charset="0"/>
              </a:rPr>
              <a:t>Number of the week. We take a number and explore it in more depth for the whole week (sometimes two weeks if we feel it is needed)  </a:t>
            </a:r>
          </a:p>
          <a:p>
            <a:r>
              <a:rPr lang="en-GB" dirty="0">
                <a:latin typeface="SassoonPrimaryInfant" pitchFamily="2" charset="0"/>
              </a:rPr>
              <a:t>We take a number/concept and really embed it.</a:t>
            </a:r>
          </a:p>
          <a:p>
            <a:pPr marL="0" indent="0">
              <a:buNone/>
            </a:pPr>
            <a:r>
              <a:rPr lang="en-GB" dirty="0">
                <a:latin typeface="SassoonPrimaryInfant" pitchFamily="2" charset="0"/>
              </a:rPr>
              <a:t> We focus on: </a:t>
            </a:r>
          </a:p>
          <a:p>
            <a:r>
              <a:rPr lang="en-GB" dirty="0">
                <a:latin typeface="SassoonPrimaryInfant" pitchFamily="2" charset="0"/>
              </a:rPr>
              <a:t>Counting and fluency- </a:t>
            </a:r>
            <a:r>
              <a:rPr lang="en-GB" b="1" dirty="0">
                <a:latin typeface="SassoonPrimaryInfant" pitchFamily="2" charset="0"/>
              </a:rPr>
              <a:t>Counting</a:t>
            </a:r>
            <a:r>
              <a:rPr lang="en-GB" dirty="0">
                <a:latin typeface="SassoonPrimaryInfant" pitchFamily="2" charset="0"/>
              </a:rPr>
              <a:t>: saying number names in sequence. Tagging an object with a number name. </a:t>
            </a:r>
            <a:r>
              <a:rPr lang="en-GB" b="1" dirty="0">
                <a:latin typeface="SassoonPrimaryInfant" pitchFamily="2" charset="0"/>
              </a:rPr>
              <a:t>Cardinality- </a:t>
            </a:r>
            <a:r>
              <a:rPr lang="en-GB" dirty="0">
                <a:latin typeface="SassoonPrimaryInfant" pitchFamily="2" charset="0"/>
              </a:rPr>
              <a:t>the last number you say when counting is the amount in the set; </a:t>
            </a:r>
            <a:r>
              <a:rPr lang="en-GB" b="1" dirty="0">
                <a:latin typeface="SassoonPrimaryInfant" pitchFamily="2" charset="0"/>
              </a:rPr>
              <a:t>one to one correspondence- </a:t>
            </a:r>
            <a:r>
              <a:rPr lang="en-GB" dirty="0">
                <a:latin typeface="SassoonPrimaryInfant" pitchFamily="2" charset="0"/>
              </a:rPr>
              <a:t>when counting your finger matches</a:t>
            </a:r>
            <a:r>
              <a:rPr lang="en-GB" altLang="en-US" dirty="0">
                <a:latin typeface="SassoonPrimaryInfant" pitchFamily="2" charset="0"/>
              </a:rPr>
              <a:t> to the voice to ensure accurate counting, look for rows and moving when counting. </a:t>
            </a:r>
            <a:r>
              <a:rPr lang="en-GB" altLang="en-US" b="1" dirty="0">
                <a:latin typeface="SassoonPrimaryInfant" pitchFamily="2" charset="0"/>
              </a:rPr>
              <a:t>Conservation of number- </a:t>
            </a:r>
            <a:r>
              <a:rPr lang="en-GB" altLang="en-US" dirty="0">
                <a:latin typeface="SassoonPrimaryInfant" pitchFamily="2" charset="0"/>
              </a:rPr>
              <a:t>Knowing that the number does not change if things are rearranged (so long as none have been added or taken away) </a:t>
            </a:r>
            <a:r>
              <a:rPr lang="en-GB" altLang="en-US" b="1" dirty="0">
                <a:latin typeface="SassoonPrimaryInfant" pitchFamily="2" charset="0"/>
              </a:rPr>
              <a:t>Subitising: r</a:t>
            </a:r>
            <a:r>
              <a:rPr lang="en-GB" altLang="en-US" dirty="0">
                <a:latin typeface="SassoonPrimaryInfant" pitchFamily="2" charset="0"/>
              </a:rPr>
              <a:t>ecognising small quantities without needing to count them all.</a:t>
            </a:r>
          </a:p>
          <a:p>
            <a:r>
              <a:rPr lang="en-GB" b="1" dirty="0">
                <a:latin typeface="SassoonPrimaryInfant" pitchFamily="2" charset="0"/>
              </a:rPr>
              <a:t>Pattern- </a:t>
            </a:r>
            <a:r>
              <a:rPr lang="en-GB" dirty="0">
                <a:latin typeface="SassoonPrimaryInfant" pitchFamily="2" charset="0"/>
              </a:rPr>
              <a:t>Recognising shapes and matching. The shape pattern of a number for representation.  Creating and continuing a repeating patterns.  Spotting patterns in our environment.  Exploring patterns in songs, stories and rhymes. </a:t>
            </a:r>
          </a:p>
          <a:p>
            <a:r>
              <a:rPr lang="en-GB" b="1" dirty="0">
                <a:latin typeface="SassoonPrimaryInfant" pitchFamily="2" charset="0"/>
              </a:rPr>
              <a:t>Comparison-</a:t>
            </a:r>
            <a:r>
              <a:rPr lang="en-GB" dirty="0">
                <a:latin typeface="SassoonPrimaryInfant" pitchFamily="2" charset="0"/>
              </a:rPr>
              <a:t> Identifying groups with the same number of things.  </a:t>
            </a:r>
            <a:r>
              <a:rPr lang="en-GB" altLang="en-US" dirty="0">
                <a:latin typeface="SassoonPrimaryInfant" pitchFamily="2" charset="0"/>
              </a:rPr>
              <a:t>What number comes after/before? </a:t>
            </a:r>
            <a:r>
              <a:rPr lang="en-GB" dirty="0">
                <a:latin typeface="SassoonPrimaryInfant" pitchFamily="2" charset="0"/>
              </a:rPr>
              <a:t>more/less/fewer.</a:t>
            </a:r>
          </a:p>
          <a:p>
            <a:pPr marL="0" indent="0">
              <a:buNone/>
            </a:pPr>
            <a:endParaRPr lang="en-GB" sz="2000" dirty="0">
              <a:latin typeface="SassoonPrimaryInfant" pitchFamily="2" charset="0"/>
            </a:endParaRPr>
          </a:p>
          <a:p>
            <a:endParaRPr lang="en-GB" dirty="0"/>
          </a:p>
        </p:txBody>
      </p:sp>
    </p:spTree>
    <p:extLst>
      <p:ext uri="{BB962C8B-B14F-4D97-AF65-F5344CB8AC3E}">
        <p14:creationId xmlns:p14="http://schemas.microsoft.com/office/powerpoint/2010/main" val="566034918"/>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C39B-ED18-4360-9419-9AB8499C2423}"/>
              </a:ext>
            </a:extLst>
          </p:cNvPr>
          <p:cNvSpPr>
            <a:spLocks noGrp="1"/>
          </p:cNvSpPr>
          <p:nvPr>
            <p:ph type="title"/>
          </p:nvPr>
        </p:nvSpPr>
        <p:spPr/>
        <p:txBody>
          <a:bodyPr/>
          <a:lstStyle/>
          <a:p>
            <a:r>
              <a:rPr lang="en-GB" dirty="0" err="1"/>
              <a:t>Cont</a:t>
            </a:r>
            <a:r>
              <a:rPr lang="en-GB" dirty="0"/>
              <a:t>…</a:t>
            </a:r>
          </a:p>
        </p:txBody>
      </p:sp>
      <p:sp>
        <p:nvSpPr>
          <p:cNvPr id="3" name="Content Placeholder 2">
            <a:extLst>
              <a:ext uri="{FF2B5EF4-FFF2-40B4-BE49-F238E27FC236}">
                <a16:creationId xmlns:a16="http://schemas.microsoft.com/office/drawing/2014/main" id="{D1EE6F03-7377-4E65-B92C-74DA4551751D}"/>
              </a:ext>
            </a:extLst>
          </p:cNvPr>
          <p:cNvSpPr>
            <a:spLocks noGrp="1"/>
          </p:cNvSpPr>
          <p:nvPr>
            <p:ph idx="1"/>
          </p:nvPr>
        </p:nvSpPr>
        <p:spPr>
          <a:xfrm>
            <a:off x="838200" y="1343770"/>
            <a:ext cx="10515600" cy="4833193"/>
          </a:xfrm>
        </p:spPr>
        <p:txBody>
          <a:bodyPr>
            <a:normAutofit fontScale="92500" lnSpcReduction="10000"/>
          </a:bodyPr>
          <a:lstStyle/>
          <a:p>
            <a:r>
              <a:rPr lang="en-GB" dirty="0">
                <a:latin typeface="SassoonPrimaryInfant" pitchFamily="2" charset="0"/>
              </a:rPr>
              <a:t>Composition- Understanding that one number can be made up from (composed from) two or more smaller numbers.</a:t>
            </a:r>
            <a:r>
              <a:rPr lang="en-GB" b="1" dirty="0">
                <a:latin typeface="SassoonPrimaryInfant" pitchFamily="2" charset="0"/>
              </a:rPr>
              <a:t> Number operations- </a:t>
            </a:r>
            <a:r>
              <a:rPr lang="en-GB" dirty="0">
                <a:latin typeface="SassoonPrimaryInfant" pitchFamily="2" charset="0"/>
              </a:rPr>
              <a:t>addition, subtracting, counting in multiples. Sets and number composition-recalling number bonds to solve problems. </a:t>
            </a:r>
          </a:p>
          <a:p>
            <a:r>
              <a:rPr lang="en-GB" dirty="0">
                <a:latin typeface="SassoonPrimaryInfant" pitchFamily="2" charset="0"/>
              </a:rPr>
              <a:t>Time- o’clock, half past the hour. Setting and reading times.</a:t>
            </a:r>
          </a:p>
          <a:p>
            <a:r>
              <a:rPr lang="en-GB" dirty="0">
                <a:latin typeface="SassoonPrimaryInfant" pitchFamily="2" charset="0"/>
              </a:rPr>
              <a:t> Weight- using scales, bucket balances- discussing differences</a:t>
            </a:r>
          </a:p>
          <a:p>
            <a:r>
              <a:rPr lang="en-GB" dirty="0">
                <a:latin typeface="SassoonPrimaryInfant" pitchFamily="2" charset="0"/>
              </a:rPr>
              <a:t> Capacity- floating and sinking. Investigations,- full, empty, half full, more and less etc</a:t>
            </a:r>
          </a:p>
          <a:p>
            <a:r>
              <a:rPr lang="en-GB" dirty="0">
                <a:latin typeface="SassoonPrimaryInfant" pitchFamily="2" charset="0"/>
              </a:rPr>
              <a:t> Length/height- using the correct mathematical language.  Using standard and non standard forms of measurement within the provision.</a:t>
            </a:r>
          </a:p>
          <a:p>
            <a:r>
              <a:rPr lang="en-GB" dirty="0">
                <a:latin typeface="SassoonPrimaryInfant" pitchFamily="2" charset="0"/>
              </a:rPr>
              <a:t> Money- identifying coins and notes.  Paying for items, giving change.</a:t>
            </a:r>
          </a:p>
          <a:p>
            <a:r>
              <a:rPr lang="en-GB" dirty="0">
                <a:latin typeface="SassoonPrimaryInfant" pitchFamily="2" charset="0"/>
              </a:rPr>
              <a:t>Shape; 2d and 3d shapes.  Discussing properties of shapes. Shape patterns.</a:t>
            </a:r>
          </a:p>
          <a:p>
            <a:r>
              <a:rPr lang="en-GB" dirty="0">
                <a:latin typeface="SassoonPrimaryInfant" pitchFamily="2" charset="0"/>
              </a:rPr>
              <a:t>For example, the number 1.  We look at the numeral, place value, representations, what it looks like in the environment, money, time, pattern etc.</a:t>
            </a:r>
          </a:p>
          <a:p>
            <a:r>
              <a:rPr lang="en-GB" b="1" dirty="0">
                <a:latin typeface="SassoonPrimaryInfant" pitchFamily="2" charset="0"/>
              </a:rPr>
              <a:t>So when you child tells you they are learning about the number of the week, this is what is going on behind the scenes!</a:t>
            </a:r>
          </a:p>
          <a:p>
            <a:endParaRPr lang="en-GB" dirty="0"/>
          </a:p>
        </p:txBody>
      </p:sp>
    </p:spTree>
    <p:extLst>
      <p:ext uri="{BB962C8B-B14F-4D97-AF65-F5344CB8AC3E}">
        <p14:creationId xmlns:p14="http://schemas.microsoft.com/office/powerpoint/2010/main" val="893191033"/>
      </p:ext>
    </p:extLst>
  </p:cSld>
  <p:clrMapOvr>
    <a:masterClrMapping/>
  </p:clrMapOvr>
  <mc:AlternateContent xmlns:mc="http://schemas.openxmlformats.org/markup-compatibility/2006" xmlns:p14="http://schemas.microsoft.com/office/powerpoint/2010/main">
    <mc:Choice Requires="p14">
      <p:transition spd="slow" p14:dur="2000" advTm="277557"/>
    </mc:Choice>
    <mc:Fallback xmlns="">
      <p:transition spd="slow" advTm="27755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E234-819C-4732-B074-812198B8C73A}"/>
              </a:ext>
            </a:extLst>
          </p:cNvPr>
          <p:cNvSpPr>
            <a:spLocks noGrp="1"/>
          </p:cNvSpPr>
          <p:nvPr>
            <p:ph type="title"/>
          </p:nvPr>
        </p:nvSpPr>
        <p:spPr/>
        <p:txBody>
          <a:bodyPr/>
          <a:lstStyle/>
          <a:p>
            <a:r>
              <a:rPr lang="en-GB" dirty="0"/>
              <a:t>Mathematical language.</a:t>
            </a:r>
          </a:p>
        </p:txBody>
      </p:sp>
      <p:sp>
        <p:nvSpPr>
          <p:cNvPr id="3" name="Content Placeholder 2">
            <a:extLst>
              <a:ext uri="{FF2B5EF4-FFF2-40B4-BE49-F238E27FC236}">
                <a16:creationId xmlns:a16="http://schemas.microsoft.com/office/drawing/2014/main" id="{9EC760CA-9FDC-4CFA-A60A-BC91BB7051D1}"/>
              </a:ext>
            </a:extLst>
          </p:cNvPr>
          <p:cNvSpPr>
            <a:spLocks noGrp="1"/>
          </p:cNvSpPr>
          <p:nvPr>
            <p:ph idx="1"/>
          </p:nvPr>
        </p:nvSpPr>
        <p:spPr/>
        <p:txBody>
          <a:bodyPr/>
          <a:lstStyle/>
          <a:p>
            <a:r>
              <a:rPr lang="en-GB" dirty="0"/>
              <a:t>Language: We introduce mathematical language from the very beginning.  We use the correct terms when learning the different concepts.  </a:t>
            </a:r>
          </a:p>
          <a:p>
            <a:r>
              <a:rPr lang="en-GB" dirty="0"/>
              <a:t>Language is reinforced for each number of the week, so children quickly become familiar and fluent with this language and the meaning of it.</a:t>
            </a:r>
          </a:p>
          <a:p>
            <a:r>
              <a:rPr lang="en-GB" dirty="0"/>
              <a:t>In our weekly updates on Tapestry, we will let you know the type of language we have been using.</a:t>
            </a:r>
          </a:p>
        </p:txBody>
      </p:sp>
    </p:spTree>
    <p:extLst>
      <p:ext uri="{BB962C8B-B14F-4D97-AF65-F5344CB8AC3E}">
        <p14:creationId xmlns:p14="http://schemas.microsoft.com/office/powerpoint/2010/main" val="430828917"/>
      </p:ext>
    </p:extLst>
  </p:cSld>
  <p:clrMapOvr>
    <a:masterClrMapping/>
  </p:clrMapOvr>
  <mc:AlternateContent xmlns:mc="http://schemas.openxmlformats.org/markup-compatibility/2006" xmlns:p14="http://schemas.microsoft.com/office/powerpoint/2010/main">
    <mc:Choice Requires="p14">
      <p:transition spd="slow" p14:dur="2000" advTm="33180"/>
    </mc:Choice>
    <mc:Fallback xmlns="">
      <p:transition spd="slow" advTm="331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8BEF793-D414-4852-8E3B-4379C1B9E460}"/>
              </a:ext>
            </a:extLst>
          </p:cNvPr>
          <p:cNvSpPr>
            <a:spLocks noGrp="1"/>
          </p:cNvSpPr>
          <p:nvPr>
            <p:ph type="title"/>
          </p:nvPr>
        </p:nvSpPr>
        <p:spPr/>
        <p:txBody>
          <a:bodyPr/>
          <a:lstStyle/>
          <a:p>
            <a:r>
              <a:rPr lang="en-GB" altLang="en-US" dirty="0">
                <a:latin typeface="SassoonPrimaryInfant" pitchFamily="2" charset="0"/>
              </a:rPr>
              <a:t>Showing our thinking-Journaling </a:t>
            </a:r>
          </a:p>
        </p:txBody>
      </p:sp>
      <p:sp>
        <p:nvSpPr>
          <p:cNvPr id="20483" name="Content Placeholder 2">
            <a:extLst>
              <a:ext uri="{FF2B5EF4-FFF2-40B4-BE49-F238E27FC236}">
                <a16:creationId xmlns:a16="http://schemas.microsoft.com/office/drawing/2014/main" id="{C46CB885-960B-496C-A9DE-A993090537D0}"/>
              </a:ext>
            </a:extLst>
          </p:cNvPr>
          <p:cNvSpPr>
            <a:spLocks noGrp="1"/>
          </p:cNvSpPr>
          <p:nvPr>
            <p:ph idx="1"/>
          </p:nvPr>
        </p:nvSpPr>
        <p:spPr>
          <a:xfrm>
            <a:off x="1981200" y="1671638"/>
            <a:ext cx="8229600" cy="4525962"/>
          </a:xfrm>
        </p:spPr>
        <p:txBody>
          <a:bodyPr>
            <a:normAutofit fontScale="92500" lnSpcReduction="10000"/>
          </a:bodyPr>
          <a:lstStyle/>
          <a:p>
            <a:pPr>
              <a:defRPr/>
            </a:pPr>
            <a:r>
              <a:rPr lang="en-GB" altLang="en-US" dirty="0">
                <a:latin typeface="SassoonPrimaryInfant" pitchFamily="2" charset="0"/>
              </a:rPr>
              <a:t>Our curriculum now focuses on grasping a deeper understanding (mastery) of the value of numbers to 10.  However, our number of the week approach will focus on numbers up to 20 and beyond.</a:t>
            </a:r>
          </a:p>
          <a:p>
            <a:pPr>
              <a:defRPr/>
            </a:pPr>
            <a:r>
              <a:rPr lang="en-GB" altLang="en-US" dirty="0">
                <a:latin typeface="SassoonPrimaryInfant" pitchFamily="2" charset="0"/>
              </a:rPr>
              <a:t>This way children will become masters of those numbers up to 20 and will be able to problem solve and discuss in depth. </a:t>
            </a:r>
          </a:p>
          <a:p>
            <a:pPr>
              <a:defRPr/>
            </a:pPr>
            <a:r>
              <a:rPr lang="en-GB" altLang="en-US" dirty="0">
                <a:latin typeface="SassoonPrimaryInfant" pitchFamily="2" charset="0"/>
              </a:rPr>
              <a:t>Once children are competent with accurately counting and applying their skills we can move on to journaling and recording their thinking.  Firstly we will look at recording/representing their number of the week.  When composition of number develops we will start to introduce problem solving.</a:t>
            </a:r>
          </a:p>
          <a:p>
            <a:pPr marL="0" indent="0">
              <a:buNone/>
              <a:defRPr/>
            </a:pPr>
            <a:r>
              <a:rPr lang="en-GB" altLang="en-US" b="1" dirty="0">
                <a:latin typeface="SassoonPrimaryInfant" pitchFamily="2" charset="0"/>
              </a:rPr>
              <a:t>We use the following approaches-</a:t>
            </a:r>
          </a:p>
          <a:p>
            <a:pPr>
              <a:defRPr/>
            </a:pPr>
            <a:r>
              <a:rPr lang="en-GB" altLang="en-US" b="1" dirty="0">
                <a:latin typeface="SassoonPrimaryInfant" pitchFamily="2" charset="0"/>
              </a:rPr>
              <a:t>Concrete</a:t>
            </a:r>
            <a:r>
              <a:rPr lang="en-GB" altLang="en-US" dirty="0">
                <a:latin typeface="SassoonPrimaryInfant" pitchFamily="2" charset="0"/>
              </a:rPr>
              <a:t>- using physical objects to solve maths problems- this could be counters, real life objects, cubes etc.  Practically able to explore a problem. </a:t>
            </a:r>
            <a:r>
              <a:rPr lang="en-GB" altLang="en-US" b="1" dirty="0">
                <a:latin typeface="SassoonPrimaryInfant" pitchFamily="2" charset="0"/>
              </a:rPr>
              <a:t>Pictorial-</a:t>
            </a:r>
            <a:r>
              <a:rPr lang="en-GB" altLang="en-US" dirty="0">
                <a:latin typeface="SassoonPrimaryInfant" pitchFamily="2" charset="0"/>
              </a:rPr>
              <a:t> using their mathematical drawings to solve their maths problems- Giving meaning to their understanding. Non standard forms of recording. </a:t>
            </a:r>
            <a:r>
              <a:rPr lang="en-GB" altLang="en-US" b="1" dirty="0">
                <a:latin typeface="SassoonPrimaryInfant" pitchFamily="2" charset="0"/>
              </a:rPr>
              <a:t>Abstract- </a:t>
            </a:r>
            <a:r>
              <a:rPr lang="en-GB" altLang="en-US" dirty="0">
                <a:latin typeface="SassoonPrimaryInfant" pitchFamily="2" charset="0"/>
              </a:rPr>
              <a:t>solving maths problems and recording using number sentences.</a:t>
            </a:r>
          </a:p>
          <a:p>
            <a:pPr>
              <a:defRPr/>
            </a:pPr>
            <a:endParaRPr lang="en-GB" altLang="en-US" dirty="0">
              <a:latin typeface="SassoonPrimaryInfant" pitchFamily="2" charset="0"/>
            </a:endParaRPr>
          </a:p>
          <a:p>
            <a:pPr>
              <a:defRPr/>
            </a:pPr>
            <a:endParaRPr lang="en-GB" altLang="en-US" dirty="0">
              <a:latin typeface="SassoonPrimaryInfant" pitchFamily="2" charset="0"/>
            </a:endParaRPr>
          </a:p>
          <a:p>
            <a:pPr marL="0" indent="0">
              <a:buNone/>
              <a:defRPr/>
            </a:pPr>
            <a:endParaRPr lang="en-GB"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34994"/>
    </mc:Choice>
    <mc:Fallback xmlns="">
      <p:transition spd="slow" advTm="1349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E62A-BAD0-488B-84ED-E10584080DB0}"/>
              </a:ext>
            </a:extLst>
          </p:cNvPr>
          <p:cNvSpPr>
            <a:spLocks noGrp="1"/>
          </p:cNvSpPr>
          <p:nvPr>
            <p:ph type="title"/>
          </p:nvPr>
        </p:nvSpPr>
        <p:spPr/>
        <p:txBody>
          <a:bodyPr/>
          <a:lstStyle/>
          <a:p>
            <a:r>
              <a:rPr lang="en-GB" dirty="0"/>
              <a:t>Problem solving-</a:t>
            </a:r>
          </a:p>
        </p:txBody>
      </p:sp>
      <p:sp>
        <p:nvSpPr>
          <p:cNvPr id="3" name="Content Placeholder 2">
            <a:extLst>
              <a:ext uri="{FF2B5EF4-FFF2-40B4-BE49-F238E27FC236}">
                <a16:creationId xmlns:a16="http://schemas.microsoft.com/office/drawing/2014/main" id="{2236B8C4-87B1-41F3-92D9-FABA79DFA449}"/>
              </a:ext>
            </a:extLst>
          </p:cNvPr>
          <p:cNvSpPr>
            <a:spLocks noGrp="1"/>
          </p:cNvSpPr>
          <p:nvPr>
            <p:ph idx="1"/>
          </p:nvPr>
        </p:nvSpPr>
        <p:spPr/>
        <p:txBody>
          <a:bodyPr/>
          <a:lstStyle/>
          <a:p>
            <a:r>
              <a:rPr lang="en-GB" dirty="0"/>
              <a:t>An example of children’s journaling that may take place in the coming weeks. </a:t>
            </a:r>
          </a:p>
        </p:txBody>
      </p:sp>
      <p:pic>
        <p:nvPicPr>
          <p:cNvPr id="5" name="Picture 4">
            <a:extLst>
              <a:ext uri="{FF2B5EF4-FFF2-40B4-BE49-F238E27FC236}">
                <a16:creationId xmlns:a16="http://schemas.microsoft.com/office/drawing/2014/main" id="{45651EC9-A04F-4F06-A2EF-A61C5A8CF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1" y="3534050"/>
            <a:ext cx="3346523" cy="2914020"/>
          </a:xfrm>
          <a:prstGeom prst="rect">
            <a:avLst/>
          </a:prstGeom>
        </p:spPr>
      </p:pic>
      <p:pic>
        <p:nvPicPr>
          <p:cNvPr id="7" name="Picture 6">
            <a:extLst>
              <a:ext uri="{FF2B5EF4-FFF2-40B4-BE49-F238E27FC236}">
                <a16:creationId xmlns:a16="http://schemas.microsoft.com/office/drawing/2014/main" id="{04F2D9F0-7404-4A34-9765-B6A00E8CF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005" y="2493481"/>
            <a:ext cx="3835153" cy="3314353"/>
          </a:xfrm>
          <a:prstGeom prst="rect">
            <a:avLst/>
          </a:prstGeom>
        </p:spPr>
      </p:pic>
      <p:pic>
        <p:nvPicPr>
          <p:cNvPr id="9" name="Picture 8">
            <a:extLst>
              <a:ext uri="{FF2B5EF4-FFF2-40B4-BE49-F238E27FC236}">
                <a16:creationId xmlns:a16="http://schemas.microsoft.com/office/drawing/2014/main" id="{73F6FD58-C8F8-4D75-8242-13A2E54AE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127" y="3508866"/>
            <a:ext cx="3989032" cy="2991774"/>
          </a:xfrm>
          <a:prstGeom prst="rect">
            <a:avLst/>
          </a:prstGeom>
        </p:spPr>
      </p:pic>
    </p:spTree>
    <p:extLst>
      <p:ext uri="{BB962C8B-B14F-4D97-AF65-F5344CB8AC3E}">
        <p14:creationId xmlns:p14="http://schemas.microsoft.com/office/powerpoint/2010/main" val="4110268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78EB83E-7763-42AE-B0A0-20EFA85600A5}"/>
              </a:ext>
            </a:extLst>
          </p:cNvPr>
          <p:cNvSpPr>
            <a:spLocks noGrp="1"/>
          </p:cNvSpPr>
          <p:nvPr>
            <p:ph type="title"/>
          </p:nvPr>
        </p:nvSpPr>
        <p:spPr>
          <a:xfrm>
            <a:off x="1981200" y="0"/>
            <a:ext cx="8229600" cy="1143000"/>
          </a:xfrm>
        </p:spPr>
        <p:txBody>
          <a:bodyPr/>
          <a:lstStyle/>
          <a:p>
            <a:r>
              <a:rPr lang="en-GB" altLang="en-US" sz="2400" dirty="0"/>
              <a:t>Problem solving This is an example of Summer term journaling.</a:t>
            </a:r>
          </a:p>
        </p:txBody>
      </p:sp>
      <p:pic>
        <p:nvPicPr>
          <p:cNvPr id="22531" name="Content Placeholder 7">
            <a:extLst>
              <a:ext uri="{FF2B5EF4-FFF2-40B4-BE49-F238E27FC236}">
                <a16:creationId xmlns:a16="http://schemas.microsoft.com/office/drawing/2014/main" id="{C682D58D-6342-4549-89A0-8193659FE2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00214" y="836614"/>
            <a:ext cx="3819525" cy="2306637"/>
          </a:xfrm>
        </p:spPr>
      </p:pic>
      <p:pic>
        <p:nvPicPr>
          <p:cNvPr id="22532" name="Picture 8">
            <a:extLst>
              <a:ext uri="{FF2B5EF4-FFF2-40B4-BE49-F238E27FC236}">
                <a16:creationId xmlns:a16="http://schemas.microsoft.com/office/drawing/2014/main" id="{38A913D0-3459-4397-A6E2-4D62A1FCB5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8382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a:extLst>
              <a:ext uri="{FF2B5EF4-FFF2-40B4-BE49-F238E27FC236}">
                <a16:creationId xmlns:a16="http://schemas.microsoft.com/office/drawing/2014/main" id="{62315AAE-4C14-4A70-85C3-7DE615E2A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8986" y="3155951"/>
            <a:ext cx="26289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1734"/>
    </mc:Choice>
    <mc:Fallback xmlns="">
      <p:transition spd="slow" advTm="71734"/>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450</TotalTime>
  <Words>925</Words>
  <Application>Microsoft Office PowerPoint</Application>
  <PresentationFormat>Widescreen</PresentationFormat>
  <Paragraphs>76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Century Gothic</vt:lpstr>
      <vt:lpstr>Sassoon Infant Std</vt:lpstr>
      <vt:lpstr>SassoonPrimaryInfant</vt:lpstr>
      <vt:lpstr>Wingdings 3</vt:lpstr>
      <vt:lpstr>Ion</vt:lpstr>
      <vt:lpstr>September 2023 Mathematics Curriculum Information</vt:lpstr>
      <vt:lpstr>Mathematics</vt:lpstr>
      <vt:lpstr>PowerPoint Presentation</vt:lpstr>
      <vt:lpstr>How we teach mathematics. </vt:lpstr>
      <vt:lpstr>Cont…</vt:lpstr>
      <vt:lpstr>Mathematical language.</vt:lpstr>
      <vt:lpstr>Showing our thinking-Journaling </vt:lpstr>
      <vt:lpstr>Problem solving-</vt:lpstr>
      <vt:lpstr>Problem solving This is an example of Summer term journaling.</vt:lpstr>
      <vt:lpstr>How you can help at home </vt:lpstr>
      <vt:lpstr>How you can help at home? </vt:lpstr>
      <vt:lpstr>How you can help at home? </vt:lpstr>
      <vt:lpstr>Our maths teaching will become much clearer as you read our weekly overview memo on tapestry and you will see exactly what we have been teaching and what the children have been learning. It is the best way to keep up to 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dc:title>
  <dc:creator>daltreyl</dc:creator>
  <cp:lastModifiedBy>Cotterellr</cp:lastModifiedBy>
  <cp:revision>28</cp:revision>
  <cp:lastPrinted>2023-09-12T12:33:21Z</cp:lastPrinted>
  <dcterms:created xsi:type="dcterms:W3CDTF">2020-09-30T07:57:33Z</dcterms:created>
  <dcterms:modified xsi:type="dcterms:W3CDTF">2023-09-12T12:43:38Z</dcterms:modified>
</cp:coreProperties>
</file>