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0"/>
  </p:notesMasterIdLst>
  <p:sldIdLst>
    <p:sldId id="290" r:id="rId2"/>
    <p:sldId id="291" r:id="rId3"/>
    <p:sldId id="292" r:id="rId4"/>
    <p:sldId id="267" r:id="rId5"/>
    <p:sldId id="263" r:id="rId6"/>
    <p:sldId id="265" r:id="rId7"/>
    <p:sldId id="266" r:id="rId8"/>
    <p:sldId id="293" r:id="rId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3FF15B1-ADC0-4F05-B431-303DE5D3C34A}" type="datetimeFigureOut">
              <a:rPr lang="en-GB" smtClean="0"/>
              <a:t>12/09/2023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7507E33-D74E-4373-B382-6C02AD0B168D}" type="slidenum">
              <a:rPr lang="en-GB" smtClean="0"/>
              <a:t>‹#›</a:t>
            </a:fld>
            <a:endParaRPr lang="en-GB"/>
          </a:p>
        </p:txBody>
      </p:sp>
    </p:spTree>
    <p:extLst>
      <p:ext uri="{BB962C8B-B14F-4D97-AF65-F5344CB8AC3E}">
        <p14:creationId xmlns:p14="http://schemas.microsoft.com/office/powerpoint/2010/main" val="2059683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8D6CE788-6CFA-4C51-8F95-C9BDA13A42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06CE8DED-976B-47AC-B5AC-FEE7B2868D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3316" name="Slide Number Placeholder 3">
            <a:extLst>
              <a:ext uri="{FF2B5EF4-FFF2-40B4-BE49-F238E27FC236}">
                <a16:creationId xmlns:a16="http://schemas.microsoft.com/office/drawing/2014/main" id="{29864675-A982-42C0-B2AC-8FD7A02352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DBD356-CC86-4454-B61E-947A237F64F6}" type="slidenum">
              <a:rPr lang="en-GB" altLang="en-US" smtClean="0"/>
              <a:pPr/>
              <a:t>4</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563BCC-C12C-445D-B43F-4DCC2D5F4E4F}"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2977509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0563BCC-C12C-445D-B43F-4DCC2D5F4E4F}" type="datetimeFigureOut">
              <a:rPr lang="en-GB" smtClean="0"/>
              <a:t>12/09/2023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148385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0563BCC-C12C-445D-B43F-4DCC2D5F4E4F}"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2288985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0563BCC-C12C-445D-B43F-4DCC2D5F4E4F}"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1651-B534-49C5-B236-8762987A1C1B}" type="slidenum">
              <a:rPr lang="en-GB" smtClean="0"/>
              <a:t>‹#›</a:t>
            </a:fld>
            <a:endParaRPr lang="en-GB"/>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5558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563BCC-C12C-445D-B43F-4DCC2D5F4E4F}"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1034040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0563BCC-C12C-445D-B43F-4DCC2D5F4E4F}" type="datetimeFigureOut">
              <a:rPr lang="en-GB" smtClean="0"/>
              <a:t>12/09/2023</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8658674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0563BCC-C12C-445D-B43F-4DCC2D5F4E4F}" type="datetimeFigureOut">
              <a:rPr lang="en-GB" smtClean="0"/>
              <a:t>12/09/2023</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1437264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563BCC-C12C-445D-B43F-4DCC2D5F4E4F}"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26058666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563BCC-C12C-445D-B43F-4DCC2D5F4E4F}"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1885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563BCC-C12C-445D-B43F-4DCC2D5F4E4F}"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866583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563BCC-C12C-445D-B43F-4DCC2D5F4E4F}"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3707686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563BCC-C12C-445D-B43F-4DCC2D5F4E4F}" type="datetimeFigureOut">
              <a:rPr lang="en-GB" smtClean="0"/>
              <a:t>12/09/2023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392975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563BCC-C12C-445D-B43F-4DCC2D5F4E4F}" type="datetimeFigureOut">
              <a:rPr lang="en-GB" smtClean="0"/>
              <a:t>12/09/2023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748641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20563BCC-C12C-445D-B43F-4DCC2D5F4E4F}" type="datetimeFigureOut">
              <a:rPr lang="en-GB" smtClean="0"/>
              <a:t>12/09/2023</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1394608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0563BCC-C12C-445D-B43F-4DCC2D5F4E4F}" type="datetimeFigureOut">
              <a:rPr lang="en-GB" smtClean="0"/>
              <a:t>12/09/2023</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4014398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20563BCC-C12C-445D-B43F-4DCC2D5F4E4F}" type="datetimeFigureOut">
              <a:rPr lang="en-GB" smtClean="0"/>
              <a:t>12/09/2023</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224311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0563BCC-C12C-445D-B43F-4DCC2D5F4E4F}" type="datetimeFigureOut">
              <a:rPr lang="en-GB" smtClean="0"/>
              <a:t>12/09/2023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901651-B534-49C5-B236-8762987A1C1B}" type="slidenum">
              <a:rPr lang="en-GB" smtClean="0"/>
              <a:t>‹#›</a:t>
            </a:fld>
            <a:endParaRPr lang="en-GB"/>
          </a:p>
        </p:txBody>
      </p:sp>
    </p:spTree>
    <p:extLst>
      <p:ext uri="{BB962C8B-B14F-4D97-AF65-F5344CB8AC3E}">
        <p14:creationId xmlns:p14="http://schemas.microsoft.com/office/powerpoint/2010/main" val="2560707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0563BCC-C12C-445D-B43F-4DCC2D5F4E4F}" type="datetimeFigureOut">
              <a:rPr lang="en-GB" smtClean="0"/>
              <a:t>12/09/2023</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D901651-B534-49C5-B236-8762987A1C1B}" type="slidenum">
              <a:rPr lang="en-GB" smtClean="0"/>
              <a:t>‹#›</a:t>
            </a:fld>
            <a:endParaRPr lang="en-GB"/>
          </a:p>
        </p:txBody>
      </p:sp>
    </p:spTree>
    <p:extLst>
      <p:ext uri="{BB962C8B-B14F-4D97-AF65-F5344CB8AC3E}">
        <p14:creationId xmlns:p14="http://schemas.microsoft.com/office/powerpoint/2010/main" val="104203521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31670-831B-40A0-BF7B-9A421AB9E2D8}"/>
              </a:ext>
            </a:extLst>
          </p:cNvPr>
          <p:cNvSpPr>
            <a:spLocks noGrp="1"/>
          </p:cNvSpPr>
          <p:nvPr>
            <p:ph type="title"/>
          </p:nvPr>
        </p:nvSpPr>
        <p:spPr/>
        <p:txBody>
          <a:bodyPr/>
          <a:lstStyle/>
          <a:p>
            <a:pPr algn="ctr"/>
            <a:r>
              <a:rPr lang="en-GB" sz="7200" dirty="0">
                <a:latin typeface="SassoonPrimaryInfant" pitchFamily="2" charset="0"/>
              </a:rPr>
              <a:t>September 2023</a:t>
            </a:r>
          </a:p>
        </p:txBody>
      </p:sp>
      <p:sp>
        <p:nvSpPr>
          <p:cNvPr id="3" name="Content Placeholder 2">
            <a:extLst>
              <a:ext uri="{FF2B5EF4-FFF2-40B4-BE49-F238E27FC236}">
                <a16:creationId xmlns:a16="http://schemas.microsoft.com/office/drawing/2014/main" id="{600BEA0B-9C2E-444E-8E37-A0D538C23F85}"/>
              </a:ext>
            </a:extLst>
          </p:cNvPr>
          <p:cNvSpPr>
            <a:spLocks noGrp="1"/>
          </p:cNvSpPr>
          <p:nvPr>
            <p:ph idx="1"/>
          </p:nvPr>
        </p:nvSpPr>
        <p:spPr/>
        <p:txBody>
          <a:bodyPr>
            <a:normAutofit/>
          </a:bodyPr>
          <a:lstStyle/>
          <a:p>
            <a:pPr algn="ctr"/>
            <a:r>
              <a:rPr lang="en-GB" sz="8000" dirty="0">
                <a:latin typeface="SassoonPrimaryInfant" pitchFamily="2" charset="0"/>
              </a:rPr>
              <a:t>Literacy Curriculum including Phonics.</a:t>
            </a:r>
          </a:p>
        </p:txBody>
      </p:sp>
    </p:spTree>
    <p:extLst>
      <p:ext uri="{BB962C8B-B14F-4D97-AF65-F5344CB8AC3E}">
        <p14:creationId xmlns:p14="http://schemas.microsoft.com/office/powerpoint/2010/main" val="694827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BBE64-1798-48C7-9E5B-D11F68933092}"/>
              </a:ext>
            </a:extLst>
          </p:cNvPr>
          <p:cNvSpPr>
            <a:spLocks noGrp="1"/>
          </p:cNvSpPr>
          <p:nvPr>
            <p:ph type="title"/>
          </p:nvPr>
        </p:nvSpPr>
        <p:spPr/>
        <p:txBody>
          <a:bodyPr/>
          <a:lstStyle/>
          <a:p>
            <a:r>
              <a:rPr lang="en-GB" dirty="0">
                <a:latin typeface="SassoonPrimaryInfant" pitchFamily="2" charset="0"/>
              </a:rPr>
              <a:t>EYFS Statutory Framework.</a:t>
            </a:r>
            <a:br>
              <a:rPr lang="en-GB" dirty="0">
                <a:latin typeface="SassoonPrimaryInfant" pitchFamily="2" charset="0"/>
              </a:rPr>
            </a:br>
            <a:r>
              <a:rPr lang="en-GB" dirty="0">
                <a:latin typeface="SassoonPrimaryInfant" pitchFamily="2" charset="0"/>
              </a:rPr>
              <a:t>Educational Programme.</a:t>
            </a:r>
          </a:p>
        </p:txBody>
      </p:sp>
      <p:sp>
        <p:nvSpPr>
          <p:cNvPr id="3" name="Content Placeholder 2">
            <a:extLst>
              <a:ext uri="{FF2B5EF4-FFF2-40B4-BE49-F238E27FC236}">
                <a16:creationId xmlns:a16="http://schemas.microsoft.com/office/drawing/2014/main" id="{C74F19EA-E7C7-4F46-8A67-F257024EDAE0}"/>
              </a:ext>
            </a:extLst>
          </p:cNvPr>
          <p:cNvSpPr>
            <a:spLocks noGrp="1"/>
          </p:cNvSpPr>
          <p:nvPr>
            <p:ph idx="1"/>
          </p:nvPr>
        </p:nvSpPr>
        <p:spPr>
          <a:xfrm>
            <a:off x="1103312" y="2052918"/>
            <a:ext cx="8946541" cy="4352364"/>
          </a:xfrm>
        </p:spPr>
        <p:txBody>
          <a:bodyPr/>
          <a:lstStyle/>
          <a:p>
            <a:pPr marL="0" indent="0">
              <a:buNone/>
            </a:pPr>
            <a:r>
              <a:rPr lang="en-GB" sz="2400" b="1" dirty="0">
                <a:latin typeface="SassoonPrimaryInfant" pitchFamily="2" charset="0"/>
              </a:rPr>
              <a:t>Literacy:</a:t>
            </a:r>
          </a:p>
          <a:p>
            <a:r>
              <a:rPr lang="en-GB" dirty="0">
                <a:latin typeface="SassoonPrimaryInfant" pitchFamily="2" charset="0"/>
              </a:rPr>
              <a:t> It is crucial for children to develop a life-long love of reading. Reading consists of two dimensions: language comprehension and word reading. Language comprehension (necessary for both reading and writing) starts from birth. It only develops when adults talk with children about the world around them and the books (stories and non-fiction) they read with them, and enjoy rhymes, poems and songs together. Skilled word reading, taught later, involves both the speedy working out of the pronunciation of unfamiliar printed words (decoding) and the speedy recognition of familiar printed words. Writing involves transcription (spelling and handwriting) and composition (articulating ideas and structuring them in speech, before writing).</a:t>
            </a:r>
          </a:p>
        </p:txBody>
      </p:sp>
    </p:spTree>
    <p:extLst>
      <p:ext uri="{BB962C8B-B14F-4D97-AF65-F5344CB8AC3E}">
        <p14:creationId xmlns:p14="http://schemas.microsoft.com/office/powerpoint/2010/main" val="3269886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DACF0-D438-4989-A81B-9E470E9109CF}"/>
              </a:ext>
            </a:extLst>
          </p:cNvPr>
          <p:cNvSpPr>
            <a:spLocks noGrp="1"/>
          </p:cNvSpPr>
          <p:nvPr>
            <p:ph type="title"/>
          </p:nvPr>
        </p:nvSpPr>
        <p:spPr>
          <a:xfrm>
            <a:off x="646111" y="452718"/>
            <a:ext cx="9404723" cy="1376082"/>
          </a:xfrm>
        </p:spPr>
        <p:txBody>
          <a:bodyPr/>
          <a:lstStyle/>
          <a:p>
            <a:r>
              <a:rPr lang="en-GB" sz="2400" b="1" dirty="0">
                <a:latin typeface="SassoonPrimaryInfant" pitchFamily="2" charset="0"/>
              </a:rPr>
              <a:t>Early Learning Goals.</a:t>
            </a:r>
            <a:br>
              <a:rPr lang="en-GB" sz="2400" dirty="0"/>
            </a:br>
            <a:r>
              <a:rPr lang="en-GB" sz="2000" dirty="0">
                <a:latin typeface="SassoonPrimaryInfant" pitchFamily="2" charset="0"/>
              </a:rPr>
              <a:t>The level of development children should be expected to have attained by the end of the EYFS is defined by the early learning goals (ELGs) as set out below.</a:t>
            </a:r>
          </a:p>
        </p:txBody>
      </p:sp>
      <p:sp>
        <p:nvSpPr>
          <p:cNvPr id="3" name="Content Placeholder 2">
            <a:extLst>
              <a:ext uri="{FF2B5EF4-FFF2-40B4-BE49-F238E27FC236}">
                <a16:creationId xmlns:a16="http://schemas.microsoft.com/office/drawing/2014/main" id="{2909B021-D27D-472F-8E8C-770090EDFAC6}"/>
              </a:ext>
            </a:extLst>
          </p:cNvPr>
          <p:cNvSpPr>
            <a:spLocks noGrp="1"/>
          </p:cNvSpPr>
          <p:nvPr>
            <p:ph idx="1"/>
          </p:nvPr>
        </p:nvSpPr>
        <p:spPr>
          <a:xfrm>
            <a:off x="548640" y="1645920"/>
            <a:ext cx="10502537" cy="4950823"/>
          </a:xfrm>
        </p:spPr>
        <p:txBody>
          <a:bodyPr>
            <a:normAutofit fontScale="92500" lnSpcReduction="20000"/>
          </a:bodyPr>
          <a:lstStyle/>
          <a:p>
            <a:pPr marL="0" indent="0">
              <a:buNone/>
            </a:pPr>
            <a:r>
              <a:rPr lang="en-GB" b="1" dirty="0">
                <a:latin typeface="SassoonPrimaryInfant" pitchFamily="2" charset="0"/>
              </a:rPr>
              <a:t>Literacy </a:t>
            </a:r>
          </a:p>
          <a:p>
            <a:pPr marL="0" indent="0">
              <a:buNone/>
            </a:pPr>
            <a:r>
              <a:rPr lang="en-GB" b="1" dirty="0">
                <a:latin typeface="SassoonPrimaryInfant" pitchFamily="2" charset="0"/>
              </a:rPr>
              <a:t>ELG: </a:t>
            </a:r>
            <a:r>
              <a:rPr lang="en-GB" b="1" dirty="0"/>
              <a:t>Comprehension: </a:t>
            </a:r>
            <a:r>
              <a:rPr lang="en-GB" dirty="0"/>
              <a:t>Children at the expected level of development will: - Demonstrate understanding of what has been read to them by retelling stories and narratives using their own words and recently introduced vocabulary; - Anticipate – where appropriate – key events in stories; - Use and understand recently introduced vocabulary during discussions about stories, non-fiction, rhymes and poems and during role-play. </a:t>
            </a:r>
          </a:p>
          <a:p>
            <a:pPr marL="0" indent="0">
              <a:buNone/>
            </a:pPr>
            <a:r>
              <a:rPr lang="en-GB" b="1" dirty="0">
                <a:latin typeface="SassoonPrimaryInfant" pitchFamily="2" charset="0"/>
              </a:rPr>
              <a:t>ELG: Word Reading:</a:t>
            </a:r>
          </a:p>
          <a:p>
            <a:pPr marL="0" indent="0">
              <a:buNone/>
            </a:pPr>
            <a:r>
              <a:rPr lang="en-GB" dirty="0"/>
              <a:t>Children at the expected level of development will: - Say a sound for each letter in the alphabet and at least 10 digraphs; - Read words consistent with their phonic knowledge by sound-blending; - Read aloud simple sentences and books that are consistent with their phonic knowledge, including some common exception words.</a:t>
            </a:r>
          </a:p>
          <a:p>
            <a:pPr marL="0" indent="0">
              <a:buNone/>
            </a:pPr>
            <a:r>
              <a:rPr lang="en-GB" dirty="0"/>
              <a:t> </a:t>
            </a:r>
            <a:r>
              <a:rPr lang="en-GB" b="1" dirty="0">
                <a:latin typeface="SassoonPrimaryInfant" pitchFamily="2" charset="0"/>
              </a:rPr>
              <a:t>ELG: Writing:</a:t>
            </a:r>
          </a:p>
          <a:p>
            <a:pPr marL="0" indent="0">
              <a:buNone/>
            </a:pPr>
            <a:r>
              <a:rPr lang="en-GB" dirty="0"/>
              <a:t>Children at the expected level of development will: - Write recognisable letters, most of which are correctly formed; - Spell words by identifying sounds in them and representing the sounds with a letter or letters; - Write simple phrases and sentences that can be read by others. </a:t>
            </a:r>
          </a:p>
        </p:txBody>
      </p:sp>
    </p:spTree>
    <p:extLst>
      <p:ext uri="{BB962C8B-B14F-4D97-AF65-F5344CB8AC3E}">
        <p14:creationId xmlns:p14="http://schemas.microsoft.com/office/powerpoint/2010/main" val="520003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3208781-09D8-40A5-869E-B20C37A4E322}"/>
              </a:ext>
            </a:extLst>
          </p:cNvPr>
          <p:cNvSpPr>
            <a:spLocks noGrp="1"/>
          </p:cNvSpPr>
          <p:nvPr>
            <p:ph type="title"/>
          </p:nvPr>
        </p:nvSpPr>
        <p:spPr>
          <a:xfrm>
            <a:off x="1992313" y="0"/>
            <a:ext cx="8229600" cy="1143000"/>
          </a:xfrm>
        </p:spPr>
        <p:txBody>
          <a:bodyPr/>
          <a:lstStyle/>
          <a:p>
            <a:pPr eaLnBrk="1" hangingPunct="1"/>
            <a:r>
              <a:rPr lang="en-GB" altLang="en-US" b="1">
                <a:latin typeface="SassoonPrimaryType" pitchFamily="2" charset="0"/>
              </a:rPr>
              <a:t>Phonics</a:t>
            </a:r>
          </a:p>
        </p:txBody>
      </p:sp>
      <p:sp>
        <p:nvSpPr>
          <p:cNvPr id="10243" name="Content Placeholder 2">
            <a:extLst>
              <a:ext uri="{FF2B5EF4-FFF2-40B4-BE49-F238E27FC236}">
                <a16:creationId xmlns:a16="http://schemas.microsoft.com/office/drawing/2014/main" id="{BCE59023-2717-4D43-84CE-073E99B8EFDB}"/>
              </a:ext>
            </a:extLst>
          </p:cNvPr>
          <p:cNvSpPr>
            <a:spLocks noGrp="1"/>
          </p:cNvSpPr>
          <p:nvPr>
            <p:ph idx="1"/>
          </p:nvPr>
        </p:nvSpPr>
        <p:spPr>
          <a:xfrm>
            <a:off x="145774" y="1143000"/>
            <a:ext cx="11396870" cy="3566629"/>
          </a:xfrm>
        </p:spPr>
        <p:txBody>
          <a:bodyPr>
            <a:normAutofit fontScale="92500" lnSpcReduction="20000"/>
          </a:bodyPr>
          <a:lstStyle/>
          <a:p>
            <a:pPr eaLnBrk="1" hangingPunct="1">
              <a:defRPr/>
            </a:pPr>
            <a:r>
              <a:rPr lang="en-GB" altLang="en-US" sz="2400" dirty="0">
                <a:latin typeface="SassoonPrimaryType" pitchFamily="2" charset="0"/>
              </a:rPr>
              <a:t>We introduce a new letter by saying its name and sound. Letters sounds (a phoneme) have to be learnt as pure sounds- please watch the clip below on how to say the pure sounds.</a:t>
            </a:r>
          </a:p>
          <a:p>
            <a:pPr>
              <a:defRPr/>
            </a:pPr>
            <a:r>
              <a:rPr lang="en-GB" altLang="en-US" sz="2400" dirty="0">
                <a:latin typeface="SassoonPrimaryType" pitchFamily="2" charset="0"/>
              </a:rPr>
              <a:t>https://www.youtube.com/watch?v=yln6PpV1G1I</a:t>
            </a:r>
          </a:p>
          <a:p>
            <a:pPr eaLnBrk="1" hangingPunct="1">
              <a:defRPr/>
            </a:pPr>
            <a:r>
              <a:rPr lang="en-GB" altLang="en-US" sz="2400" dirty="0">
                <a:latin typeface="SassoonPrimaryType" pitchFamily="2" charset="0"/>
              </a:rPr>
              <a:t>We will update tapestry each week with which letters have been covered in school. </a:t>
            </a:r>
          </a:p>
          <a:p>
            <a:pPr eaLnBrk="1" hangingPunct="1">
              <a:defRPr/>
            </a:pPr>
            <a:r>
              <a:rPr lang="en-GB" altLang="en-US" sz="2400" dirty="0">
                <a:latin typeface="SassoonPrimaryType" pitchFamily="2" charset="0"/>
              </a:rPr>
              <a:t>Phonics helps the children to be able to work out unfamiliar words (decode) </a:t>
            </a:r>
          </a:p>
          <a:p>
            <a:pPr eaLnBrk="1" hangingPunct="1">
              <a:defRPr/>
            </a:pPr>
            <a:r>
              <a:rPr lang="en-GB" altLang="en-US" sz="2400" dirty="0">
                <a:latin typeface="SassoonPrimaryType" pitchFamily="2" charset="0"/>
              </a:rPr>
              <a:t>Blending and segmenting are vital to help children read and write, but we recognise that there other important factors too and our English language is very complex for our little children to get to grips with. </a:t>
            </a:r>
          </a:p>
          <a:p>
            <a:pPr eaLnBrk="1" hangingPunct="1">
              <a:defRPr/>
            </a:pPr>
            <a:r>
              <a:rPr lang="en-GB" altLang="en-US" sz="2400" dirty="0">
                <a:latin typeface="SassoonPrimaryType" pitchFamily="2" charset="0"/>
              </a:rPr>
              <a:t>Red words will be sent home via tapestry to learn as non-decodable words. These are words that we cannot Fred in our head (sound out and blend) </a:t>
            </a:r>
          </a:p>
          <a:p>
            <a:pPr eaLnBrk="1" hangingPunct="1">
              <a:defRPr/>
            </a:pPr>
            <a:endParaRPr lang="en-GB" altLang="en-US" sz="4000" dirty="0">
              <a:latin typeface="SassoonPrimaryType" pitchFamily="2" charset="0"/>
            </a:endParaRPr>
          </a:p>
          <a:p>
            <a:pPr marL="0" indent="0">
              <a:buNone/>
              <a:defRPr/>
            </a:pPr>
            <a:endParaRPr lang="en-GB" altLang="en-US" sz="4000" dirty="0">
              <a:latin typeface="SassoonPrimaryType" pitchFamily="2" charset="0"/>
            </a:endParaRPr>
          </a:p>
        </p:txBody>
      </p:sp>
      <p:pic>
        <p:nvPicPr>
          <p:cNvPr id="12292" name="Picture 5" descr="Image result for read write inc sounds">
            <a:extLst>
              <a:ext uri="{FF2B5EF4-FFF2-40B4-BE49-F238E27FC236}">
                <a16:creationId xmlns:a16="http://schemas.microsoft.com/office/drawing/2014/main" id="{2EDD28A4-B81B-4518-ABEA-BB60A00488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2504" y="4306955"/>
            <a:ext cx="3266824"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99017"/>
    </mc:Choice>
    <mc:Fallback xmlns="">
      <p:transition spd="slow" advTm="9901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4061FCD4-7520-49B0-82AD-8BD927D34E36}"/>
              </a:ext>
            </a:extLst>
          </p:cNvPr>
          <p:cNvSpPr>
            <a:spLocks noGrp="1"/>
          </p:cNvSpPr>
          <p:nvPr>
            <p:ph type="title"/>
          </p:nvPr>
        </p:nvSpPr>
        <p:spPr>
          <a:xfrm>
            <a:off x="1981200" y="203200"/>
            <a:ext cx="8229600" cy="850900"/>
          </a:xfrm>
        </p:spPr>
        <p:txBody>
          <a:bodyPr/>
          <a:lstStyle/>
          <a:p>
            <a:pPr eaLnBrk="1" hangingPunct="1"/>
            <a:r>
              <a:rPr lang="en-GB" altLang="en-US" b="1">
                <a:latin typeface="SassoonPrimaryType" pitchFamily="2" charset="0"/>
              </a:rPr>
              <a:t>Reading</a:t>
            </a:r>
          </a:p>
        </p:txBody>
      </p:sp>
      <p:sp>
        <p:nvSpPr>
          <p:cNvPr id="14339" name="Content Placeholder 2">
            <a:extLst>
              <a:ext uri="{FF2B5EF4-FFF2-40B4-BE49-F238E27FC236}">
                <a16:creationId xmlns:a16="http://schemas.microsoft.com/office/drawing/2014/main" id="{2C2F3495-4756-4A4E-8817-8DBD0C70B86E}"/>
              </a:ext>
            </a:extLst>
          </p:cNvPr>
          <p:cNvSpPr>
            <a:spLocks noGrp="1"/>
          </p:cNvSpPr>
          <p:nvPr>
            <p:ph idx="1"/>
          </p:nvPr>
        </p:nvSpPr>
        <p:spPr>
          <a:xfrm>
            <a:off x="304801" y="981074"/>
            <a:ext cx="11184834" cy="5876925"/>
          </a:xfrm>
        </p:spPr>
        <p:txBody>
          <a:bodyPr/>
          <a:lstStyle/>
          <a:p>
            <a:pPr eaLnBrk="1" hangingPunct="1"/>
            <a:r>
              <a:rPr lang="en-GB" altLang="en-US" dirty="0">
                <a:latin typeface="SassoonPrimaryInfant" pitchFamily="2" charset="0"/>
              </a:rPr>
              <a:t>Fluency is much more important than racing through the levels. It is beneficial for your child to read a book more than once to increase fluency, accuracy and get in to a flow of reading.</a:t>
            </a:r>
          </a:p>
          <a:p>
            <a:pPr eaLnBrk="1" hangingPunct="1"/>
            <a:r>
              <a:rPr lang="en-GB" altLang="en-US" dirty="0">
                <a:latin typeface="SassoonPrimaryInfant" pitchFamily="2" charset="0"/>
              </a:rPr>
              <a:t>New vocabulary is so important and time needs to be spent looking at the meaning of words. – see photograph on next slide.</a:t>
            </a:r>
          </a:p>
          <a:p>
            <a:pPr eaLnBrk="1" hangingPunct="1"/>
            <a:r>
              <a:rPr lang="en-GB" altLang="en-US" dirty="0">
                <a:latin typeface="SassoonPrimaryInfant" pitchFamily="2" charset="0"/>
              </a:rPr>
              <a:t>You need to model and encourage expression. Repetition and rehearsal is important so revisiting of books is a good thing to increase confidence. </a:t>
            </a:r>
          </a:p>
          <a:p>
            <a:pPr eaLnBrk="1" hangingPunct="1"/>
            <a:r>
              <a:rPr lang="en-GB" altLang="en-US" dirty="0">
                <a:latin typeface="SassoonPrimaryInfant" pitchFamily="2" charset="0"/>
              </a:rPr>
              <a:t>Question your child – “What do you think will happen next?”, “Why do think the character did that?”, “What would have happened if..”</a:t>
            </a:r>
          </a:p>
          <a:p>
            <a:pPr eaLnBrk="1" hangingPunct="1"/>
            <a:r>
              <a:rPr lang="en-GB" altLang="en-US" dirty="0">
                <a:latin typeface="SassoonPrimaryInfant" pitchFamily="2" charset="0"/>
              </a:rPr>
              <a:t>Re-tell the story in the correct sequence. Retelling stories is a big focus this year so spend time encouraging your child to re tell familiar stories in their own words. </a:t>
            </a:r>
          </a:p>
          <a:p>
            <a:pPr eaLnBrk="1" hangingPunct="1"/>
            <a:r>
              <a:rPr lang="en-GB" altLang="en-US" dirty="0">
                <a:latin typeface="SassoonPrimaryInfant" pitchFamily="2" charset="0"/>
              </a:rPr>
              <a:t>Can you tell your own version of familiar stories to your child and then get them to make up their own. </a:t>
            </a:r>
          </a:p>
          <a:p>
            <a:pPr eaLnBrk="1" hangingPunct="1"/>
            <a:r>
              <a:rPr lang="en-GB" altLang="en-US" dirty="0">
                <a:latin typeface="SassoonPrimaryInfant" pitchFamily="2" charset="0"/>
              </a:rPr>
              <a:t>Look at non-fiction books. Children will begin to understand what a contents page and index page and what is the difference between fiction and non fiction texts. </a:t>
            </a:r>
          </a:p>
        </p:txBody>
      </p:sp>
    </p:spTree>
  </p:cSld>
  <p:clrMapOvr>
    <a:masterClrMapping/>
  </p:clrMapOvr>
  <mc:AlternateContent xmlns:mc="http://schemas.openxmlformats.org/markup-compatibility/2006" xmlns:p14="http://schemas.microsoft.com/office/powerpoint/2010/main">
    <mc:Choice Requires="p14">
      <p:transition spd="slow" p14:dur="2000" advTm="77797"/>
    </mc:Choice>
    <mc:Fallback xmlns="">
      <p:transition spd="slow" advTm="7779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C4F72F1-F86F-4CAE-BCB7-AC779217B28A}"/>
              </a:ext>
            </a:extLst>
          </p:cNvPr>
          <p:cNvSpPr>
            <a:spLocks noGrp="1"/>
          </p:cNvSpPr>
          <p:nvPr>
            <p:ph type="title"/>
          </p:nvPr>
        </p:nvSpPr>
        <p:spPr>
          <a:xfrm>
            <a:off x="1981200" y="274639"/>
            <a:ext cx="8229600" cy="922337"/>
          </a:xfrm>
        </p:spPr>
        <p:txBody>
          <a:bodyPr/>
          <a:lstStyle/>
          <a:p>
            <a:pPr eaLnBrk="1" hangingPunct="1"/>
            <a:r>
              <a:rPr lang="en-GB" altLang="en-US" b="1">
                <a:latin typeface="SassoonPrimaryType" pitchFamily="2" charset="0"/>
              </a:rPr>
              <a:t>Writing</a:t>
            </a:r>
          </a:p>
        </p:txBody>
      </p:sp>
      <p:sp>
        <p:nvSpPr>
          <p:cNvPr id="17411" name="Content Placeholder 2">
            <a:extLst>
              <a:ext uri="{FF2B5EF4-FFF2-40B4-BE49-F238E27FC236}">
                <a16:creationId xmlns:a16="http://schemas.microsoft.com/office/drawing/2014/main" id="{41CDE6CB-464E-4964-AA17-9D7957575957}"/>
              </a:ext>
            </a:extLst>
          </p:cNvPr>
          <p:cNvSpPr>
            <a:spLocks noGrp="1"/>
          </p:cNvSpPr>
          <p:nvPr>
            <p:ph idx="1"/>
          </p:nvPr>
        </p:nvSpPr>
        <p:spPr>
          <a:xfrm>
            <a:off x="172278" y="981076"/>
            <a:ext cx="11913705" cy="5184775"/>
          </a:xfrm>
        </p:spPr>
        <p:txBody>
          <a:bodyPr>
            <a:normAutofit lnSpcReduction="10000"/>
          </a:bodyPr>
          <a:lstStyle/>
          <a:p>
            <a:pPr eaLnBrk="1" hangingPunct="1"/>
            <a:r>
              <a:rPr lang="en-GB" altLang="en-US" dirty="0">
                <a:latin typeface="SassoonPrimaryType" pitchFamily="2" charset="0"/>
              </a:rPr>
              <a:t>Letter formation cards – correct formation is vital, ensure your child does not get in bad habits and remind them of the rhymes to help them form letters correctly. </a:t>
            </a:r>
          </a:p>
          <a:p>
            <a:pPr eaLnBrk="1" hangingPunct="1"/>
            <a:r>
              <a:rPr lang="en-GB" altLang="en-US" dirty="0">
                <a:latin typeface="SassoonPrimaryType" pitchFamily="2" charset="0"/>
              </a:rPr>
              <a:t>(It is normal for children to reverse letters at this stage).</a:t>
            </a:r>
          </a:p>
          <a:p>
            <a:pPr eaLnBrk="1" hangingPunct="1"/>
            <a:r>
              <a:rPr lang="en-GB" altLang="en-US" dirty="0">
                <a:latin typeface="SassoonPrimaryType" pitchFamily="2" charset="0"/>
              </a:rPr>
              <a:t>Not all children are ready to hold a pencil and it does not come natural to them, practise little and often but also practise letter formation with paintbrushes with water / paint or sand, big chalks on the floor or with their finger in the air, flour or sand. </a:t>
            </a:r>
          </a:p>
          <a:p>
            <a:pPr eaLnBrk="1" hangingPunct="1"/>
            <a:r>
              <a:rPr lang="en-GB" altLang="en-US" dirty="0">
                <a:latin typeface="SassoonPrimaryType" pitchFamily="2" charset="0"/>
              </a:rPr>
              <a:t>Use magnetic letters spell words, can the children segment sounds in words for spelling purposes. </a:t>
            </a:r>
          </a:p>
          <a:p>
            <a:pPr eaLnBrk="1" hangingPunct="1"/>
            <a:r>
              <a:rPr lang="en-GB" altLang="en-US" dirty="0">
                <a:latin typeface="SassoonPrimaryType" pitchFamily="2" charset="0"/>
              </a:rPr>
              <a:t>(It is normal for children to mix the order of letters in words at this stage).</a:t>
            </a:r>
          </a:p>
          <a:p>
            <a:pPr eaLnBrk="1" hangingPunct="1"/>
            <a:r>
              <a:rPr lang="en-GB" altLang="en-US" dirty="0">
                <a:latin typeface="SassoonPrimaryType" pitchFamily="2" charset="0"/>
              </a:rPr>
              <a:t>Once the children are ready we will start building simple captions / sentences using finger spaces. Children may struggle to hold the caption / sentence in their head and focus on one word a time but with practise this will come. </a:t>
            </a:r>
          </a:p>
          <a:p>
            <a:pPr eaLnBrk="1" hangingPunct="1"/>
            <a:r>
              <a:rPr lang="en-GB" altLang="en-US" dirty="0">
                <a:latin typeface="SassoonPrimaryType" pitchFamily="2" charset="0"/>
              </a:rPr>
              <a:t>We give the children lots of reasons to write – simple sentences, labels, letters, instructions, cards, recipes, stories and much </a:t>
            </a:r>
            <a:r>
              <a:rPr lang="en-GB" altLang="en-US" dirty="0" err="1">
                <a:latin typeface="SassoonPrimaryType" pitchFamily="2" charset="0"/>
              </a:rPr>
              <a:t>much</a:t>
            </a:r>
            <a:r>
              <a:rPr lang="en-GB" altLang="en-US" dirty="0">
                <a:latin typeface="SassoonPrimaryType" pitchFamily="2" charset="0"/>
              </a:rPr>
              <a:t> more. </a:t>
            </a:r>
          </a:p>
          <a:p>
            <a:pPr eaLnBrk="1" hangingPunct="1"/>
            <a:r>
              <a:rPr lang="en-GB" altLang="en-US" dirty="0">
                <a:latin typeface="SassoonPrimaryType" pitchFamily="2" charset="0"/>
              </a:rPr>
              <a:t>We will update you on which writing opportunities we have been covering each week via tapestry. </a:t>
            </a:r>
          </a:p>
          <a:p>
            <a:pPr eaLnBrk="1" hangingPunct="1"/>
            <a:endParaRPr lang="en-GB" altLang="en-US" dirty="0">
              <a:latin typeface="SassoonPrimaryType" pitchFamily="2" charset="0"/>
            </a:endParaRPr>
          </a:p>
          <a:p>
            <a:pPr eaLnBrk="1" hangingPunct="1"/>
            <a:endParaRPr lang="en-GB" altLang="en-US" dirty="0">
              <a:latin typeface="SassoonPrimaryType" pitchFamily="2"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114350"/>
    </mc:Choice>
    <mc:Fallback xmlns="">
      <p:transition spd="slow" advTm="11435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420D4230-3BE5-45DD-AED4-13210D05C2CE}"/>
              </a:ext>
            </a:extLst>
          </p:cNvPr>
          <p:cNvSpPr>
            <a:spLocks noGrp="1"/>
          </p:cNvSpPr>
          <p:nvPr>
            <p:ph type="title"/>
          </p:nvPr>
        </p:nvSpPr>
        <p:spPr>
          <a:xfrm>
            <a:off x="1947863" y="0"/>
            <a:ext cx="8229600" cy="1498600"/>
          </a:xfrm>
        </p:spPr>
        <p:txBody>
          <a:bodyPr/>
          <a:lstStyle/>
          <a:p>
            <a:pPr eaLnBrk="1" hangingPunct="1"/>
            <a:r>
              <a:rPr lang="en-GB" altLang="en-US" b="1">
                <a:latin typeface="SassoonPrimaryType" pitchFamily="2" charset="0"/>
              </a:rPr>
              <a:t>Handwriting style</a:t>
            </a:r>
          </a:p>
        </p:txBody>
      </p:sp>
      <p:sp>
        <p:nvSpPr>
          <p:cNvPr id="17411" name="Content Placeholder 2">
            <a:extLst>
              <a:ext uri="{FF2B5EF4-FFF2-40B4-BE49-F238E27FC236}">
                <a16:creationId xmlns:a16="http://schemas.microsoft.com/office/drawing/2014/main" id="{D636139F-1474-4F6F-B89C-BC3767AB8024}"/>
              </a:ext>
            </a:extLst>
          </p:cNvPr>
          <p:cNvSpPr>
            <a:spLocks noGrp="1"/>
          </p:cNvSpPr>
          <p:nvPr>
            <p:ph idx="1"/>
          </p:nvPr>
        </p:nvSpPr>
        <p:spPr>
          <a:xfrm>
            <a:off x="1947863" y="1125539"/>
            <a:ext cx="8229600" cy="5399087"/>
          </a:xfrm>
        </p:spPr>
        <p:txBody>
          <a:bodyPr/>
          <a:lstStyle/>
          <a:p>
            <a:pPr marL="0" indent="0">
              <a:buNone/>
              <a:defRPr/>
            </a:pPr>
            <a:r>
              <a:rPr lang="en-GB" altLang="en-US" sz="6500" dirty="0" err="1">
                <a:latin typeface="SassoonPrimaryInfant" pitchFamily="2" charset="0"/>
              </a:rPr>
              <a:t>c,o,a,d,g,q,s,e,u,y,f</a:t>
            </a:r>
            <a:endParaRPr lang="en-GB" altLang="en-US" sz="6500" dirty="0">
              <a:latin typeface="SassoonPrimaryInfant" pitchFamily="2" charset="0"/>
            </a:endParaRPr>
          </a:p>
          <a:p>
            <a:pPr marL="0" indent="0">
              <a:buNone/>
              <a:defRPr/>
            </a:pPr>
            <a:r>
              <a:rPr lang="en-GB" altLang="en-US" sz="6500" dirty="0" err="1">
                <a:latin typeface="SassoonPrimaryInfant" pitchFamily="2" charset="0"/>
              </a:rPr>
              <a:t>i,l,h,r,n,m,b,p,k,j</a:t>
            </a:r>
            <a:endParaRPr lang="en-GB" altLang="en-US" sz="6500" dirty="0">
              <a:latin typeface="SassoonPrimaryInfant" pitchFamily="2" charset="0"/>
            </a:endParaRPr>
          </a:p>
          <a:p>
            <a:pPr marL="0" indent="0">
              <a:buNone/>
              <a:defRPr/>
            </a:pPr>
            <a:r>
              <a:rPr lang="en-GB" altLang="en-US" sz="6500" dirty="0" err="1">
                <a:latin typeface="SassoonPrimaryInfant" pitchFamily="2" charset="0"/>
              </a:rPr>
              <a:t>v,w,z,x</a:t>
            </a:r>
            <a:endParaRPr lang="en-GB" altLang="en-US" sz="6500" dirty="0">
              <a:latin typeface="SassoonPrimaryInfant" pitchFamily="2" charset="0"/>
            </a:endParaRPr>
          </a:p>
          <a:p>
            <a:pPr eaLnBrk="1" hangingPunct="1">
              <a:defRPr/>
            </a:pPr>
            <a:r>
              <a:rPr lang="en-GB" altLang="en-US" sz="2000" dirty="0">
                <a:latin typeface="SassoonPrimaryInfant" pitchFamily="2" charset="0"/>
              </a:rPr>
              <a:t>We will continue to focus on correct formation all year so it would be really helpful if you could do the same at home. We are laying the foundations for cursive writing in the future. This will come easily to the children when they reach year 1 and 2 if they are forming all letters correctly by the end of foundation 2. Do not allow children to slip into bad habits. </a:t>
            </a:r>
          </a:p>
        </p:txBody>
      </p:sp>
    </p:spTree>
  </p:cSld>
  <p:clrMapOvr>
    <a:masterClrMapping/>
  </p:clrMapOvr>
  <mc:AlternateContent xmlns:mc="http://schemas.openxmlformats.org/markup-compatibility/2006" xmlns:p14="http://schemas.microsoft.com/office/powerpoint/2010/main">
    <mc:Choice Requires="p14">
      <p:transition spd="slow" p14:dur="2000" advTm="68849"/>
    </mc:Choice>
    <mc:Fallback xmlns="">
      <p:transition spd="slow" advTm="6884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65808-D60E-484C-B791-CD09AF9C48DD}"/>
              </a:ext>
            </a:extLst>
          </p:cNvPr>
          <p:cNvSpPr>
            <a:spLocks noGrp="1"/>
          </p:cNvSpPr>
          <p:nvPr>
            <p:ph type="title"/>
          </p:nvPr>
        </p:nvSpPr>
        <p:spPr>
          <a:xfrm>
            <a:off x="646111" y="452717"/>
            <a:ext cx="9404723" cy="2780813"/>
          </a:xfrm>
        </p:spPr>
        <p:txBody>
          <a:bodyPr/>
          <a:lstStyle/>
          <a:p>
            <a:r>
              <a:rPr lang="en-GB" dirty="0"/>
              <a:t>We hope to model a phonics session during our discover and do session after half term. </a:t>
            </a:r>
            <a:br>
              <a:rPr lang="en-GB" dirty="0"/>
            </a:br>
            <a:r>
              <a:rPr lang="en-GB" dirty="0"/>
              <a:t>Date to follow. </a:t>
            </a:r>
            <a:br>
              <a:rPr lang="en-GB" dirty="0"/>
            </a:br>
            <a:br>
              <a:rPr lang="en-GB" dirty="0"/>
            </a:br>
            <a:endParaRPr lang="en-GB" dirty="0"/>
          </a:p>
        </p:txBody>
      </p:sp>
      <p:pic>
        <p:nvPicPr>
          <p:cNvPr id="1026" name="Picture 2" descr="20 Inspiring Quotes About Reading for Kids and Students! - InspireMyKids">
            <a:extLst>
              <a:ext uri="{FF2B5EF4-FFF2-40B4-BE49-F238E27FC236}">
                <a16:creationId xmlns:a16="http://schemas.microsoft.com/office/drawing/2014/main" id="{74F9E76C-2E4F-402F-8BFE-3E270EB8ED5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42263" y="2011977"/>
            <a:ext cx="4349806" cy="4393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42527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181</TotalTime>
  <Words>1094</Words>
  <Application>Microsoft Office PowerPoint</Application>
  <PresentationFormat>Widescreen</PresentationFormat>
  <Paragraphs>43</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Century Gothic</vt:lpstr>
      <vt:lpstr>SassoonPrimaryInfant</vt:lpstr>
      <vt:lpstr>SassoonPrimaryType</vt:lpstr>
      <vt:lpstr>Wingdings 3</vt:lpstr>
      <vt:lpstr>Ion</vt:lpstr>
      <vt:lpstr>September 2023</vt:lpstr>
      <vt:lpstr>EYFS Statutory Framework. Educational Programme.</vt:lpstr>
      <vt:lpstr>Early Learning Goals. The level of development children should be expected to have attained by the end of the EYFS is defined by the early learning goals (ELGs) as set out below.</vt:lpstr>
      <vt:lpstr>Phonics</vt:lpstr>
      <vt:lpstr>Reading</vt:lpstr>
      <vt:lpstr>Writing</vt:lpstr>
      <vt:lpstr>Handwriting style</vt:lpstr>
      <vt:lpstr>We hope to model a phonics session during our discover and do session after half term.  Date to follow.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Phonics</dc:title>
  <dc:creator>Cotterellr</dc:creator>
  <cp:lastModifiedBy>Cotterellr</cp:lastModifiedBy>
  <cp:revision>15</cp:revision>
  <cp:lastPrinted>2023-09-12T12:26:51Z</cp:lastPrinted>
  <dcterms:created xsi:type="dcterms:W3CDTF">2020-09-22T14:44:31Z</dcterms:created>
  <dcterms:modified xsi:type="dcterms:W3CDTF">2023-09-12T12:27:40Z</dcterms:modified>
</cp:coreProperties>
</file>