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iydTjDjsPXnR7l9Yg/lA0d3T6G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7.xml"/><Relationship Id="rId22" Type="http://schemas.openxmlformats.org/officeDocument/2006/relationships/font" Target="fonts/CenturyGothic-italic.fntdata"/><Relationship Id="rId10" Type="http://schemas.openxmlformats.org/officeDocument/2006/relationships/slide" Target="slides/slide6.xml"/><Relationship Id="rId21" Type="http://schemas.openxmlformats.org/officeDocument/2006/relationships/font" Target="fonts/CenturyGothic-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7"/>
          <p:cNvGrpSpPr/>
          <p:nvPr/>
        </p:nvGrpSpPr>
        <p:grpSpPr>
          <a:xfrm>
            <a:off x="0" y="-2373"/>
            <a:ext cx="12192000" cy="6867027"/>
            <a:chOff x="0" y="-2373"/>
            <a:chExt cx="12192000" cy="6867027"/>
          </a:xfrm>
        </p:grpSpPr>
        <p:sp>
          <p:nvSpPr>
            <p:cNvPr id="24" name="Google Shape;24;p1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 name="Google Shape;31;p17"/>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3" name="Google Shape;33;p17"/>
          <p:cNvSpPr txBox="1"/>
          <p:nvPr>
            <p:ph idx="10" type="dt"/>
          </p:nvPr>
        </p:nvSpPr>
        <p:spPr>
          <a:xfrm rot="5400000">
            <a:off x="10089390" y="1792223"/>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rot="5400000">
            <a:off x="8959592" y="3226820"/>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7"/>
          <p:cNvSpPr txBox="1"/>
          <p:nvPr>
            <p:ph idx="12" type="sldNum"/>
          </p:nvPr>
        </p:nvSpPr>
        <p:spPr>
          <a:xfrm>
            <a:off x="10351008" y="292608"/>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5" name="Shape 125"/>
        <p:cNvGrpSpPr/>
        <p:nvPr/>
      </p:nvGrpSpPr>
      <p:grpSpPr>
        <a:xfrm>
          <a:off x="0" y="0"/>
          <a:ext cx="0" cy="0"/>
          <a:chOff x="0" y="0"/>
          <a:chExt cx="0" cy="0"/>
        </a:xfrm>
      </p:grpSpPr>
      <p:grpSp>
        <p:nvGrpSpPr>
          <p:cNvPr id="126" name="Google Shape;126;p26"/>
          <p:cNvGrpSpPr/>
          <p:nvPr/>
        </p:nvGrpSpPr>
        <p:grpSpPr>
          <a:xfrm>
            <a:off x="0" y="-2373"/>
            <a:ext cx="12192000" cy="6867027"/>
            <a:chOff x="0" y="-2373"/>
            <a:chExt cx="12192000" cy="6867027"/>
          </a:xfrm>
        </p:grpSpPr>
        <p:sp>
          <p:nvSpPr>
            <p:cNvPr id="127" name="Google Shape;127;p2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5" name="Google Shape;135;p2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6" name="Google Shape;136;p26"/>
          <p:cNvSpPr txBox="1"/>
          <p:nvPr>
            <p:ph type="title"/>
          </p:nvPr>
        </p:nvSpPr>
        <p:spPr>
          <a:xfrm>
            <a:off x="1154956" y="4966674"/>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6"/>
          <p:cNvSpPr/>
          <p:nvPr>
            <p:ph idx="2" type="pic"/>
          </p:nvPr>
        </p:nvSpPr>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38" name="Google Shape;138;p26"/>
          <p:cNvSpPr txBox="1"/>
          <p:nvPr>
            <p:ph idx="1" type="body"/>
          </p:nvPr>
        </p:nvSpPr>
        <p:spPr>
          <a:xfrm>
            <a:off x="1154956" y="553666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9" name="Google Shape;139;p2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43" name="Shape 143"/>
        <p:cNvGrpSpPr/>
        <p:nvPr/>
      </p:nvGrpSpPr>
      <p:grpSpPr>
        <a:xfrm>
          <a:off x="0" y="0"/>
          <a:ext cx="0" cy="0"/>
          <a:chOff x="0" y="0"/>
          <a:chExt cx="0" cy="0"/>
        </a:xfrm>
      </p:grpSpPr>
      <p:grpSp>
        <p:nvGrpSpPr>
          <p:cNvPr id="144" name="Google Shape;144;p27"/>
          <p:cNvGrpSpPr/>
          <p:nvPr/>
        </p:nvGrpSpPr>
        <p:grpSpPr>
          <a:xfrm>
            <a:off x="0" y="-2373"/>
            <a:ext cx="12192000" cy="6867027"/>
            <a:chOff x="0" y="-2373"/>
            <a:chExt cx="12192000" cy="6867027"/>
          </a:xfrm>
        </p:grpSpPr>
        <p:sp>
          <p:nvSpPr>
            <p:cNvPr id="145" name="Google Shape;145;p2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7"/>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7"/>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3" name="Google Shape;153;p2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4" name="Google Shape;154;p27"/>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7"/>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6" name="Google Shape;156;p2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60" name="Shape 160"/>
        <p:cNvGrpSpPr/>
        <p:nvPr/>
      </p:nvGrpSpPr>
      <p:grpSpPr>
        <a:xfrm>
          <a:off x="0" y="0"/>
          <a:ext cx="0" cy="0"/>
          <a:chOff x="0" y="0"/>
          <a:chExt cx="0" cy="0"/>
        </a:xfrm>
      </p:grpSpPr>
      <p:grpSp>
        <p:nvGrpSpPr>
          <p:cNvPr id="161" name="Google Shape;161;p28"/>
          <p:cNvGrpSpPr/>
          <p:nvPr/>
        </p:nvGrpSpPr>
        <p:grpSpPr>
          <a:xfrm>
            <a:off x="0" y="-2373"/>
            <a:ext cx="12192000" cy="6867027"/>
            <a:chOff x="0" y="-2373"/>
            <a:chExt cx="12192000" cy="6867027"/>
          </a:xfrm>
        </p:grpSpPr>
        <p:sp>
          <p:nvSpPr>
            <p:cNvPr id="162" name="Google Shape;162;p2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8"/>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8"/>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0" name="Google Shape;170;p2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1" name="Google Shape;171;p28"/>
          <p:cNvSpPr txBox="1"/>
          <p:nvPr/>
        </p:nvSpPr>
        <p:spPr>
          <a:xfrm>
            <a:off x="9719438" y="2631815"/>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9600" u="none" cap="none" strike="noStrike">
                <a:solidFill>
                  <a:schemeClr val="accent1"/>
                </a:solidFill>
                <a:latin typeface="Arial"/>
                <a:ea typeface="Arial"/>
                <a:cs typeface="Arial"/>
                <a:sym typeface="Arial"/>
              </a:rPr>
              <a:t>”</a:t>
            </a:r>
            <a:endParaRPr/>
          </a:p>
        </p:txBody>
      </p:sp>
      <p:sp>
        <p:nvSpPr>
          <p:cNvPr id="172" name="Google Shape;172;p28"/>
          <p:cNvSpPr txBox="1"/>
          <p:nvPr/>
        </p:nvSpPr>
        <p:spPr>
          <a:xfrm>
            <a:off x="898295" y="591093"/>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9600" u="none" cap="none" strike="noStrike">
                <a:solidFill>
                  <a:schemeClr val="accent1"/>
                </a:solidFill>
                <a:latin typeface="Arial"/>
                <a:ea typeface="Arial"/>
                <a:cs typeface="Arial"/>
                <a:sym typeface="Arial"/>
              </a:rPr>
              <a:t>“</a:t>
            </a:r>
            <a:endParaRPr/>
          </a:p>
        </p:txBody>
      </p:sp>
      <p:sp>
        <p:nvSpPr>
          <p:cNvPr id="173" name="Google Shape;173;p28"/>
          <p:cNvSpPr txBox="1"/>
          <p:nvPr>
            <p:ph type="title"/>
          </p:nvPr>
        </p:nvSpPr>
        <p:spPr>
          <a:xfrm>
            <a:off x="1581878" y="980517"/>
            <a:ext cx="8453906" cy="2698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8"/>
          <p:cNvSpPr txBox="1"/>
          <p:nvPr>
            <p:ph idx="1" type="body"/>
          </p:nvPr>
        </p:nvSpPr>
        <p:spPr>
          <a:xfrm>
            <a:off x="1945945" y="3678766"/>
            <a:ext cx="7725772"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5" name="Google Shape;175;p28"/>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6" name="Google Shape;176;p2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80" name="Shape 180"/>
        <p:cNvGrpSpPr/>
        <p:nvPr/>
      </p:nvGrpSpPr>
      <p:grpSpPr>
        <a:xfrm>
          <a:off x="0" y="0"/>
          <a:ext cx="0" cy="0"/>
          <a:chOff x="0" y="0"/>
          <a:chExt cx="0" cy="0"/>
        </a:xfrm>
      </p:grpSpPr>
      <p:grpSp>
        <p:nvGrpSpPr>
          <p:cNvPr id="181" name="Google Shape;181;p29"/>
          <p:cNvGrpSpPr/>
          <p:nvPr/>
        </p:nvGrpSpPr>
        <p:grpSpPr>
          <a:xfrm>
            <a:off x="0" y="-2373"/>
            <a:ext cx="12192000" cy="6867027"/>
            <a:chOff x="0" y="-2373"/>
            <a:chExt cx="12192000" cy="6867027"/>
          </a:xfrm>
        </p:grpSpPr>
        <p:sp>
          <p:nvSpPr>
            <p:cNvPr id="182" name="Google Shape;182;p2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9"/>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9"/>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0" name="Google Shape;190;p2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1" name="Google Shape;191;p29"/>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9"/>
          <p:cNvSpPr txBox="1"/>
          <p:nvPr>
            <p:ph idx="1" type="body"/>
          </p:nvPr>
        </p:nvSpPr>
        <p:spPr>
          <a:xfrm>
            <a:off x="1154954" y="5033068"/>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93" name="Google Shape;193;p2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7" name="Shape 197"/>
        <p:cNvGrpSpPr/>
        <p:nvPr/>
      </p:nvGrpSpPr>
      <p:grpSpPr>
        <a:xfrm>
          <a:off x="0" y="0"/>
          <a:ext cx="0" cy="0"/>
          <a:chOff x="0" y="0"/>
          <a:chExt cx="0" cy="0"/>
        </a:xfrm>
      </p:grpSpPr>
      <p:sp>
        <p:nvSpPr>
          <p:cNvPr id="198" name="Google Shape;198;p3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0"/>
          <p:cNvSpPr txBox="1"/>
          <p:nvPr>
            <p:ph idx="1" type="body"/>
          </p:nvPr>
        </p:nvSpPr>
        <p:spPr>
          <a:xfrm>
            <a:off x="1154954" y="2617299"/>
            <a:ext cx="312916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0" name="Google Shape;200;p30"/>
          <p:cNvSpPr txBox="1"/>
          <p:nvPr>
            <p:ph idx="2" type="body"/>
          </p:nvPr>
        </p:nvSpPr>
        <p:spPr>
          <a:xfrm>
            <a:off x="1154954" y="3193561"/>
            <a:ext cx="3129168" cy="283349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1" name="Google Shape;201;p30"/>
          <p:cNvSpPr txBox="1"/>
          <p:nvPr>
            <p:ph idx="3" type="body"/>
          </p:nvPr>
        </p:nvSpPr>
        <p:spPr>
          <a:xfrm>
            <a:off x="4512721" y="2603502"/>
            <a:ext cx="31453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2" name="Google Shape;202;p30"/>
          <p:cNvSpPr txBox="1"/>
          <p:nvPr>
            <p:ph idx="4" type="body"/>
          </p:nvPr>
        </p:nvSpPr>
        <p:spPr>
          <a:xfrm>
            <a:off x="4512721" y="3193561"/>
            <a:ext cx="3145380" cy="2833495"/>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3" name="Google Shape;203;p30"/>
          <p:cNvSpPr txBox="1"/>
          <p:nvPr>
            <p:ph idx="5" type="body"/>
          </p:nvPr>
        </p:nvSpPr>
        <p:spPr>
          <a:xfrm>
            <a:off x="7886700" y="2617299"/>
            <a:ext cx="3161029" cy="576261"/>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4" name="Google Shape;204;p30"/>
          <p:cNvSpPr txBox="1"/>
          <p:nvPr>
            <p:ph idx="6" type="body"/>
          </p:nvPr>
        </p:nvSpPr>
        <p:spPr>
          <a:xfrm>
            <a:off x="7886700" y="3193561"/>
            <a:ext cx="3164719" cy="28334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5" name="Google Shape;205;p30"/>
          <p:cNvCxnSpPr/>
          <p:nvPr/>
        </p:nvCxnSpPr>
        <p:spPr>
          <a:xfrm>
            <a:off x="440397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cxnSp>
        <p:nvCxnSpPr>
          <p:cNvPr id="206" name="Google Shape;206;p30"/>
          <p:cNvCxnSpPr/>
          <p:nvPr/>
        </p:nvCxnSpPr>
        <p:spPr>
          <a:xfrm>
            <a:off x="777240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sp>
        <p:nvSpPr>
          <p:cNvPr id="207" name="Google Shape;207;p3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10" name="Shape 210"/>
        <p:cNvGrpSpPr/>
        <p:nvPr/>
      </p:nvGrpSpPr>
      <p:grpSpPr>
        <a:xfrm>
          <a:off x="0" y="0"/>
          <a:ext cx="0" cy="0"/>
          <a:chOff x="0" y="0"/>
          <a:chExt cx="0" cy="0"/>
        </a:xfrm>
      </p:grpSpPr>
      <p:sp>
        <p:nvSpPr>
          <p:cNvPr id="211" name="Google Shape;211;p3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31"/>
          <p:cNvSpPr txBox="1"/>
          <p:nvPr>
            <p:ph idx="1" type="body"/>
          </p:nvPr>
        </p:nvSpPr>
        <p:spPr>
          <a:xfrm>
            <a:off x="1154952" y="4532845"/>
            <a:ext cx="30504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3" name="Google Shape;213;p31"/>
          <p:cNvSpPr/>
          <p:nvPr>
            <p:ph idx="2" type="pic"/>
          </p:nvPr>
        </p:nvSpPr>
        <p:spPr>
          <a:xfrm>
            <a:off x="1334552"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4" name="Google Shape;214;p31"/>
          <p:cNvSpPr txBox="1"/>
          <p:nvPr>
            <p:ph idx="3" type="body"/>
          </p:nvPr>
        </p:nvSpPr>
        <p:spPr>
          <a:xfrm>
            <a:off x="1154953" y="5109107"/>
            <a:ext cx="3050437" cy="9179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5" name="Google Shape;215;p31"/>
          <p:cNvSpPr txBox="1"/>
          <p:nvPr>
            <p:ph idx="4" type="body"/>
          </p:nvPr>
        </p:nvSpPr>
        <p:spPr>
          <a:xfrm>
            <a:off x="4572537" y="4532846"/>
            <a:ext cx="3046766" cy="651156"/>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6" name="Google Shape;216;p31"/>
          <p:cNvSpPr/>
          <p:nvPr>
            <p:ph idx="5" type="pic"/>
          </p:nvPr>
        </p:nvSpPr>
        <p:spPr>
          <a:xfrm>
            <a:off x="4748463" y="2603500"/>
            <a:ext cx="2691241"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7" name="Google Shape;217;p31"/>
          <p:cNvSpPr txBox="1"/>
          <p:nvPr>
            <p:ph idx="6" type="body"/>
          </p:nvPr>
        </p:nvSpPr>
        <p:spPr>
          <a:xfrm>
            <a:off x="4568865" y="5184002"/>
            <a:ext cx="3050438" cy="84305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8" name="Google Shape;218;p31"/>
          <p:cNvSpPr txBox="1"/>
          <p:nvPr>
            <p:ph idx="7" type="body"/>
          </p:nvPr>
        </p:nvSpPr>
        <p:spPr>
          <a:xfrm>
            <a:off x="7983434" y="4532847"/>
            <a:ext cx="3050438" cy="651154"/>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9" name="Google Shape;219;p31"/>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20" name="Google Shape;220;p31"/>
          <p:cNvSpPr txBox="1"/>
          <p:nvPr>
            <p:ph idx="9" type="body"/>
          </p:nvPr>
        </p:nvSpPr>
        <p:spPr>
          <a:xfrm>
            <a:off x="7983434" y="5184001"/>
            <a:ext cx="3050437" cy="84305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1" name="Google Shape;221;p31"/>
          <p:cNvCxnSpPr/>
          <p:nvPr/>
        </p:nvCxnSpPr>
        <p:spPr>
          <a:xfrm>
            <a:off x="4388153" y="2603500"/>
            <a:ext cx="0" cy="3517594"/>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2" name="Google Shape;222;p31"/>
          <p:cNvCxnSpPr/>
          <p:nvPr/>
        </p:nvCxnSpPr>
        <p:spPr>
          <a:xfrm>
            <a:off x="7801905" y="2603500"/>
            <a:ext cx="0" cy="34925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3" name="Google Shape;223;p3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6" name="Shape 226"/>
        <p:cNvGrpSpPr/>
        <p:nvPr/>
      </p:nvGrpSpPr>
      <p:grpSpPr>
        <a:xfrm>
          <a:off x="0" y="0"/>
          <a:ext cx="0" cy="0"/>
          <a:chOff x="0" y="0"/>
          <a:chExt cx="0" cy="0"/>
        </a:xfrm>
      </p:grpSpPr>
      <p:sp>
        <p:nvSpPr>
          <p:cNvPr id="227" name="Google Shape;227;p32"/>
          <p:cNvSpPr txBox="1"/>
          <p:nvPr>
            <p:ph type="title"/>
          </p:nvPr>
        </p:nvSpPr>
        <p:spPr>
          <a:xfrm>
            <a:off x="1154953" y="973668"/>
            <a:ext cx="8825660"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2"/>
          <p:cNvSpPr txBox="1"/>
          <p:nvPr>
            <p:ph idx="1" type="body"/>
          </p:nvPr>
        </p:nvSpPr>
        <p:spPr>
          <a:xfrm rot="5400000">
            <a:off x="3827511" y="-69056"/>
            <a:ext cx="3416300" cy="876141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9" name="Google Shape;229;p3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3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2" name="Shape 232"/>
        <p:cNvGrpSpPr/>
        <p:nvPr/>
      </p:nvGrpSpPr>
      <p:grpSpPr>
        <a:xfrm>
          <a:off x="0" y="0"/>
          <a:ext cx="0" cy="0"/>
          <a:chOff x="0" y="0"/>
          <a:chExt cx="0" cy="0"/>
        </a:xfrm>
      </p:grpSpPr>
      <p:grpSp>
        <p:nvGrpSpPr>
          <p:cNvPr id="233" name="Google Shape;233;p33"/>
          <p:cNvGrpSpPr/>
          <p:nvPr/>
        </p:nvGrpSpPr>
        <p:grpSpPr>
          <a:xfrm>
            <a:off x="0" y="-2373"/>
            <a:ext cx="12192000" cy="6867027"/>
            <a:chOff x="0" y="-2373"/>
            <a:chExt cx="12192000" cy="6867027"/>
          </a:xfrm>
        </p:grpSpPr>
        <p:sp>
          <p:nvSpPr>
            <p:cNvPr id="234" name="Google Shape;234;p3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3"/>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3"/>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3"/>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3" name="Google Shape;243;p3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4" name="Google Shape;244;p33"/>
          <p:cNvSpPr txBox="1"/>
          <p:nvPr>
            <p:ph type="title"/>
          </p:nvPr>
        </p:nvSpPr>
        <p:spPr>
          <a:xfrm rot="5400000">
            <a:off x="6909428" y="2945796"/>
            <a:ext cx="4748589" cy="141393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3"/>
          <p:cNvSpPr txBox="1"/>
          <p:nvPr>
            <p:ph idx="1" type="body"/>
          </p:nvPr>
        </p:nvSpPr>
        <p:spPr>
          <a:xfrm rot="5400000">
            <a:off x="1904432" y="528990"/>
            <a:ext cx="4748590" cy="6247546"/>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6" name="Google Shape;246;p3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3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1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0" name="Google Shape;40;p1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3" name="Shape 43"/>
        <p:cNvGrpSpPr/>
        <p:nvPr/>
      </p:nvGrpSpPr>
      <p:grpSpPr>
        <a:xfrm>
          <a:off x="0" y="0"/>
          <a:ext cx="0" cy="0"/>
          <a:chOff x="0" y="0"/>
          <a:chExt cx="0" cy="0"/>
        </a:xfrm>
      </p:grpSpPr>
      <p:grpSp>
        <p:nvGrpSpPr>
          <p:cNvPr id="44" name="Google Shape;44;p19"/>
          <p:cNvGrpSpPr/>
          <p:nvPr/>
        </p:nvGrpSpPr>
        <p:grpSpPr>
          <a:xfrm>
            <a:off x="0" y="-2373"/>
            <a:ext cx="12192000" cy="6867027"/>
            <a:chOff x="0" y="-2373"/>
            <a:chExt cx="12192000" cy="6867027"/>
          </a:xfrm>
        </p:grpSpPr>
        <p:sp>
          <p:nvSpPr>
            <p:cNvPr id="45" name="Google Shape;45;p1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9"/>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9"/>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9"/>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4" name="Google Shape;54;p1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5" name="Google Shape;55;p19"/>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7" name="Google Shape;57;p1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2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20"/>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5" name="Google Shape;65;p2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2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1" name="Google Shape;71;p21"/>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2" name="Google Shape;72;p21"/>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3" name="Google Shape;73;p21"/>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4" name="Google Shape;74;p2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2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2" name="Shape 82"/>
        <p:cNvGrpSpPr/>
        <p:nvPr/>
      </p:nvGrpSpPr>
      <p:grpSpPr>
        <a:xfrm>
          <a:off x="0" y="0"/>
          <a:ext cx="0" cy="0"/>
          <a:chOff x="0" y="0"/>
          <a:chExt cx="0" cy="0"/>
        </a:xfrm>
      </p:grpSpPr>
      <p:sp>
        <p:nvSpPr>
          <p:cNvPr id="83" name="Google Shape;83;p2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7" name="Shape 87"/>
        <p:cNvGrpSpPr/>
        <p:nvPr/>
      </p:nvGrpSpPr>
      <p:grpSpPr>
        <a:xfrm>
          <a:off x="0" y="0"/>
          <a:ext cx="0" cy="0"/>
          <a:chOff x="0" y="0"/>
          <a:chExt cx="0" cy="0"/>
        </a:xfrm>
      </p:grpSpPr>
      <p:grpSp>
        <p:nvGrpSpPr>
          <p:cNvPr id="88" name="Google Shape;88;p24"/>
          <p:cNvGrpSpPr/>
          <p:nvPr/>
        </p:nvGrpSpPr>
        <p:grpSpPr>
          <a:xfrm>
            <a:off x="0" y="-2373"/>
            <a:ext cx="12192000" cy="6867027"/>
            <a:chOff x="0" y="-2373"/>
            <a:chExt cx="12192000" cy="6867027"/>
          </a:xfrm>
        </p:grpSpPr>
        <p:sp>
          <p:nvSpPr>
            <p:cNvPr id="89" name="Google Shape;89;p2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4"/>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4"/>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4"/>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8" name="Google Shape;98;p2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9" name="Google Shape;99;p24"/>
          <p:cNvSpPr txBox="1"/>
          <p:nvPr>
            <p:ph type="title"/>
          </p:nvPr>
        </p:nvSpPr>
        <p:spPr>
          <a:xfrm>
            <a:off x="1154954" y="1295400"/>
            <a:ext cx="2793159"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4"/>
          <p:cNvSpPr txBox="1"/>
          <p:nvPr>
            <p:ph idx="1" type="body"/>
          </p:nvPr>
        </p:nvSpPr>
        <p:spPr>
          <a:xfrm>
            <a:off x="5781146" y="1447800"/>
            <a:ext cx="5190065"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1" name="Google Shape;101;p24"/>
          <p:cNvSpPr txBox="1"/>
          <p:nvPr>
            <p:ph idx="2" type="body"/>
          </p:nvPr>
        </p:nvSpPr>
        <p:spPr>
          <a:xfrm>
            <a:off x="1154955" y="2895600"/>
            <a:ext cx="2793158" cy="312927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2" name="Google Shape;102;p2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6" name="Shape 106"/>
        <p:cNvGrpSpPr/>
        <p:nvPr/>
      </p:nvGrpSpPr>
      <p:grpSpPr>
        <a:xfrm>
          <a:off x="0" y="0"/>
          <a:ext cx="0" cy="0"/>
          <a:chOff x="0" y="0"/>
          <a:chExt cx="0" cy="0"/>
        </a:xfrm>
      </p:grpSpPr>
      <p:grpSp>
        <p:nvGrpSpPr>
          <p:cNvPr id="107" name="Google Shape;107;p25"/>
          <p:cNvGrpSpPr/>
          <p:nvPr/>
        </p:nvGrpSpPr>
        <p:grpSpPr>
          <a:xfrm>
            <a:off x="0" y="-2373"/>
            <a:ext cx="12192000" cy="6867027"/>
            <a:chOff x="0" y="-2373"/>
            <a:chExt cx="12192000" cy="6867027"/>
          </a:xfrm>
        </p:grpSpPr>
        <p:sp>
          <p:nvSpPr>
            <p:cNvPr id="108" name="Google Shape;108;p2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5"/>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5"/>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25"/>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8" name="Google Shape;118;p25"/>
          <p:cNvSpPr txBox="1"/>
          <p:nvPr>
            <p:ph type="title"/>
          </p:nvPr>
        </p:nvSpPr>
        <p:spPr>
          <a:xfrm>
            <a:off x="1153907" y="1693332"/>
            <a:ext cx="3860260" cy="173566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5"/>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0" name="Google Shape;120;p25"/>
          <p:cNvSpPr txBox="1"/>
          <p:nvPr>
            <p:ph idx="1" type="body"/>
          </p:nvPr>
        </p:nvSpPr>
        <p:spPr>
          <a:xfrm>
            <a:off x="1154955"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1" name="Google Shape;121;p2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6"/>
          <p:cNvGrpSpPr/>
          <p:nvPr/>
        </p:nvGrpSpPr>
        <p:grpSpPr>
          <a:xfrm>
            <a:off x="0" y="-2373"/>
            <a:ext cx="12192000" cy="6867027"/>
            <a:chOff x="0" y="-2373"/>
            <a:chExt cx="12192000" cy="6867027"/>
          </a:xfrm>
        </p:grpSpPr>
        <p:sp>
          <p:nvSpPr>
            <p:cNvPr id="7" name="Google Shape;7;p16"/>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6"/>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6"/>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Google Shape;17;p16"/>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1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1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1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
          <p:cNvSpPr txBox="1"/>
          <p:nvPr>
            <p:ph type="ctrTitle"/>
          </p:nvPr>
        </p:nvSpPr>
        <p:spPr>
          <a:xfrm>
            <a:off x="1154955" y="2099733"/>
            <a:ext cx="9882090" cy="267764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5400"/>
              <a:buFont typeface="Century Gothic"/>
              <a:buNone/>
            </a:pPr>
            <a:r>
              <a:rPr lang="en-GB"/>
              <a:t>Year 6 Curriculum Evening</a:t>
            </a:r>
            <a:br>
              <a:rPr lang="en-GB"/>
            </a:br>
            <a:br>
              <a:rPr lang="en-GB"/>
            </a:br>
            <a:r>
              <a:rPr i="1" lang="en-GB" sz="3600"/>
              <a:t>‘Love your neighbour as yourself.’</a:t>
            </a:r>
            <a:endParaRPr i="1"/>
          </a:p>
        </p:txBody>
      </p:sp>
      <p:sp>
        <p:nvSpPr>
          <p:cNvPr id="255" name="Google Shape;255;p1"/>
          <p:cNvSpPr txBox="1"/>
          <p:nvPr>
            <p:ph idx="1" type="subTitle"/>
          </p:nvPr>
        </p:nvSpPr>
        <p:spPr>
          <a:xfrm>
            <a:off x="1154955" y="5042424"/>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GB"/>
              <a:t>PRESENTATION OCTOBER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Curriculum Overview Summer – Our Environment</a:t>
            </a:r>
            <a:endParaRPr/>
          </a:p>
        </p:txBody>
      </p:sp>
      <p:sp>
        <p:nvSpPr>
          <p:cNvPr id="309" name="Google Shape;309;p10"/>
          <p:cNvSpPr txBox="1"/>
          <p:nvPr>
            <p:ph idx="1" type="body"/>
          </p:nvPr>
        </p:nvSpPr>
        <p:spPr>
          <a:xfrm>
            <a:off x="328474" y="2192784"/>
            <a:ext cx="11044812" cy="448139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600"/>
              <a:buFont typeface="Courier New"/>
              <a:buChar char="o"/>
            </a:pPr>
            <a:r>
              <a:rPr lang="en-GB" sz="2000">
                <a:solidFill>
                  <a:schemeClr val="dk1"/>
                </a:solidFill>
              </a:rPr>
              <a:t>English</a:t>
            </a:r>
            <a:r>
              <a:rPr lang="en-GB" sz="1700">
                <a:solidFill>
                  <a:schemeClr val="dk1"/>
                </a:solidFill>
              </a:rPr>
              <a:t>: Wonder, The Island </a:t>
            </a:r>
            <a:endParaRPr/>
          </a:p>
          <a:p>
            <a:pPr indent="-342900" lvl="0" marL="342900" rtl="0" algn="l">
              <a:spcBef>
                <a:spcPts val="1000"/>
              </a:spcBef>
              <a:spcAft>
                <a:spcPts val="0"/>
              </a:spcAft>
              <a:buSzPts val="1600"/>
              <a:buFont typeface="Courier New"/>
              <a:buChar char="o"/>
            </a:pPr>
            <a:r>
              <a:rPr lang="en-GB" sz="2000"/>
              <a:t>Mathematics</a:t>
            </a:r>
            <a:endParaRPr/>
          </a:p>
          <a:p>
            <a:pPr indent="-285750" lvl="1" marL="742950" rtl="0" algn="l">
              <a:spcBef>
                <a:spcPts val="1000"/>
              </a:spcBef>
              <a:spcAft>
                <a:spcPts val="0"/>
              </a:spcAft>
              <a:buSzPts val="1360"/>
              <a:buFont typeface="Noto Sans Symbols"/>
              <a:buChar char="▪"/>
            </a:pPr>
            <a:r>
              <a:rPr lang="en-GB" sz="1700"/>
              <a:t>Mastery approach in line with the national curriculum expectations</a:t>
            </a:r>
            <a:endParaRPr/>
          </a:p>
          <a:p>
            <a:pPr indent="-285750" lvl="1" marL="742950" rtl="0" algn="l">
              <a:spcBef>
                <a:spcPts val="1000"/>
              </a:spcBef>
              <a:spcAft>
                <a:spcPts val="0"/>
              </a:spcAft>
              <a:buSzPts val="1360"/>
              <a:buFont typeface="Noto Sans Symbols"/>
              <a:buChar char="▪"/>
            </a:pPr>
            <a:r>
              <a:rPr lang="en-GB" sz="1700"/>
              <a:t>Maths No Problem DFE/NCETM accredited textbooks and workbooks</a:t>
            </a:r>
            <a:endParaRPr/>
          </a:p>
          <a:p>
            <a:pPr indent="-342900" lvl="0" marL="342900" rtl="0" algn="l">
              <a:spcBef>
                <a:spcPts val="1000"/>
              </a:spcBef>
              <a:spcAft>
                <a:spcPts val="0"/>
              </a:spcAft>
              <a:buSzPts val="1600"/>
              <a:buFont typeface="Courier New"/>
              <a:buChar char="o"/>
            </a:pPr>
            <a:r>
              <a:rPr lang="en-GB" sz="2000"/>
              <a:t>Science</a:t>
            </a:r>
            <a:endParaRPr/>
          </a:p>
          <a:p>
            <a:pPr indent="-285750" lvl="1" marL="742950" rtl="0" algn="l">
              <a:spcBef>
                <a:spcPts val="1000"/>
              </a:spcBef>
              <a:spcAft>
                <a:spcPts val="0"/>
              </a:spcAft>
              <a:buSzPts val="1360"/>
              <a:buFont typeface="Noto Sans Symbols"/>
              <a:buChar char="▪"/>
            </a:pPr>
            <a:r>
              <a:rPr lang="en-GB" sz="1700"/>
              <a:t> Habitats</a:t>
            </a:r>
            <a:endParaRPr/>
          </a:p>
          <a:p>
            <a:pPr indent="-342900" lvl="0" marL="342900" rtl="0" algn="l">
              <a:spcBef>
                <a:spcPts val="1000"/>
              </a:spcBef>
              <a:spcAft>
                <a:spcPts val="0"/>
              </a:spcAft>
              <a:buSzPts val="1600"/>
              <a:buChar char="►"/>
            </a:pPr>
            <a:r>
              <a:rPr lang="en-GB" sz="2000"/>
              <a:t>Other subjects</a:t>
            </a:r>
            <a:endParaRPr/>
          </a:p>
          <a:p>
            <a:pPr indent="-285750" lvl="1" marL="742950" rtl="0" algn="l">
              <a:spcBef>
                <a:spcPts val="1000"/>
              </a:spcBef>
              <a:spcAft>
                <a:spcPts val="0"/>
              </a:spcAft>
              <a:buSzPts val="1360"/>
              <a:buFont typeface="Noto Sans Symbols"/>
              <a:buChar char="▪"/>
            </a:pPr>
            <a:r>
              <a:rPr lang="en-GB" sz="1700">
                <a:solidFill>
                  <a:schemeClr val="dk1"/>
                </a:solidFill>
              </a:rPr>
              <a:t>History and Geography focus: </a:t>
            </a:r>
            <a:r>
              <a:rPr lang="en-GB" sz="1800"/>
              <a:t>The Wirral &amp; Local Area  - Coastal Erosion and local Viking settlements </a:t>
            </a:r>
            <a:endParaRPr sz="2000"/>
          </a:p>
          <a:p>
            <a:pPr indent="-285750" lvl="1" marL="742950" rtl="0" algn="l">
              <a:spcBef>
                <a:spcPts val="1000"/>
              </a:spcBef>
              <a:spcAft>
                <a:spcPts val="0"/>
              </a:spcAft>
              <a:buSzPts val="1360"/>
              <a:buFont typeface="Noto Sans Symbols"/>
              <a:buChar char="▪"/>
            </a:pPr>
            <a:r>
              <a:rPr lang="en-GB" sz="1700"/>
              <a:t> Food technology / Spanish / Swimming/ P.E</a:t>
            </a:r>
            <a:endParaRPr sz="1700"/>
          </a:p>
          <a:p>
            <a:pPr indent="-307340" lvl="1" marL="742950" rtl="0" algn="l">
              <a:spcBef>
                <a:spcPts val="1000"/>
              </a:spcBef>
              <a:spcAft>
                <a:spcPts val="0"/>
              </a:spcAft>
              <a:buSzPts val="1700"/>
              <a:buChar char="▪"/>
            </a:pPr>
            <a:r>
              <a:rPr lang="en-GB" sz="1700"/>
              <a:t>Art - drawing</a:t>
            </a:r>
            <a:endParaRPr sz="1700"/>
          </a:p>
          <a:p>
            <a:pPr indent="-204469" lvl="1" marL="742950" rtl="0" algn="l">
              <a:spcBef>
                <a:spcPts val="1000"/>
              </a:spcBef>
              <a:spcAft>
                <a:spcPts val="0"/>
              </a:spcAft>
              <a:buSzPts val="1280"/>
              <a:buFont typeface="Noto Sans Symbols"/>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Robinwood</a:t>
            </a:r>
            <a:endParaRPr/>
          </a:p>
        </p:txBody>
      </p:sp>
      <p:sp>
        <p:nvSpPr>
          <p:cNvPr id="315" name="Google Shape;315;p11"/>
          <p:cNvSpPr txBox="1"/>
          <p:nvPr>
            <p:ph idx="1" type="body"/>
          </p:nvPr>
        </p:nvSpPr>
        <p:spPr>
          <a:xfrm>
            <a:off x="1596915" y="2458720"/>
            <a:ext cx="8761412" cy="3881120"/>
          </a:xfrm>
          <a:prstGeom prst="rect">
            <a:avLst/>
          </a:prstGeom>
          <a:noFill/>
          <a:ln>
            <a:noFill/>
          </a:ln>
        </p:spPr>
        <p:txBody>
          <a:bodyPr anchorCtr="0" anchor="t" bIns="45700" lIns="91425" spcFirstLastPara="1" rIns="91425" wrap="square" tIns="45700">
            <a:normAutofit fontScale="85000" lnSpcReduction="20000"/>
          </a:bodyPr>
          <a:lstStyle/>
          <a:p>
            <a:pPr indent="-329184" lvl="0" marL="342900" rtl="0" algn="l">
              <a:spcBef>
                <a:spcPts val="0"/>
              </a:spcBef>
              <a:spcAft>
                <a:spcPts val="0"/>
              </a:spcAft>
              <a:buSzPct val="79999"/>
              <a:buChar char="►"/>
            </a:pPr>
            <a:r>
              <a:rPr lang="en-GB"/>
              <a:t>November 6th – 8th</a:t>
            </a:r>
            <a:endParaRPr/>
          </a:p>
          <a:p>
            <a:pPr indent="0" lvl="0" marL="0" rtl="0" algn="l">
              <a:spcBef>
                <a:spcPts val="1000"/>
              </a:spcBef>
              <a:spcAft>
                <a:spcPts val="0"/>
              </a:spcAft>
              <a:buSzPct val="79999"/>
              <a:buNone/>
            </a:pPr>
            <a:r>
              <a:t/>
            </a:r>
            <a:endParaRPr/>
          </a:p>
          <a:p>
            <a:pPr indent="0" lvl="0" marL="0" rtl="0" algn="l">
              <a:spcBef>
                <a:spcPts val="1000"/>
              </a:spcBef>
              <a:spcAft>
                <a:spcPts val="0"/>
              </a:spcAft>
              <a:buSzPct val="79999"/>
              <a:buNone/>
            </a:pPr>
            <a:r>
              <a:rPr lang="en-GB"/>
              <a:t>Kit lists have been provided – no new or specialist clothing will be needed other than old, warm clothing and old trainers/walking boots</a:t>
            </a:r>
            <a:endParaRPr/>
          </a:p>
          <a:p>
            <a:pPr indent="0" lvl="0" marL="0" rtl="0" algn="l">
              <a:spcBef>
                <a:spcPts val="1000"/>
              </a:spcBef>
              <a:spcAft>
                <a:spcPts val="0"/>
              </a:spcAft>
              <a:buSzPct val="79999"/>
              <a:buNone/>
            </a:pPr>
            <a:r>
              <a:t/>
            </a:r>
            <a:endParaRPr/>
          </a:p>
          <a:p>
            <a:pPr indent="0" lvl="0" marL="0" rtl="0" algn="l">
              <a:spcBef>
                <a:spcPts val="1000"/>
              </a:spcBef>
              <a:spcAft>
                <a:spcPts val="0"/>
              </a:spcAft>
              <a:buSzPct val="79999"/>
              <a:buNone/>
            </a:pPr>
            <a:r>
              <a:rPr lang="en-GB"/>
              <a:t>No technology – including mobile phones – can be brought on the trip</a:t>
            </a:r>
            <a:endParaRPr/>
          </a:p>
          <a:p>
            <a:pPr indent="0" lvl="0" marL="0" rtl="0" algn="l">
              <a:spcBef>
                <a:spcPts val="1000"/>
              </a:spcBef>
              <a:spcAft>
                <a:spcPts val="0"/>
              </a:spcAft>
              <a:buSzPct val="79999"/>
              <a:buNone/>
            </a:pPr>
            <a:r>
              <a:t/>
            </a:r>
            <a:endParaRPr/>
          </a:p>
          <a:p>
            <a:pPr indent="0" lvl="0" marL="0" rtl="0" algn="l">
              <a:spcBef>
                <a:spcPts val="1000"/>
              </a:spcBef>
              <a:spcAft>
                <a:spcPts val="0"/>
              </a:spcAft>
              <a:buSzPct val="79999"/>
              <a:buNone/>
            </a:pPr>
            <a:r>
              <a:rPr lang="en-GB"/>
              <a:t>No food is needed – the centre provide all our meals and snacks.</a:t>
            </a:r>
            <a:endParaRPr/>
          </a:p>
          <a:p>
            <a:pPr indent="0" lvl="0" marL="0" rtl="0" algn="l">
              <a:spcBef>
                <a:spcPts val="1000"/>
              </a:spcBef>
              <a:spcAft>
                <a:spcPts val="0"/>
              </a:spcAft>
              <a:buSzPct val="79999"/>
              <a:buNone/>
            </a:pPr>
            <a:r>
              <a:t/>
            </a:r>
            <a:endParaRPr/>
          </a:p>
          <a:p>
            <a:pPr indent="0" lvl="0" marL="0" rtl="0" algn="l">
              <a:spcBef>
                <a:spcPts val="1000"/>
              </a:spcBef>
              <a:spcAft>
                <a:spcPts val="0"/>
              </a:spcAft>
              <a:buSzPct val="79999"/>
              <a:buNone/>
            </a:pPr>
            <a:r>
              <a:rPr lang="en-GB"/>
              <a:t>It is essential that children have experienced successfully sleeping away for the night prior to the trip.</a:t>
            </a:r>
            <a:endParaRPr/>
          </a:p>
          <a:p>
            <a:pPr indent="0" lvl="0" marL="0" rtl="0" algn="l">
              <a:spcBef>
                <a:spcPts val="1000"/>
              </a:spcBef>
              <a:spcAft>
                <a:spcPts val="0"/>
              </a:spcAft>
              <a:buSzPct val="79999"/>
              <a:buNone/>
            </a:pPr>
            <a:r>
              <a:t/>
            </a:r>
            <a:endParaRPr/>
          </a:p>
          <a:p>
            <a:pPr indent="0" lvl="0" marL="0" rtl="0" algn="l">
              <a:spcBef>
                <a:spcPts val="1000"/>
              </a:spcBef>
              <a:spcAft>
                <a:spcPts val="0"/>
              </a:spcAft>
              <a:buSzPct val="79999"/>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Housekeeping: reminders</a:t>
            </a:r>
            <a:endParaRPr/>
          </a:p>
        </p:txBody>
      </p:sp>
      <p:sp>
        <p:nvSpPr>
          <p:cNvPr id="321" name="Google Shape;321;p12"/>
          <p:cNvSpPr txBox="1"/>
          <p:nvPr>
            <p:ph idx="1" type="body"/>
          </p:nvPr>
        </p:nvSpPr>
        <p:spPr>
          <a:xfrm>
            <a:off x="715617" y="2603500"/>
            <a:ext cx="9200750" cy="3416300"/>
          </a:xfrm>
          <a:prstGeom prst="rect">
            <a:avLst/>
          </a:prstGeom>
          <a:noFill/>
          <a:ln>
            <a:noFill/>
          </a:ln>
        </p:spPr>
        <p:txBody>
          <a:bodyPr anchorCtr="0" anchor="t" bIns="45700" lIns="91425" spcFirstLastPara="1" rIns="91425" wrap="square" tIns="45700">
            <a:normAutofit fontScale="92500" lnSpcReduction="10000"/>
          </a:bodyPr>
          <a:lstStyle/>
          <a:p>
            <a:pPr indent="-336042" lvl="0" marL="342900" rtl="0" algn="l">
              <a:spcBef>
                <a:spcPts val="0"/>
              </a:spcBef>
              <a:spcAft>
                <a:spcPts val="0"/>
              </a:spcAft>
              <a:buSzPct val="79999"/>
              <a:buChar char="►"/>
            </a:pPr>
            <a:r>
              <a:rPr lang="en-GB"/>
              <a:t>Be safe, be ready, be respectful underlines all we do </a:t>
            </a:r>
            <a:endParaRPr/>
          </a:p>
          <a:p>
            <a:pPr indent="-336042" lvl="0" marL="342900" rtl="0" algn="l">
              <a:spcBef>
                <a:spcPts val="1000"/>
              </a:spcBef>
              <a:spcAft>
                <a:spcPts val="0"/>
              </a:spcAft>
              <a:buSzPct val="79999"/>
              <a:buChar char="►"/>
            </a:pPr>
            <a:r>
              <a:rPr lang="en-GB"/>
              <a:t>Water Bottles – please bring in a named refillable water bottle daily</a:t>
            </a:r>
            <a:endParaRPr/>
          </a:p>
          <a:p>
            <a:pPr indent="-336042" lvl="0" marL="342900" rtl="0" algn="l">
              <a:spcBef>
                <a:spcPts val="1000"/>
              </a:spcBef>
              <a:spcAft>
                <a:spcPts val="0"/>
              </a:spcAft>
              <a:buSzPct val="79999"/>
              <a:buChar char="►"/>
            </a:pPr>
            <a:r>
              <a:rPr lang="en-GB"/>
              <a:t>Uniform – please name all items</a:t>
            </a:r>
            <a:endParaRPr/>
          </a:p>
          <a:p>
            <a:pPr indent="-336042" lvl="0" marL="342900" rtl="0" algn="l">
              <a:spcBef>
                <a:spcPts val="1000"/>
              </a:spcBef>
              <a:spcAft>
                <a:spcPts val="0"/>
              </a:spcAft>
              <a:buSzPct val="79999"/>
              <a:buChar char="►"/>
            </a:pPr>
            <a:r>
              <a:rPr lang="en-GB"/>
              <a:t>Pencil cases and equipment are provided for all lessons-no need to bring any</a:t>
            </a:r>
            <a:endParaRPr/>
          </a:p>
          <a:p>
            <a:pPr indent="-336042" lvl="0" marL="342900" rtl="0" algn="l">
              <a:spcBef>
                <a:spcPts val="1000"/>
              </a:spcBef>
              <a:spcAft>
                <a:spcPts val="0"/>
              </a:spcAft>
              <a:buSzPct val="79999"/>
              <a:buChar char="►"/>
            </a:pPr>
            <a:r>
              <a:rPr lang="en-GB"/>
              <a:t>Jewellery is not permitted in school except for plain gold and silver stud earrings</a:t>
            </a:r>
            <a:endParaRPr/>
          </a:p>
          <a:p>
            <a:pPr indent="-336042" lvl="0" marL="342900" rtl="0" algn="l">
              <a:spcBef>
                <a:spcPts val="1000"/>
              </a:spcBef>
              <a:spcAft>
                <a:spcPts val="0"/>
              </a:spcAft>
              <a:buSzPct val="79999"/>
              <a:buChar char="►"/>
            </a:pPr>
            <a:r>
              <a:rPr lang="en-GB"/>
              <a:t>PE days – no earrings and long hair tied back please</a:t>
            </a:r>
            <a:endParaRPr/>
          </a:p>
          <a:p>
            <a:pPr indent="-336042" lvl="0" marL="342900" rtl="0" algn="l">
              <a:spcBef>
                <a:spcPts val="1000"/>
              </a:spcBef>
              <a:spcAft>
                <a:spcPts val="0"/>
              </a:spcAft>
              <a:buSzPct val="79999"/>
              <a:buChar char="►"/>
            </a:pPr>
            <a:r>
              <a:rPr lang="en-GB"/>
              <a:t>Playtime snacks – healthy snacks (fruit and vegetables-no chocolate/crisps)</a:t>
            </a:r>
            <a:endParaRPr/>
          </a:p>
          <a:p>
            <a:pPr indent="-336042" lvl="0" marL="342900" rtl="0" algn="l">
              <a:spcBef>
                <a:spcPts val="1000"/>
              </a:spcBef>
              <a:spcAft>
                <a:spcPts val="0"/>
              </a:spcAft>
              <a:buSzPct val="79999"/>
              <a:buChar char="►"/>
            </a:pPr>
            <a:r>
              <a:rPr lang="en-GB"/>
              <a:t>Mobile Phones  and smart watches are to be handed in each morning</a:t>
            </a:r>
            <a:endParaRPr/>
          </a:p>
          <a:p>
            <a:pPr indent="-336042" lvl="0" marL="342900" rtl="0" algn="l">
              <a:spcBef>
                <a:spcPts val="1000"/>
              </a:spcBef>
              <a:spcAft>
                <a:spcPts val="0"/>
              </a:spcAft>
              <a:buSzPct val="79999"/>
              <a:buChar char="►"/>
            </a:pPr>
            <a:r>
              <a:rPr lang="en-GB"/>
              <a:t>Walking home/change of arrangements–permission must be emailed to year 6 team in advance using the year6comms@stbridgets.wirral.sch.uk email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Summer Term Assessments &amp; Transition</a:t>
            </a:r>
            <a:endParaRPr/>
          </a:p>
        </p:txBody>
      </p:sp>
      <p:sp>
        <p:nvSpPr>
          <p:cNvPr id="327" name="Google Shape;327;p13"/>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GB"/>
              <a:t>KS2 Tests are :</a:t>
            </a:r>
            <a:endParaRPr/>
          </a:p>
          <a:p>
            <a:pPr indent="-342900" lvl="0" marL="342900" rtl="0" algn="l">
              <a:spcBef>
                <a:spcPts val="1000"/>
              </a:spcBef>
              <a:spcAft>
                <a:spcPts val="0"/>
              </a:spcAft>
              <a:buSzPts val="1440"/>
              <a:buChar char="►"/>
            </a:pPr>
            <a:r>
              <a:rPr lang="en-GB"/>
              <a:t>Reading, GPAS, Maths (Arithmetic and 2 Reasoning papers)</a:t>
            </a:r>
            <a:endParaRPr/>
          </a:p>
          <a:p>
            <a:pPr indent="-342900" lvl="0" marL="342900" rtl="0" algn="l">
              <a:spcBef>
                <a:spcPts val="1000"/>
              </a:spcBef>
              <a:spcAft>
                <a:spcPts val="0"/>
              </a:spcAft>
              <a:buSzPts val="1440"/>
              <a:buChar char="►"/>
            </a:pPr>
            <a:r>
              <a:rPr lang="en-GB"/>
              <a:t>Writing is moderated and assessed from work across the year</a:t>
            </a:r>
            <a:endParaRPr/>
          </a:p>
          <a:p>
            <a:pPr indent="-342900" lvl="0" marL="342900" rtl="0" algn="l">
              <a:spcBef>
                <a:spcPts val="1000"/>
              </a:spcBef>
              <a:spcAft>
                <a:spcPts val="0"/>
              </a:spcAft>
              <a:buSzPts val="1440"/>
              <a:buChar char="►"/>
            </a:pPr>
            <a:r>
              <a:rPr lang="en-GB"/>
              <a:t>Data is shared with secondary schools</a:t>
            </a:r>
            <a:endParaRPr/>
          </a:p>
          <a:p>
            <a:pPr indent="-342900" lvl="0" marL="342900" rtl="0" algn="l">
              <a:spcBef>
                <a:spcPts val="1000"/>
              </a:spcBef>
              <a:spcAft>
                <a:spcPts val="0"/>
              </a:spcAft>
              <a:buSzPts val="1440"/>
              <a:buChar char="►"/>
            </a:pPr>
            <a:r>
              <a:rPr lang="en-GB"/>
              <a:t>Thumbs Up! Lead sessions preparing the children for transition to their new school</a:t>
            </a:r>
            <a:endParaRPr/>
          </a:p>
          <a:p>
            <a:pPr indent="-342900" lvl="0" marL="342900" rtl="0" algn="l">
              <a:spcBef>
                <a:spcPts val="1000"/>
              </a:spcBef>
              <a:spcAft>
                <a:spcPts val="0"/>
              </a:spcAft>
              <a:buSzPts val="1440"/>
              <a:buChar char="►"/>
            </a:pPr>
            <a:r>
              <a:rPr lang="en-GB"/>
              <a:t>Induction day – See Secondary School websites for key information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Preparing to leave</a:t>
            </a:r>
            <a:endParaRPr/>
          </a:p>
        </p:txBody>
      </p:sp>
      <p:sp>
        <p:nvSpPr>
          <p:cNvPr id="333" name="Google Shape;333;p14"/>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Transition meetings with secondaries</a:t>
            </a:r>
            <a:endParaRPr/>
          </a:p>
          <a:p>
            <a:pPr indent="-342900" lvl="0" marL="342900" rtl="0" algn="l">
              <a:spcBef>
                <a:spcPts val="1000"/>
              </a:spcBef>
              <a:spcAft>
                <a:spcPts val="0"/>
              </a:spcAft>
              <a:buSzPts val="1440"/>
              <a:buChar char="►"/>
            </a:pPr>
            <a:r>
              <a:rPr lang="en-GB"/>
              <a:t>Being mindful of late allocation</a:t>
            </a:r>
            <a:endParaRPr/>
          </a:p>
          <a:p>
            <a:pPr indent="-342900" lvl="0" marL="342900" rtl="0" algn="l">
              <a:spcBef>
                <a:spcPts val="1000"/>
              </a:spcBef>
              <a:spcAft>
                <a:spcPts val="0"/>
              </a:spcAft>
              <a:buSzPts val="1440"/>
              <a:buChar char="►"/>
            </a:pPr>
            <a:r>
              <a:rPr lang="en-GB"/>
              <a:t>Being mindful of different feelings about leaving</a:t>
            </a:r>
            <a:endParaRPr/>
          </a:p>
          <a:p>
            <a:pPr indent="-342900" lvl="0" marL="342900" rtl="0" algn="l">
              <a:spcBef>
                <a:spcPts val="1000"/>
              </a:spcBef>
              <a:spcAft>
                <a:spcPts val="0"/>
              </a:spcAft>
              <a:buSzPts val="1440"/>
              <a:buChar char="►"/>
            </a:pPr>
            <a:r>
              <a:rPr lang="en-GB"/>
              <a:t>Focus on celebrating time together and time in school after summer half-term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Thank you</a:t>
            </a:r>
            <a:endParaRPr/>
          </a:p>
        </p:txBody>
      </p:sp>
      <p:sp>
        <p:nvSpPr>
          <p:cNvPr id="339" name="Google Shape;339;p15"/>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We hope this was useful, please feel free to email any further queries to us and we will get back to you as soon as we can. Thank you for your continued support.</a:t>
            </a:r>
            <a:endParaRPr/>
          </a:p>
          <a:p>
            <a:pPr indent="-251459" lvl="0" marL="342900" rtl="0" algn="l">
              <a:spcBef>
                <a:spcPts val="1000"/>
              </a:spcBef>
              <a:spcAft>
                <a:spcPts val="0"/>
              </a:spcAft>
              <a:buSzPts val="1440"/>
              <a:buNone/>
            </a:pPr>
            <a:r>
              <a:t/>
            </a:r>
            <a:endParaRPr/>
          </a:p>
          <a:p>
            <a:pPr indent="-342900" lvl="0" marL="342900" rtl="0" algn="l">
              <a:spcBef>
                <a:spcPts val="1000"/>
              </a:spcBef>
              <a:spcAft>
                <a:spcPts val="0"/>
              </a:spcAft>
              <a:buSzPts val="1440"/>
              <a:buChar char="►"/>
            </a:pPr>
            <a:r>
              <a:rPr lang="en-GB"/>
              <a:t>year6comms@stbridgets.wirral.sch.uk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Overview</a:t>
            </a:r>
            <a:endParaRPr/>
          </a:p>
        </p:txBody>
      </p:sp>
      <p:sp>
        <p:nvSpPr>
          <p:cNvPr id="261" name="Google Shape;261;p2"/>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Welcome to Year 6</a:t>
            </a:r>
            <a:endParaRPr/>
          </a:p>
          <a:p>
            <a:pPr indent="-342900" lvl="0" marL="342900" rtl="0" algn="l">
              <a:spcBef>
                <a:spcPts val="1000"/>
              </a:spcBef>
              <a:spcAft>
                <a:spcPts val="0"/>
              </a:spcAft>
              <a:buSzPts val="1440"/>
              <a:buChar char="►"/>
            </a:pPr>
            <a:r>
              <a:rPr lang="en-GB"/>
              <a:t>Expectations: Mission and Values</a:t>
            </a:r>
            <a:endParaRPr/>
          </a:p>
          <a:p>
            <a:pPr indent="-342900" lvl="0" marL="342900" rtl="0" algn="l">
              <a:spcBef>
                <a:spcPts val="1000"/>
              </a:spcBef>
              <a:spcAft>
                <a:spcPts val="0"/>
              </a:spcAft>
              <a:buSzPts val="1440"/>
              <a:buChar char="►"/>
            </a:pPr>
            <a:r>
              <a:rPr lang="en-GB"/>
              <a:t>Secondary Readiness</a:t>
            </a:r>
            <a:endParaRPr/>
          </a:p>
          <a:p>
            <a:pPr indent="-342900" lvl="0" marL="342900" rtl="0" algn="l">
              <a:spcBef>
                <a:spcPts val="1000"/>
              </a:spcBef>
              <a:spcAft>
                <a:spcPts val="0"/>
              </a:spcAft>
              <a:buSzPts val="1440"/>
              <a:buChar char="►"/>
            </a:pPr>
            <a:r>
              <a:rPr lang="en-GB"/>
              <a:t>Curriculum overview</a:t>
            </a:r>
            <a:endParaRPr/>
          </a:p>
          <a:p>
            <a:pPr indent="-342900" lvl="0" marL="342900" rtl="0" algn="l">
              <a:spcBef>
                <a:spcPts val="1000"/>
              </a:spcBef>
              <a:spcAft>
                <a:spcPts val="0"/>
              </a:spcAft>
              <a:buSzPts val="1440"/>
              <a:buChar char="►"/>
            </a:pPr>
            <a:r>
              <a:rPr lang="en-GB"/>
              <a:t>Robinwood</a:t>
            </a:r>
            <a:endParaRPr/>
          </a:p>
          <a:p>
            <a:pPr indent="-342900" lvl="0" marL="342900" rtl="0" algn="l">
              <a:spcBef>
                <a:spcPts val="1000"/>
              </a:spcBef>
              <a:spcAft>
                <a:spcPts val="0"/>
              </a:spcAft>
              <a:buSzPts val="1440"/>
              <a:buChar char="►"/>
            </a:pPr>
            <a:r>
              <a:rPr lang="en-GB"/>
              <a:t>Communication</a:t>
            </a:r>
            <a:endParaRPr/>
          </a:p>
          <a:p>
            <a:pPr indent="0" lvl="0" marL="0" rtl="0" algn="l">
              <a:spcBef>
                <a:spcPts val="1000"/>
              </a:spcBef>
              <a:spcAft>
                <a:spcPts val="0"/>
              </a:spcAft>
              <a:buSzPts val="144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Welcome to Year 6</a:t>
            </a:r>
            <a:endParaRPr/>
          </a:p>
        </p:txBody>
      </p:sp>
      <p:sp>
        <p:nvSpPr>
          <p:cNvPr id="267" name="Google Shape;267;p3"/>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Class Teachers:</a:t>
            </a:r>
            <a:endParaRPr/>
          </a:p>
          <a:p>
            <a:pPr indent="-342900" lvl="0" marL="342900" rtl="0" algn="l">
              <a:spcBef>
                <a:spcPts val="1000"/>
              </a:spcBef>
              <a:spcAft>
                <a:spcPts val="0"/>
              </a:spcAft>
              <a:buSzPts val="1440"/>
              <a:buChar char="►"/>
            </a:pPr>
            <a:r>
              <a:rPr lang="en-GB"/>
              <a:t>Mrs Ross, Mrs McDowall and Miss Smith </a:t>
            </a:r>
            <a:endParaRPr/>
          </a:p>
          <a:p>
            <a:pPr indent="0" lvl="0" marL="0" rtl="0" algn="l">
              <a:spcBef>
                <a:spcPts val="1000"/>
              </a:spcBef>
              <a:spcAft>
                <a:spcPts val="0"/>
              </a:spcAft>
              <a:buSzPts val="1440"/>
              <a:buNone/>
            </a:pPr>
            <a:r>
              <a:t/>
            </a:r>
            <a:endParaRPr/>
          </a:p>
          <a:p>
            <a:pPr indent="-342900" lvl="0" marL="342900" rtl="0" algn="l">
              <a:spcBef>
                <a:spcPts val="1000"/>
              </a:spcBef>
              <a:spcAft>
                <a:spcPts val="0"/>
              </a:spcAft>
              <a:buSzPts val="1440"/>
              <a:buChar char="►"/>
            </a:pPr>
            <a:r>
              <a:rPr lang="en-GB"/>
              <a:t>Teaching Assistants:</a:t>
            </a:r>
            <a:endParaRPr/>
          </a:p>
          <a:p>
            <a:pPr indent="-342900" lvl="0" marL="342900" rtl="0" algn="l">
              <a:spcBef>
                <a:spcPts val="1000"/>
              </a:spcBef>
              <a:spcAft>
                <a:spcPts val="0"/>
              </a:spcAft>
              <a:buSzPts val="1440"/>
              <a:buChar char="►"/>
            </a:pPr>
            <a:r>
              <a:rPr lang="en-GB"/>
              <a:t>Mr Conroy, Mrs Ward</a:t>
            </a:r>
            <a:endParaRPr/>
          </a:p>
          <a:p>
            <a:pPr indent="0" lvl="0" marL="0" rtl="0" algn="l">
              <a:spcBef>
                <a:spcPts val="1000"/>
              </a:spcBef>
              <a:spcAft>
                <a:spcPts val="0"/>
              </a:spcAft>
              <a:buSzPts val="1440"/>
              <a:buNone/>
            </a:pPr>
            <a:r>
              <a:t/>
            </a:r>
            <a:endParaRPr/>
          </a:p>
          <a:p>
            <a:pPr indent="-342900" lvl="0" marL="342900" rtl="0" algn="l">
              <a:spcBef>
                <a:spcPts val="1000"/>
              </a:spcBef>
              <a:spcAft>
                <a:spcPts val="0"/>
              </a:spcAft>
              <a:buSzPts val="1440"/>
              <a:buChar char="►"/>
            </a:pPr>
            <a:r>
              <a:rPr lang="en-GB"/>
              <a:t>PPA Teachers</a:t>
            </a:r>
            <a:endParaRPr/>
          </a:p>
          <a:p>
            <a:pPr indent="-342900" lvl="0" marL="342900" rtl="0" algn="l">
              <a:spcBef>
                <a:spcPts val="1000"/>
              </a:spcBef>
              <a:spcAft>
                <a:spcPts val="0"/>
              </a:spcAft>
              <a:buSzPts val="1440"/>
              <a:buChar char="►"/>
            </a:pPr>
            <a:r>
              <a:rPr lang="en-GB"/>
              <a:t>Mrs Carver, Mrs Longmore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Our Mission and Values</a:t>
            </a:r>
            <a:endParaRPr/>
          </a:p>
        </p:txBody>
      </p:sp>
      <p:sp>
        <p:nvSpPr>
          <p:cNvPr id="273" name="Google Shape;273;p4"/>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560"/>
              <a:buNone/>
            </a:pPr>
            <a:r>
              <a:rPr lang="en-GB" sz="3200"/>
              <a:t>‘Love your neighbour as yourself.’ </a:t>
            </a:r>
            <a:endParaRPr/>
          </a:p>
          <a:p>
            <a:pPr indent="0" lvl="0" marL="0" rtl="0" algn="ctr">
              <a:spcBef>
                <a:spcPts val="1000"/>
              </a:spcBef>
              <a:spcAft>
                <a:spcPts val="0"/>
              </a:spcAft>
              <a:buSzPts val="2560"/>
              <a:buNone/>
            </a:pPr>
            <a:r>
              <a:rPr lang="en-GB" sz="3200"/>
              <a:t>Luke 10:27</a:t>
            </a:r>
            <a:endParaRPr/>
          </a:p>
          <a:p>
            <a:pPr indent="0" lvl="0" marL="0" rtl="0" algn="ctr">
              <a:spcBef>
                <a:spcPts val="1000"/>
              </a:spcBef>
              <a:spcAft>
                <a:spcPts val="0"/>
              </a:spcAft>
              <a:buSzPts val="2560"/>
              <a:buNone/>
            </a:pPr>
            <a:r>
              <a:t/>
            </a:r>
            <a:endParaRPr sz="3200"/>
          </a:p>
          <a:p>
            <a:pPr indent="0" lvl="0" marL="0" rtl="0" algn="ctr">
              <a:spcBef>
                <a:spcPts val="1000"/>
              </a:spcBef>
              <a:spcAft>
                <a:spcPts val="0"/>
              </a:spcAft>
              <a:buSzPts val="2560"/>
              <a:buNone/>
            </a:pPr>
            <a:r>
              <a:rPr lang="en-GB" sz="3200"/>
              <a:t>Faith, Hope, Love</a:t>
            </a:r>
            <a:endParaRPr/>
          </a:p>
          <a:p>
            <a:pPr indent="0" lvl="0" marL="0" rtl="0" algn="ctr">
              <a:spcBef>
                <a:spcPts val="1000"/>
              </a:spcBef>
              <a:spcAft>
                <a:spcPts val="0"/>
              </a:spcAft>
              <a:buSzPts val="2560"/>
              <a:buNone/>
            </a:pPr>
            <a:r>
              <a:t/>
            </a:r>
            <a:endParaRPr sz="3200"/>
          </a:p>
          <a:p>
            <a:pPr indent="0" lvl="0" marL="0" rtl="0" algn="ctr">
              <a:spcBef>
                <a:spcPts val="1000"/>
              </a:spcBef>
              <a:spcAft>
                <a:spcPts val="0"/>
              </a:spcAft>
              <a:buSzPts val="144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RE and Spiritual Development</a:t>
            </a:r>
            <a:endParaRPr/>
          </a:p>
        </p:txBody>
      </p:sp>
      <p:sp>
        <p:nvSpPr>
          <p:cNvPr id="279" name="Google Shape;279;p5"/>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Chester Diocese and Wirral scheme</a:t>
            </a:r>
            <a:endParaRPr/>
          </a:p>
          <a:p>
            <a:pPr indent="-342900" lvl="0" marL="342900" rtl="0" algn="l">
              <a:spcBef>
                <a:spcPts val="1000"/>
              </a:spcBef>
              <a:spcAft>
                <a:spcPts val="0"/>
              </a:spcAft>
              <a:buSzPts val="1440"/>
              <a:buChar char="►"/>
            </a:pPr>
            <a:r>
              <a:rPr lang="en-GB"/>
              <a:t>Respect and tolerance for all faiths</a:t>
            </a:r>
            <a:endParaRPr/>
          </a:p>
          <a:p>
            <a:pPr indent="-342900" lvl="0" marL="342900" rtl="0" algn="l">
              <a:spcBef>
                <a:spcPts val="1000"/>
              </a:spcBef>
              <a:spcAft>
                <a:spcPts val="0"/>
              </a:spcAft>
              <a:buSzPts val="1440"/>
              <a:buChar char="►"/>
            </a:pPr>
            <a:r>
              <a:rPr lang="en-GB"/>
              <a:t>Celebration of festivals </a:t>
            </a:r>
            <a:endParaRPr/>
          </a:p>
          <a:p>
            <a:pPr indent="-342900" lvl="0" marL="342900" rtl="0" algn="l">
              <a:spcBef>
                <a:spcPts val="1000"/>
              </a:spcBef>
              <a:spcAft>
                <a:spcPts val="0"/>
              </a:spcAft>
              <a:buSzPts val="1440"/>
              <a:buChar char="►"/>
            </a:pPr>
            <a:r>
              <a:rPr lang="en-GB"/>
              <a:t>Concept led curriculum</a:t>
            </a:r>
            <a:endParaRPr/>
          </a:p>
          <a:p>
            <a:pPr indent="-342900" lvl="0" marL="342900" rtl="0" algn="l">
              <a:spcBef>
                <a:spcPts val="1000"/>
              </a:spcBef>
              <a:spcAft>
                <a:spcPts val="0"/>
              </a:spcAft>
              <a:buSzPts val="1440"/>
              <a:buChar char="►"/>
            </a:pPr>
            <a:r>
              <a:rPr lang="en-GB"/>
              <a:t>Collective worship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6"/>
          <p:cNvSpPr txBox="1"/>
          <p:nvPr>
            <p:ph type="title"/>
          </p:nvPr>
        </p:nvSpPr>
        <p:spPr>
          <a:xfrm>
            <a:off x="818712" y="973668"/>
            <a:ext cx="9584245"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2800"/>
              <a:buFont typeface="Century Gothic"/>
              <a:buNone/>
            </a:pPr>
            <a:r>
              <a:rPr lang="en-GB" sz="2800"/>
              <a:t>Expectations: Be safe, be ready, be respectful</a:t>
            </a:r>
            <a:endParaRPr/>
          </a:p>
        </p:txBody>
      </p:sp>
      <p:sp>
        <p:nvSpPr>
          <p:cNvPr id="285" name="Google Shape;285;p6"/>
          <p:cNvSpPr txBox="1"/>
          <p:nvPr>
            <p:ph idx="1" type="body"/>
          </p:nvPr>
        </p:nvSpPr>
        <p:spPr>
          <a:xfrm>
            <a:off x="818712" y="2222287"/>
            <a:ext cx="10554574" cy="4478959"/>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SzPts val="1440"/>
              <a:buChar char="►"/>
            </a:pPr>
            <a:r>
              <a:rPr lang="en-GB"/>
              <a:t>Homework</a:t>
            </a:r>
            <a:endParaRPr/>
          </a:p>
          <a:p>
            <a:pPr indent="-285750" lvl="1" marL="742950" rtl="0" algn="l">
              <a:spcBef>
                <a:spcPts val="1000"/>
              </a:spcBef>
              <a:spcAft>
                <a:spcPts val="0"/>
              </a:spcAft>
              <a:buSzPts val="1280"/>
              <a:buFont typeface="Noto Sans Symbols"/>
              <a:buChar char="⮚"/>
            </a:pPr>
            <a:r>
              <a:rPr lang="en-GB"/>
              <a:t>Set on a Wednesday via Google Classroom to be completed for the following Monday.</a:t>
            </a:r>
            <a:endParaRPr/>
          </a:p>
          <a:p>
            <a:pPr indent="-285750" lvl="1" marL="742950" rtl="0" algn="l">
              <a:spcBef>
                <a:spcPts val="1000"/>
              </a:spcBef>
              <a:spcAft>
                <a:spcPts val="0"/>
              </a:spcAft>
              <a:buSzPts val="1280"/>
              <a:buFont typeface="Noto Sans Symbols"/>
              <a:buChar char="⮚"/>
            </a:pPr>
            <a:r>
              <a:rPr lang="en-GB"/>
              <a:t>Topic – occasional project based activity</a:t>
            </a:r>
            <a:endParaRPr/>
          </a:p>
          <a:p>
            <a:pPr indent="-285750" lvl="1" marL="742950" rtl="0" algn="l">
              <a:spcBef>
                <a:spcPts val="1000"/>
              </a:spcBef>
              <a:spcAft>
                <a:spcPts val="0"/>
              </a:spcAft>
              <a:buSzPts val="1280"/>
              <a:buFont typeface="Noto Sans Symbols"/>
              <a:buChar char="⮚"/>
            </a:pPr>
            <a:r>
              <a:rPr lang="en-GB"/>
              <a:t>English-spelling/grammar (spag.com and spelling frame)</a:t>
            </a:r>
            <a:endParaRPr/>
          </a:p>
          <a:p>
            <a:pPr indent="-285750" lvl="1" marL="742950" rtl="0" algn="l">
              <a:spcBef>
                <a:spcPts val="1000"/>
              </a:spcBef>
              <a:spcAft>
                <a:spcPts val="0"/>
              </a:spcAft>
              <a:buSzPts val="1280"/>
              <a:buFont typeface="Noto Sans Symbols"/>
              <a:buChar char="⮚"/>
            </a:pPr>
            <a:r>
              <a:rPr lang="en-GB"/>
              <a:t>Maths – Mathletics and TT Rockstars</a:t>
            </a:r>
            <a:endParaRPr/>
          </a:p>
          <a:p>
            <a:pPr indent="-285750" lvl="1" marL="742950" rtl="0" algn="l">
              <a:spcBef>
                <a:spcPts val="1000"/>
              </a:spcBef>
              <a:spcAft>
                <a:spcPts val="0"/>
              </a:spcAft>
              <a:buSzPts val="1280"/>
              <a:buFont typeface="Noto Sans Symbols"/>
              <a:buChar char="⮚"/>
            </a:pPr>
            <a:r>
              <a:rPr lang="en-GB"/>
              <a:t>Home readers</a:t>
            </a:r>
            <a:endParaRPr/>
          </a:p>
          <a:p>
            <a:pPr indent="-285750" lvl="1" marL="742950" rtl="0" algn="l">
              <a:spcBef>
                <a:spcPts val="1000"/>
              </a:spcBef>
              <a:spcAft>
                <a:spcPts val="0"/>
              </a:spcAft>
              <a:buSzPts val="1280"/>
              <a:buFont typeface="Noto Sans Symbols"/>
              <a:buChar char="⮚"/>
            </a:pPr>
            <a:r>
              <a:rPr lang="en-GB"/>
              <a:t>Paper based homework to support transition to secondary</a:t>
            </a:r>
            <a:endParaRPr/>
          </a:p>
          <a:p>
            <a:pPr indent="-342900" lvl="0" marL="342900" rtl="0" algn="l">
              <a:spcBef>
                <a:spcPts val="1000"/>
              </a:spcBef>
              <a:spcAft>
                <a:spcPts val="0"/>
              </a:spcAft>
              <a:buSzPts val="1440"/>
              <a:buChar char="►"/>
            </a:pPr>
            <a:r>
              <a:rPr lang="en-GB"/>
              <a:t>PE Kit</a:t>
            </a:r>
            <a:endParaRPr/>
          </a:p>
          <a:p>
            <a:pPr indent="-285750" lvl="1" marL="742950" rtl="0" algn="l">
              <a:spcBef>
                <a:spcPts val="1000"/>
              </a:spcBef>
              <a:spcAft>
                <a:spcPts val="0"/>
              </a:spcAft>
              <a:buSzPts val="1280"/>
              <a:buFont typeface="Noto Sans Symbols"/>
              <a:buChar char="⮚"/>
            </a:pPr>
            <a:r>
              <a:rPr lang="en-GB"/>
              <a:t>Wear to school each Monday and Thursday</a:t>
            </a:r>
            <a:endParaRPr/>
          </a:p>
          <a:p>
            <a:pPr indent="-342900" lvl="0" marL="342900" rtl="0" algn="l">
              <a:spcBef>
                <a:spcPts val="1000"/>
              </a:spcBef>
              <a:spcAft>
                <a:spcPts val="0"/>
              </a:spcAft>
              <a:buSzPts val="1440"/>
              <a:buChar char="►"/>
            </a:pPr>
            <a:r>
              <a:rPr lang="en-GB"/>
              <a:t>Communication</a:t>
            </a:r>
            <a:endParaRPr/>
          </a:p>
          <a:p>
            <a:pPr indent="-285750" lvl="1" marL="742950" rtl="0" algn="l">
              <a:spcBef>
                <a:spcPts val="1000"/>
              </a:spcBef>
              <a:spcAft>
                <a:spcPts val="0"/>
              </a:spcAft>
              <a:buSzPts val="1280"/>
              <a:buFont typeface="Noto Sans Symbols"/>
              <a:buChar char="⮚"/>
            </a:pPr>
            <a:r>
              <a:rPr lang="en-GB"/>
              <a:t>Daily through year 6 comms-admin/absence ( one-way communication only)</a:t>
            </a:r>
            <a:endParaRPr/>
          </a:p>
          <a:p>
            <a:pPr indent="-285750" lvl="1" marL="742950" rtl="0" algn="l">
              <a:spcBef>
                <a:spcPts val="1000"/>
              </a:spcBef>
              <a:spcAft>
                <a:spcPts val="0"/>
              </a:spcAft>
              <a:buSzPts val="1280"/>
              <a:buFont typeface="Noto Sans Symbols"/>
              <a:buChar char="⮚"/>
            </a:pPr>
            <a:r>
              <a:rPr lang="en-GB"/>
              <a:t>Through the office-arrangements for meeting, urgent communication for same-day pick-up</a:t>
            </a:r>
            <a:endParaRPr/>
          </a:p>
          <a:p>
            <a:pPr indent="-204469" lvl="1" marL="742950" rtl="0" algn="l">
              <a:spcBef>
                <a:spcPts val="1000"/>
              </a:spcBef>
              <a:spcAft>
                <a:spcPts val="0"/>
              </a:spcAft>
              <a:buSzPts val="1280"/>
              <a:buFont typeface="Noto Sans Symbols"/>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Secondary Readiness</a:t>
            </a:r>
            <a:endParaRPr/>
          </a:p>
        </p:txBody>
      </p:sp>
      <p:sp>
        <p:nvSpPr>
          <p:cNvPr id="291" name="Google Shape;291;p7"/>
          <p:cNvSpPr txBox="1"/>
          <p:nvPr>
            <p:ph idx="1" type="body"/>
          </p:nvPr>
        </p:nvSpPr>
        <p:spPr>
          <a:xfrm>
            <a:off x="1154954" y="2348917"/>
            <a:ext cx="9482285" cy="367088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Building independence</a:t>
            </a:r>
            <a:endParaRPr/>
          </a:p>
          <a:p>
            <a:pPr indent="-342900" lvl="0" marL="342900" rtl="0" algn="l">
              <a:spcBef>
                <a:spcPts val="1000"/>
              </a:spcBef>
              <a:spcAft>
                <a:spcPts val="0"/>
              </a:spcAft>
              <a:buSzPts val="1440"/>
              <a:buChar char="►"/>
            </a:pPr>
            <a:r>
              <a:rPr lang="en-GB"/>
              <a:t>Developing responsibility for self and others</a:t>
            </a:r>
            <a:endParaRPr/>
          </a:p>
          <a:p>
            <a:pPr indent="-342900" lvl="0" marL="342900" rtl="0" algn="l">
              <a:spcBef>
                <a:spcPts val="1000"/>
              </a:spcBef>
              <a:spcAft>
                <a:spcPts val="0"/>
              </a:spcAft>
              <a:buSzPts val="1440"/>
              <a:buChar char="►"/>
            </a:pPr>
            <a:r>
              <a:rPr lang="en-GB"/>
              <a:t>Acting safely and making the right choices </a:t>
            </a:r>
            <a:endParaRPr/>
          </a:p>
          <a:p>
            <a:pPr indent="-342900" lvl="0" marL="342900" rtl="0" algn="l">
              <a:spcBef>
                <a:spcPts val="1000"/>
              </a:spcBef>
              <a:spcAft>
                <a:spcPts val="0"/>
              </a:spcAft>
              <a:buSzPts val="1440"/>
              <a:buChar char="►"/>
            </a:pPr>
            <a:r>
              <a:rPr lang="en-GB"/>
              <a:t>E-safety</a:t>
            </a:r>
            <a:endParaRPr/>
          </a:p>
          <a:p>
            <a:pPr indent="-342900" lvl="0" marL="342900" rtl="0" algn="l">
              <a:spcBef>
                <a:spcPts val="1000"/>
              </a:spcBef>
              <a:spcAft>
                <a:spcPts val="0"/>
              </a:spcAft>
              <a:buSzPts val="1440"/>
              <a:buChar char="►"/>
            </a:pPr>
            <a:r>
              <a:rPr lang="en-GB"/>
              <a:t>Self-organisation</a:t>
            </a:r>
            <a:endParaRPr/>
          </a:p>
          <a:p>
            <a:pPr indent="-342900" lvl="0" marL="342900" rtl="0" algn="l">
              <a:spcBef>
                <a:spcPts val="1000"/>
              </a:spcBef>
              <a:spcAft>
                <a:spcPts val="0"/>
              </a:spcAft>
              <a:buSzPts val="1440"/>
              <a:buChar char="►"/>
            </a:pPr>
            <a:r>
              <a:rPr lang="en-GB"/>
              <a:t>Time management</a:t>
            </a:r>
            <a:endParaRPr/>
          </a:p>
          <a:p>
            <a:pPr indent="-342900" lvl="0" marL="342900" rtl="0" algn="l">
              <a:spcBef>
                <a:spcPts val="1000"/>
              </a:spcBef>
              <a:spcAft>
                <a:spcPts val="0"/>
              </a:spcAft>
              <a:buSzPts val="1440"/>
              <a:buChar char="►"/>
            </a:pPr>
            <a:r>
              <a:rPr lang="en-GB"/>
              <a:t>Keeping healthy</a:t>
            </a:r>
            <a:endParaRPr/>
          </a:p>
          <a:p>
            <a:pPr indent="-342900" lvl="0" marL="342900" rtl="0" algn="l">
              <a:spcBef>
                <a:spcPts val="1000"/>
              </a:spcBef>
              <a:spcAft>
                <a:spcPts val="0"/>
              </a:spcAft>
              <a:buSzPts val="1440"/>
              <a:buChar char="►"/>
            </a:pPr>
            <a:r>
              <a:rPr lang="en-GB"/>
              <a:t>Acceptance and tolerance</a:t>
            </a:r>
            <a:endParaRPr/>
          </a:p>
          <a:p>
            <a:pPr indent="-342900" lvl="0" marL="342900" rtl="0" algn="l">
              <a:spcBef>
                <a:spcPts val="1000"/>
              </a:spcBef>
              <a:spcAft>
                <a:spcPts val="0"/>
              </a:spcAft>
              <a:buSzPts val="1440"/>
              <a:buChar char="►"/>
            </a:pPr>
            <a:r>
              <a:rPr lang="en-GB"/>
              <a:t>Actions and consequences</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8"/>
          <p:cNvSpPr txBox="1"/>
          <p:nvPr>
            <p:ph type="title"/>
          </p:nvPr>
        </p:nvSpPr>
        <p:spPr>
          <a:xfrm>
            <a:off x="1154953" y="973668"/>
            <a:ext cx="9261256"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GB"/>
              <a:t>Curriculum Overview Autumn-Our World</a:t>
            </a:r>
            <a:endParaRPr/>
          </a:p>
        </p:txBody>
      </p:sp>
      <p:sp>
        <p:nvSpPr>
          <p:cNvPr id="297" name="Google Shape;297;p8"/>
          <p:cNvSpPr txBox="1"/>
          <p:nvPr>
            <p:ph idx="1" type="body"/>
          </p:nvPr>
        </p:nvSpPr>
        <p:spPr>
          <a:xfrm>
            <a:off x="818725" y="2416625"/>
            <a:ext cx="10554600" cy="3981900"/>
          </a:xfrm>
          <a:prstGeom prst="rect">
            <a:avLst/>
          </a:prstGeom>
          <a:noFill/>
          <a:ln>
            <a:noFill/>
          </a:ln>
        </p:spPr>
        <p:txBody>
          <a:bodyPr anchorCtr="0" anchor="t" bIns="45700" lIns="91425" spcFirstLastPara="1" rIns="91425" wrap="square" tIns="45700">
            <a:normAutofit fontScale="25000" lnSpcReduction="20000"/>
          </a:bodyPr>
          <a:lstStyle/>
          <a:p>
            <a:pPr indent="-327232" lvl="0" marL="342900" rtl="0" algn="l">
              <a:spcBef>
                <a:spcPts val="1000"/>
              </a:spcBef>
              <a:spcAft>
                <a:spcPts val="0"/>
              </a:spcAft>
              <a:buSzPct val="100000"/>
              <a:buChar char="►"/>
            </a:pPr>
            <a:r>
              <a:rPr lang="en-GB" sz="4773"/>
              <a:t>English</a:t>
            </a:r>
            <a:endParaRPr sz="4773"/>
          </a:p>
          <a:p>
            <a:pPr indent="-270082" lvl="1" marL="742950" rtl="0" algn="l">
              <a:spcBef>
                <a:spcPts val="1000"/>
              </a:spcBef>
              <a:spcAft>
                <a:spcPts val="0"/>
              </a:spcAft>
              <a:buSzPct val="100000"/>
              <a:buChar char="▪"/>
            </a:pPr>
            <a:r>
              <a:rPr lang="en-GB" sz="4773"/>
              <a:t>Letters From the Lighthouse , Flanders Field, Once, Rose Blanche</a:t>
            </a:r>
            <a:endParaRPr sz="4773"/>
          </a:p>
          <a:p>
            <a:pPr indent="-327232" lvl="0" marL="342900" rtl="0" algn="l">
              <a:spcBef>
                <a:spcPts val="1000"/>
              </a:spcBef>
              <a:spcAft>
                <a:spcPts val="0"/>
              </a:spcAft>
              <a:buSzPct val="100000"/>
              <a:buChar char="o"/>
            </a:pPr>
            <a:r>
              <a:rPr lang="en-GB" sz="4773"/>
              <a:t>Mathematics</a:t>
            </a:r>
            <a:endParaRPr sz="4773"/>
          </a:p>
          <a:p>
            <a:pPr indent="-270082" lvl="1" marL="742950" rtl="0" algn="l">
              <a:spcBef>
                <a:spcPts val="1000"/>
              </a:spcBef>
              <a:spcAft>
                <a:spcPts val="0"/>
              </a:spcAft>
              <a:buSzPct val="100000"/>
              <a:buChar char="▪"/>
            </a:pPr>
            <a:r>
              <a:rPr lang="en-GB" sz="4773"/>
              <a:t>Mastery approach in line with national curriculum expectations</a:t>
            </a:r>
            <a:endParaRPr sz="4773"/>
          </a:p>
          <a:p>
            <a:pPr indent="-270082" lvl="1" marL="742950" rtl="0" algn="l">
              <a:spcBef>
                <a:spcPts val="1000"/>
              </a:spcBef>
              <a:spcAft>
                <a:spcPts val="0"/>
              </a:spcAft>
              <a:buSzPct val="100000"/>
              <a:buChar char="▪"/>
            </a:pPr>
            <a:r>
              <a:rPr lang="en-GB" sz="4773"/>
              <a:t>Maths No Problem textbooks and workbooks- DFE/ NCETM accredited textbooks</a:t>
            </a:r>
            <a:endParaRPr sz="4773"/>
          </a:p>
          <a:p>
            <a:pPr indent="-327232" lvl="0" marL="342900" rtl="0" algn="l">
              <a:spcBef>
                <a:spcPts val="1000"/>
              </a:spcBef>
              <a:spcAft>
                <a:spcPts val="0"/>
              </a:spcAft>
              <a:buSzPct val="100000"/>
              <a:buChar char="o"/>
            </a:pPr>
            <a:r>
              <a:rPr lang="en-GB" sz="4773"/>
              <a:t>Science</a:t>
            </a:r>
            <a:endParaRPr sz="4773"/>
          </a:p>
          <a:p>
            <a:pPr indent="-270082" lvl="1" marL="742950" rtl="0" algn="l">
              <a:spcBef>
                <a:spcPts val="1000"/>
              </a:spcBef>
              <a:spcAft>
                <a:spcPts val="0"/>
              </a:spcAft>
              <a:buSzPct val="100000"/>
              <a:buChar char="▪"/>
            </a:pPr>
            <a:r>
              <a:rPr lang="en-GB" sz="4773"/>
              <a:t>Electricity</a:t>
            </a:r>
            <a:endParaRPr sz="4773"/>
          </a:p>
          <a:p>
            <a:pPr indent="-270082" lvl="1" marL="742950" rtl="0" algn="l">
              <a:spcBef>
                <a:spcPts val="1000"/>
              </a:spcBef>
              <a:spcAft>
                <a:spcPts val="0"/>
              </a:spcAft>
              <a:buSzPct val="100000"/>
              <a:buChar char="▪"/>
            </a:pPr>
            <a:r>
              <a:rPr lang="en-GB" sz="4773"/>
              <a:t>Light</a:t>
            </a:r>
            <a:endParaRPr sz="4773"/>
          </a:p>
          <a:p>
            <a:pPr indent="-327232" lvl="0" marL="342900" rtl="0" algn="l">
              <a:spcBef>
                <a:spcPts val="1000"/>
              </a:spcBef>
              <a:spcAft>
                <a:spcPts val="0"/>
              </a:spcAft>
              <a:buSzPct val="100000"/>
              <a:buChar char="o"/>
            </a:pPr>
            <a:r>
              <a:rPr lang="en-GB" sz="4773"/>
              <a:t>Wider Curriculum </a:t>
            </a:r>
            <a:endParaRPr sz="4773"/>
          </a:p>
          <a:p>
            <a:pPr indent="-270082" lvl="1" marL="742950" rtl="0" algn="l">
              <a:spcBef>
                <a:spcPts val="1000"/>
              </a:spcBef>
              <a:spcAft>
                <a:spcPts val="0"/>
              </a:spcAft>
              <a:buSzPct val="100000"/>
              <a:buChar char="▪"/>
            </a:pPr>
            <a:r>
              <a:rPr lang="en-GB" sz="4773"/>
              <a:t>Computing-e-safety, network communications/ Spanish / music - Elgar/ PE –tactics and strategies, health and fitness, DT sewing, Art-sculpture</a:t>
            </a:r>
            <a:endParaRPr sz="4773"/>
          </a:p>
          <a:p>
            <a:pPr indent="-270082" lvl="1" marL="742950" rtl="0" algn="l">
              <a:spcBef>
                <a:spcPts val="1000"/>
              </a:spcBef>
              <a:spcAft>
                <a:spcPts val="0"/>
              </a:spcAft>
              <a:buSzPct val="100000"/>
              <a:buChar char="▪"/>
            </a:pPr>
            <a:r>
              <a:rPr lang="en-GB" sz="4773"/>
              <a:t>History and geography - World War II and the </a:t>
            </a:r>
            <a:r>
              <a:rPr lang="en-GB" sz="4773"/>
              <a:t>geographical</a:t>
            </a:r>
            <a:r>
              <a:rPr lang="en-GB" sz="4773"/>
              <a:t> features of North America</a:t>
            </a:r>
            <a:endParaRPr sz="4773"/>
          </a:p>
          <a:p>
            <a:pPr indent="0" lvl="1" marL="0" rtl="0" algn="l">
              <a:spcBef>
                <a:spcPts val="1000"/>
              </a:spcBef>
              <a:spcAft>
                <a:spcPts val="0"/>
              </a:spcAft>
              <a:buSzPct val="57462"/>
              <a:buFont typeface="Noto Sans Symbols"/>
              <a:buNone/>
            </a:pPr>
            <a:r>
              <a:t/>
            </a:r>
            <a:endParaRPr sz="2227"/>
          </a:p>
          <a:p>
            <a:pPr indent="0" lvl="1" marL="0" rtl="0" algn="l">
              <a:spcBef>
                <a:spcPts val="1000"/>
              </a:spcBef>
              <a:spcAft>
                <a:spcPts val="0"/>
              </a:spcAft>
              <a:buSzPct val="57462"/>
              <a:buFont typeface="Noto Sans Symbols"/>
              <a:buNone/>
            </a:pPr>
            <a:r>
              <a:t/>
            </a:r>
            <a:endParaRPr sz="2227"/>
          </a:p>
          <a:p>
            <a:pPr indent="-204469" lvl="1" marL="742950" rtl="0" algn="l">
              <a:spcBef>
                <a:spcPts val="1000"/>
              </a:spcBef>
              <a:spcAft>
                <a:spcPts val="0"/>
              </a:spcAft>
              <a:buSzPct val="80000"/>
              <a:buFont typeface="Noto Sans Symbols"/>
              <a:buNone/>
            </a:pPr>
            <a:r>
              <a:t/>
            </a:r>
            <a:endParaRPr/>
          </a:p>
          <a:p>
            <a:pPr indent="-204469" lvl="1" marL="742950" rtl="0" algn="l">
              <a:spcBef>
                <a:spcPts val="1000"/>
              </a:spcBef>
              <a:spcAft>
                <a:spcPts val="0"/>
              </a:spcAft>
              <a:buSzPct val="80000"/>
              <a:buFont typeface="Noto Sans Symbols"/>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9"/>
          <p:cNvSpPr txBox="1"/>
          <p:nvPr>
            <p:ph type="title"/>
          </p:nvPr>
        </p:nvSpPr>
        <p:spPr>
          <a:xfrm>
            <a:off x="490330" y="735129"/>
            <a:ext cx="976685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200"/>
              <a:buFont typeface="Century Gothic"/>
              <a:buNone/>
            </a:pPr>
            <a:r>
              <a:rPr lang="en-GB" sz="3200"/>
              <a:t>Curriculum Overview Spring-Our Community</a:t>
            </a:r>
            <a:endParaRPr/>
          </a:p>
        </p:txBody>
      </p:sp>
      <p:sp>
        <p:nvSpPr>
          <p:cNvPr id="303" name="Google Shape;303;p9"/>
          <p:cNvSpPr txBox="1"/>
          <p:nvPr>
            <p:ph idx="1" type="body"/>
          </p:nvPr>
        </p:nvSpPr>
        <p:spPr>
          <a:xfrm>
            <a:off x="822664" y="2565647"/>
            <a:ext cx="10546672" cy="3968318"/>
          </a:xfrm>
          <a:prstGeom prst="rect">
            <a:avLst/>
          </a:prstGeom>
          <a:noFill/>
          <a:ln>
            <a:noFill/>
          </a:ln>
        </p:spPr>
        <p:txBody>
          <a:bodyPr anchorCtr="0" anchor="t" bIns="45700" lIns="91425" spcFirstLastPara="1" rIns="91425" wrap="square" tIns="45700">
            <a:normAutofit fontScale="85000" lnSpcReduction="20000"/>
          </a:bodyPr>
          <a:lstStyle/>
          <a:p>
            <a:pPr indent="-329184" lvl="0" marL="342900" rtl="0" algn="l">
              <a:spcBef>
                <a:spcPts val="0"/>
              </a:spcBef>
              <a:spcAft>
                <a:spcPts val="0"/>
              </a:spcAft>
              <a:buSzPct val="79999"/>
              <a:buChar char="►"/>
            </a:pPr>
            <a:r>
              <a:rPr lang="en-GB"/>
              <a:t>English- (A Long Walk to Water, Macbeth, Poetry)</a:t>
            </a:r>
            <a:endParaRPr/>
          </a:p>
          <a:p>
            <a:pPr indent="-329184" lvl="0" marL="342900" rtl="0" algn="l">
              <a:spcBef>
                <a:spcPts val="1000"/>
              </a:spcBef>
              <a:spcAft>
                <a:spcPts val="0"/>
              </a:spcAft>
              <a:buSzPct val="79999"/>
              <a:buFont typeface="Courier New"/>
              <a:buChar char="o"/>
            </a:pPr>
            <a:r>
              <a:rPr lang="en-GB"/>
              <a:t>Mathematics</a:t>
            </a:r>
            <a:endParaRPr/>
          </a:p>
          <a:p>
            <a:pPr indent="-273557" lvl="1" marL="742950" rtl="0" algn="l">
              <a:spcBef>
                <a:spcPts val="1000"/>
              </a:spcBef>
              <a:spcAft>
                <a:spcPts val="0"/>
              </a:spcAft>
              <a:buSzPct val="80000"/>
              <a:buFont typeface="Noto Sans Symbols"/>
              <a:buChar char="▪"/>
            </a:pPr>
            <a:r>
              <a:rPr lang="en-GB"/>
              <a:t>Mastery approach in line with the national curriculum expectations</a:t>
            </a:r>
            <a:endParaRPr/>
          </a:p>
          <a:p>
            <a:pPr indent="-273557" lvl="1" marL="742950" rtl="0" algn="l">
              <a:spcBef>
                <a:spcPts val="1000"/>
              </a:spcBef>
              <a:spcAft>
                <a:spcPts val="0"/>
              </a:spcAft>
              <a:buSzPct val="80000"/>
              <a:buFont typeface="Noto Sans Symbols"/>
              <a:buChar char="▪"/>
            </a:pPr>
            <a:r>
              <a:rPr lang="en-GB"/>
              <a:t>Maths No Problem DFE/NCETM accredited textbooks and workbooks</a:t>
            </a:r>
            <a:endParaRPr/>
          </a:p>
          <a:p>
            <a:pPr indent="-329184" lvl="0" marL="342900" rtl="0" algn="l">
              <a:spcBef>
                <a:spcPts val="1000"/>
              </a:spcBef>
              <a:spcAft>
                <a:spcPts val="0"/>
              </a:spcAft>
              <a:buSzPct val="79999"/>
              <a:buFont typeface="Courier New"/>
              <a:buChar char="o"/>
            </a:pPr>
            <a:r>
              <a:rPr lang="en-GB"/>
              <a:t>Science</a:t>
            </a:r>
            <a:endParaRPr/>
          </a:p>
          <a:p>
            <a:pPr indent="-273557" lvl="1" marL="742950" rtl="0" algn="l">
              <a:spcBef>
                <a:spcPts val="1000"/>
              </a:spcBef>
              <a:spcAft>
                <a:spcPts val="0"/>
              </a:spcAft>
              <a:buSzPct val="80000"/>
              <a:buFont typeface="Noto Sans Symbols"/>
              <a:buChar char="▪"/>
            </a:pPr>
            <a:r>
              <a:rPr lang="en-GB"/>
              <a:t>Humans and other animals</a:t>
            </a:r>
            <a:endParaRPr/>
          </a:p>
          <a:p>
            <a:pPr indent="-273557" lvl="1" marL="742950" rtl="0" algn="l">
              <a:spcBef>
                <a:spcPts val="1000"/>
              </a:spcBef>
              <a:spcAft>
                <a:spcPts val="0"/>
              </a:spcAft>
              <a:buSzPct val="80000"/>
              <a:buFont typeface="Noto Sans Symbols"/>
              <a:buChar char="▪"/>
            </a:pPr>
            <a:r>
              <a:rPr lang="en-GB"/>
              <a:t>Evolution and Inheritance</a:t>
            </a:r>
            <a:endParaRPr/>
          </a:p>
          <a:p>
            <a:pPr indent="-329184" lvl="0" marL="342900" rtl="0" algn="l">
              <a:spcBef>
                <a:spcPts val="1000"/>
              </a:spcBef>
              <a:spcAft>
                <a:spcPts val="0"/>
              </a:spcAft>
              <a:buSzPct val="79999"/>
              <a:buFont typeface="Courier New"/>
              <a:buChar char="o"/>
            </a:pPr>
            <a:r>
              <a:rPr lang="en-GB"/>
              <a:t>Selected other subjects</a:t>
            </a:r>
            <a:endParaRPr/>
          </a:p>
          <a:p>
            <a:pPr indent="-273557" lvl="1" marL="742950" rtl="0" algn="l">
              <a:spcBef>
                <a:spcPts val="1000"/>
              </a:spcBef>
              <a:spcAft>
                <a:spcPts val="0"/>
              </a:spcAft>
              <a:buSzPct val="80000"/>
              <a:buFont typeface="Noto Sans Symbols"/>
              <a:buChar char="▪"/>
            </a:pPr>
            <a:r>
              <a:rPr lang="en-GB"/>
              <a:t>PE –invasion games, dance/ Coding / Music / Spanish/DT – </a:t>
            </a:r>
            <a:r>
              <a:rPr lang="en-GB"/>
              <a:t>electronically</a:t>
            </a:r>
            <a:r>
              <a:rPr lang="en-GB"/>
              <a:t> controlled game</a:t>
            </a:r>
            <a:endParaRPr/>
          </a:p>
          <a:p>
            <a:pPr indent="-273557" lvl="1" marL="742950" rtl="0" algn="l">
              <a:spcBef>
                <a:spcPts val="1000"/>
              </a:spcBef>
              <a:spcAft>
                <a:spcPts val="0"/>
              </a:spcAft>
              <a:buSzPct val="80000"/>
              <a:buFont typeface="Noto Sans Symbols"/>
              <a:buChar char="▪"/>
            </a:pPr>
            <a:r>
              <a:rPr lang="en-GB"/>
              <a:t>History and Geography through the lens of social justice and equality – RRSA and school values</a:t>
            </a:r>
            <a:endParaRPr/>
          </a:p>
          <a:p>
            <a:pPr indent="-282193" lvl="1" marL="742950" rtl="0" algn="l">
              <a:spcBef>
                <a:spcPts val="1000"/>
              </a:spcBef>
              <a:spcAft>
                <a:spcPts val="0"/>
              </a:spcAft>
              <a:buSzPct val="90000"/>
              <a:buChar char="▪"/>
            </a:pPr>
            <a:r>
              <a:rPr lang="en-GB"/>
              <a:t>Art - painting</a:t>
            </a:r>
            <a:endParaRPr/>
          </a:p>
          <a:p>
            <a:pPr indent="-204469" lvl="1" marL="742950" rtl="0" algn="l">
              <a:spcBef>
                <a:spcPts val="1000"/>
              </a:spcBef>
              <a:spcAft>
                <a:spcPts val="0"/>
              </a:spcAft>
              <a:buSzPct val="80000"/>
              <a:buFont typeface="Noto Sans Symbols"/>
              <a:buNone/>
            </a:pPr>
            <a:r>
              <a:t/>
            </a:r>
            <a:endParaRPr/>
          </a:p>
          <a:p>
            <a:pPr indent="-204469" lvl="1" marL="742950" rtl="0" algn="l">
              <a:spcBef>
                <a:spcPts val="1000"/>
              </a:spcBef>
              <a:spcAft>
                <a:spcPts val="0"/>
              </a:spcAft>
              <a:buSzPct val="80000"/>
              <a:buFont typeface="Noto Sans Symbols"/>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2017-09-22T14:55:15Z</dcterms:created>
  <dc:creator>nealr</dc:creator>
</cp:coreProperties>
</file>