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4" r:id="rId3"/>
    <p:sldId id="295" r:id="rId4"/>
    <p:sldId id="282" r:id="rId5"/>
    <p:sldId id="289" r:id="rId6"/>
    <p:sldId id="290" r:id="rId7"/>
    <p:sldId id="261" r:id="rId8"/>
    <p:sldId id="279" r:id="rId9"/>
    <p:sldId id="292" r:id="rId10"/>
    <p:sldId id="300" r:id="rId11"/>
    <p:sldId id="296" r:id="rId12"/>
    <p:sldId id="297" r:id="rId13"/>
    <p:sldId id="298" r:id="rId14"/>
    <p:sldId id="299" r:id="rId15"/>
    <p:sldId id="270" r:id="rId16"/>
    <p:sldId id="281" r:id="rId17"/>
    <p:sldId id="287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562F5-6868-4148-939A-80C5EA9E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08023-62F8-43C5-9755-E21208050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B0914-D78A-4742-8084-44878FD6D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719-D084-41D9-97B6-C276CA778D12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29B71-0DE9-425B-BB3D-80FD58A9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3A39C-119D-4CC6-8898-42C0E1B4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89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F6DF-265C-4428-A6D3-E2D8EB9F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1C5FA-958F-41E3-8884-70C5C7905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463B5-EEFC-4135-A1E2-77AEDC87B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719-D084-41D9-97B6-C276CA778D12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90183-AA62-4B1E-B01F-911F2974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910BE-820A-4030-8194-69E876417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17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C87D1D-5CAF-4462-BC64-112901998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F37A2-3972-4011-B7A2-A1D9747ED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8-BCDD-47B3-9F71-57284250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719-D084-41D9-97B6-C276CA778D12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C5FB8-083D-48CF-90C6-87EDDBF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214F4-CE5E-43BE-9F2B-97039F86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95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A13F9-EF69-48B7-8A09-6A884A8D5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6430E-0566-4B4C-8055-86D2A0697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C2A45-E995-46A8-8624-EBD6E2B8E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719-D084-41D9-97B6-C276CA778D12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1130F-C941-43C2-A953-A8F60A45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92809-7C5B-46A7-BC5A-A25B7601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32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BB9DC-A83A-4202-9223-E717851E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68944-5739-4414-B86E-A93F2151A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9A11-63CF-4E48-8D41-67A96EC89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719-D084-41D9-97B6-C276CA778D12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0BBBA-0A69-4A8E-BAB1-9FC42E65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D4B4D-BFF9-4C76-87D4-A37EB5008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0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39EA-E9A7-437E-AEAA-0B6ACC20C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15EF5-C567-4187-B87E-0D27154E5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93FC2-7508-48E6-B3B3-5BE8CA64A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53EF5-018E-4B9F-B787-2BB9D3672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719-D084-41D9-97B6-C276CA778D12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D0C13-A484-4BEE-965A-E3E9062F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381DC-231C-4C7D-8722-9F8EEF07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872D1-27E1-4953-BB04-F56016F8D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21C50-7FDC-4F23-81C1-62C5E7021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B3C8E-54FA-4A3E-8141-B95BE1073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2BA9B-D269-4885-A92C-10EBDC8E5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9EB24-89C0-42A2-8AE1-26FAEC836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20B1B6-8337-4276-BC0D-76F64D1E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719-D084-41D9-97B6-C276CA778D12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AD3A64-FA7F-4CB2-A549-756C6B8C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0C5B39-9967-4F70-AA45-3CA10534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0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7B4D-E647-4362-B0AA-62C675AE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B40082-6BC1-4D69-B59E-8A0D5F55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719-D084-41D9-97B6-C276CA778D12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B25AC-63A1-4CDB-AE40-721AAD48E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11CC5-87EF-4911-897D-D1B8F45B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3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2657C-6BF0-42DF-AB9F-DFEBE562F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719-D084-41D9-97B6-C276CA778D12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B0EB9-EAA1-497A-B4FB-4D8DA1AD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AAFFF-DD39-4162-B354-B8AA56AD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07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EEE9-3A86-4713-B699-BCD08F60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25471-5A9C-490B-A137-12A48FEDD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AA63C-F986-42AE-B2E4-61C33DE38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7192B-2300-4C34-AE04-00E31D07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719-D084-41D9-97B6-C276CA778D12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828F2-3A23-413C-A8AD-4DDF19DF3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A30DB-D9E9-41F2-8126-C9DFEC86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80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BCE3-AFBA-490C-927B-CBA2A076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E7A57-724A-4F5A-A4FF-E094307DA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CF073-F5B0-41E4-A0D6-65FA8D2EC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39EE3-E404-4932-9E08-F30A67871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719-D084-41D9-97B6-C276CA778D12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6C946-E692-495C-A676-9346E480F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A068D-039E-4695-9C9C-984044EB0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42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D5714-351D-4992-9C53-CD06C794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418BD-19C0-429F-B4F6-04DFAAB50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F1926-8C20-48E6-87A5-73F1DA96A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B719-D084-41D9-97B6-C276CA778D12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E5910-E7FC-4F3E-ADBD-8A7553148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8BAAB-0ED0-4FD0-9CC0-BD8C95C54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F430-22F0-4EF2-894E-B7092A5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72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w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6999" y="2060848"/>
            <a:ext cx="6858000" cy="2387600"/>
          </a:xfrm>
        </p:spPr>
        <p:txBody>
          <a:bodyPr>
            <a:noAutofit/>
          </a:bodyPr>
          <a:lstStyle/>
          <a:p>
            <a:br>
              <a:rPr lang="en-GB" sz="7200" dirty="0">
                <a:latin typeface="Comic Sans MS" pitchFamily="66" charset="0"/>
              </a:rPr>
            </a:br>
            <a:br>
              <a:rPr lang="en-GB" sz="7200" dirty="0">
                <a:latin typeface="Comic Sans MS" pitchFamily="66" charset="0"/>
              </a:rPr>
            </a:br>
            <a:r>
              <a:rPr lang="en-GB" sz="7200" dirty="0">
                <a:latin typeface="Comic Sans MS" pitchFamily="66" charset="0"/>
              </a:rPr>
              <a:t>Curriculum Evening</a:t>
            </a:r>
            <a:br>
              <a:rPr lang="en-GB" sz="7200" dirty="0">
                <a:latin typeface="Comic Sans MS" pitchFamily="66" charset="0"/>
              </a:rPr>
            </a:br>
            <a:br>
              <a:rPr lang="en-GB" sz="7200" dirty="0">
                <a:latin typeface="Comic Sans MS" pitchFamily="66" charset="0"/>
              </a:rPr>
            </a:br>
            <a:endParaRPr lang="en-GB" sz="72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88" y="3254648"/>
            <a:ext cx="3865041" cy="30668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7D7509-A1CD-4E21-BEC7-2D4D84561B81}"/>
              </a:ext>
            </a:extLst>
          </p:cNvPr>
          <p:cNvSpPr txBox="1"/>
          <p:nvPr/>
        </p:nvSpPr>
        <p:spPr>
          <a:xfrm>
            <a:off x="669850" y="4369980"/>
            <a:ext cx="65664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Mission statement; </a:t>
            </a:r>
          </a:p>
          <a:p>
            <a:r>
              <a:rPr lang="en-GB" sz="3200" dirty="0"/>
              <a:t>“Love your Neighbour as Yourself”</a:t>
            </a:r>
          </a:p>
          <a:p>
            <a:r>
              <a:rPr lang="en-GB" sz="3200" dirty="0"/>
              <a:t>School core values; Love, Faith, Hope.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95"/>
    </mc:Choice>
    <mc:Fallback xmlns="">
      <p:transition spd="slow" advTm="2479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7A9FD8-0164-44A4-A144-AE958EA2D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275" t="14692" r="36302" b="19525"/>
          <a:stretch/>
        </p:blipFill>
        <p:spPr>
          <a:xfrm>
            <a:off x="265043" y="0"/>
            <a:ext cx="5393635" cy="70182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BFCCFA-8D29-4075-80FC-D3BC9574F5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0" t="13508" r="35000" b="14380"/>
          <a:stretch/>
        </p:blipFill>
        <p:spPr>
          <a:xfrm>
            <a:off x="6400800" y="0"/>
            <a:ext cx="5221358" cy="705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1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8C738-A87D-4C33-BEFF-E46DC9668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954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Curriculum Overview Autumn; Our World-</a:t>
            </a:r>
            <a:br>
              <a:rPr lang="en-GB" sz="3200" dirty="0"/>
            </a:br>
            <a:r>
              <a:rPr lang="en-GB" sz="2400" dirty="0"/>
              <a:t>Please see our website for termly updates.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D0590-36F3-4DB0-8AAC-5474B48D084D}"/>
              </a:ext>
            </a:extLst>
          </p:cNvPr>
          <p:cNvSpPr txBox="1"/>
          <p:nvPr/>
        </p:nvSpPr>
        <p:spPr>
          <a:xfrm>
            <a:off x="1360967" y="27857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99404D-6BFF-4190-A22B-7760EEB4843F}"/>
              </a:ext>
            </a:extLst>
          </p:cNvPr>
          <p:cNvSpPr/>
          <p:nvPr/>
        </p:nvSpPr>
        <p:spPr>
          <a:xfrm>
            <a:off x="838200" y="1117078"/>
            <a:ext cx="894375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Our sessions are linked to a high quality text to engage the children.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The Gruffalo, Trouble with Trolls, One Day on Our Blue Planet in the Antarctica, One Day on Our Blue Planet in the Savannah. The night before Christmas.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English lessons are linked.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Science-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Animals and humans- Senses.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Seasonal weather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Wider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Computing unplugged algorithms, coding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Music; Harvest, Christmas- pitch, rhythm and 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PE-dance animals, fundamental skills, dance castles-attacking and defending, games delivered by </a:t>
            </a:r>
            <a:r>
              <a:rPr lang="en-GB" dirty="0" err="1">
                <a:latin typeface="Comic Sans MS" panose="030F0702030302020204" pitchFamily="66" charset="0"/>
              </a:rPr>
              <a:t>Edsential</a:t>
            </a:r>
            <a:r>
              <a:rPr lang="en-GB" dirty="0">
                <a:latin typeface="Comic Sans MS" panose="030F0702030302020204" pitchFamily="66" charset="0"/>
              </a:rPr>
              <a:t> and class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DT; stable structure-battering ram or throne, designing and appraising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ART; Iris Scott- investigate, explore and create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History and Geography-explorer, Battle of Hasting, Norman Invasion.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83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F4FB5-11EF-49E3-A22F-C64E0039E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 overview Spring; Our Community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6C6A86-CA44-4283-ABC8-0AA7BC6E8300}"/>
              </a:ext>
            </a:extLst>
          </p:cNvPr>
          <p:cNvSpPr/>
          <p:nvPr/>
        </p:nvSpPr>
        <p:spPr>
          <a:xfrm>
            <a:off x="1293626" y="1584828"/>
            <a:ext cx="656383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English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r>
              <a:rPr lang="en-GB" dirty="0" err="1">
                <a:latin typeface="Comic Sans MS" panose="030F0702030302020204" pitchFamily="66" charset="0"/>
              </a:rPr>
              <a:t>Beegu</a:t>
            </a:r>
            <a:r>
              <a:rPr lang="en-GB" dirty="0">
                <a:latin typeface="Comic Sans MS" panose="030F0702030302020204" pitchFamily="66" charset="0"/>
              </a:rPr>
              <a:t>, Great Woman Who Change the World, Little People-Big Dreams.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Science: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Seasons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Plants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Wider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PE-Gymnastics, Tennis skills, health and fitness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DT- levers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Art Paul </a:t>
            </a:r>
            <a:r>
              <a:rPr lang="en-GB" dirty="0" err="1">
                <a:latin typeface="Comic Sans MS" panose="030F0702030302020204" pitchFamily="66" charset="0"/>
              </a:rPr>
              <a:t>Klea</a:t>
            </a:r>
            <a:r>
              <a:rPr lang="en-GB" dirty="0">
                <a:latin typeface="Comic Sans MS" panose="030F0702030302020204" pitchFamily="66" charset="0"/>
              </a:rPr>
              <a:t>- investigate, explore and create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Music-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Social Justice-refugees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History and Geography; famous scientists, map work, Physical and human features, compass directions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  <a:p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121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8C738-A87D-4C33-BEFF-E46DC9668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Curriculum Overview Summer; Our environment-</a:t>
            </a:r>
            <a:br>
              <a:rPr lang="en-GB" dirty="0"/>
            </a:br>
            <a:r>
              <a:rPr lang="en-GB" sz="2400" dirty="0"/>
              <a:t>Please see our website for termly updates.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D0590-36F3-4DB0-8AAC-5474B48D084D}"/>
              </a:ext>
            </a:extLst>
          </p:cNvPr>
          <p:cNvSpPr txBox="1"/>
          <p:nvPr/>
        </p:nvSpPr>
        <p:spPr>
          <a:xfrm>
            <a:off x="1360967" y="27857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99404D-6BFF-4190-A22B-7760EEB4843F}"/>
              </a:ext>
            </a:extLst>
          </p:cNvPr>
          <p:cNvSpPr/>
          <p:nvPr/>
        </p:nvSpPr>
        <p:spPr>
          <a:xfrm>
            <a:off x="838200" y="1779687"/>
            <a:ext cx="894375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omic Sans MS" panose="030F0702030302020204" pitchFamily="66" charset="0"/>
              </a:rPr>
              <a:t>English; </a:t>
            </a:r>
            <a:r>
              <a:rPr lang="en-GB" dirty="0">
                <a:latin typeface="Comic Sans MS" panose="030F0702030302020204" pitchFamily="66" charset="0"/>
              </a:rPr>
              <a:t>Our local area; Owl babies. Someone Swallowed Stanley, Flotsam..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Science-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Animals and humans. Environments. Country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Wider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Computing- pic collage/texts, uploading photographs to apps, digital media, saving work, keyboard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PE- health fitness, athletics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DT- Food healthy breakfast pot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ART-sculpture Anthony Gormley, Beacon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History and Geography- Ashton Park, St Bridget’s school, St Bridget’s church, West Kirby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652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A1C3C-FCF0-4B7E-BDE7-A5939FF1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111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House keeping: reminders</a:t>
            </a: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Be safe, be ready, be respectful underlines all we do.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Water bottles to be named and filled each day.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Uniform to be named.</a:t>
            </a:r>
            <a:br>
              <a:rPr lang="en-GB" sz="4000" dirty="0"/>
            </a:br>
            <a:br>
              <a:rPr lang="en-GB" sz="4000" dirty="0"/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44006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016222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5400" dirty="0">
                <a:latin typeface="Comic Sans MS" panose="030F0702030302020204" pitchFamily="66" charset="0"/>
              </a:rPr>
              <a:t>E-Safety</a:t>
            </a:r>
          </a:p>
          <a:p>
            <a:pPr marL="0" indent="0" algn="ctr">
              <a:buNone/>
            </a:pPr>
            <a:endParaRPr lang="en-GB" sz="5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E-Safety is monitored by the authority to ensure children and adults can’t access certain sites.</a:t>
            </a: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When working on the iPad children know to only access the apps on the iPad.</a:t>
            </a: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500" dirty="0">
                <a:latin typeface="Comic Sans MS" panose="030F0702030302020204" pitchFamily="66" charset="0"/>
              </a:rPr>
              <a:t>Are you aware of what your child is accessing at home?</a:t>
            </a: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e saf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7" y="4770750"/>
            <a:ext cx="3456533" cy="166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79"/>
    </mc:Choice>
    <mc:Fallback xmlns="">
      <p:transition spd="slow" advTm="2477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Heartsmart</a:t>
            </a:r>
            <a:r>
              <a:rPr lang="en-GB" dirty="0"/>
              <a:t> 5 principles</a:t>
            </a:r>
            <a:br>
              <a:rPr lang="en-GB" dirty="0"/>
            </a:br>
            <a:r>
              <a:rPr lang="en-GB" dirty="0"/>
              <a:t>See our school website for more information</a:t>
            </a:r>
          </a:p>
        </p:txBody>
      </p:sp>
      <p:pic>
        <p:nvPicPr>
          <p:cNvPr id="4" name="Content Placeholder 3" descr="Image result for heartsmart high fiv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684740"/>
            <a:ext cx="5328592" cy="4908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2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77"/>
    </mc:Choice>
    <mc:Fallback xmlns="">
      <p:transition spd="slow" advTm="4127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0D924-6949-4E1D-8D7A-2E3962132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year1comms@stbridgets.wirral.sch.uk</a:t>
            </a:r>
          </a:p>
        </p:txBody>
      </p:sp>
    </p:spTree>
    <p:extLst>
      <p:ext uri="{BB962C8B-B14F-4D97-AF65-F5344CB8AC3E}">
        <p14:creationId xmlns:p14="http://schemas.microsoft.com/office/powerpoint/2010/main" val="310566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28"/>
    </mc:Choice>
    <mc:Fallback xmlns="">
      <p:transition spd="slow" advTm="4512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5CF4-B66A-4C42-842C-D7B751F71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C30EF-DD45-4021-A344-FB86D263A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16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4BB48-6E6B-41AC-ADB6-36C1E520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CDD6A-3B88-41C2-AC3B-DEBA1DE3B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Chester Diocese and Wirral schemes</a:t>
            </a:r>
          </a:p>
          <a:p>
            <a:r>
              <a:rPr lang="en-GB" dirty="0"/>
              <a:t>Respect and tolerance for all</a:t>
            </a:r>
          </a:p>
          <a:p>
            <a:r>
              <a:rPr lang="en-GB" dirty="0"/>
              <a:t>Understanding and expressing my growing beliefs and values  </a:t>
            </a:r>
          </a:p>
          <a:p>
            <a:r>
              <a:rPr lang="en-GB" dirty="0"/>
              <a:t>Celebration of all festivals (Year 1 Christmas service; 20</a:t>
            </a:r>
            <a:r>
              <a:rPr lang="en-GB" baseline="30000" dirty="0"/>
              <a:t>th</a:t>
            </a:r>
            <a:r>
              <a:rPr lang="en-GB" dirty="0"/>
              <a:t> December 1.45pm in church) </a:t>
            </a:r>
          </a:p>
          <a:p>
            <a:r>
              <a:rPr lang="en-GB" dirty="0"/>
              <a:t>Collective worship- whole school assemblies, class assemblies, Golden Merit and Clergy. </a:t>
            </a:r>
          </a:p>
        </p:txBody>
      </p:sp>
    </p:spTree>
    <p:extLst>
      <p:ext uri="{BB962C8B-B14F-4D97-AF65-F5344CB8AC3E}">
        <p14:creationId xmlns:p14="http://schemas.microsoft.com/office/powerpoint/2010/main" val="24331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360A7-F075-48C3-BD32-B0E4ECCF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Expectations: Be safe, be ready, be respectful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157A7-FA82-4089-A76A-8AD181F05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Weekly overviews of learning will be updated every Friday via Tapestry.</a:t>
            </a:r>
          </a:p>
          <a:p>
            <a:r>
              <a:rPr lang="en-GB" dirty="0"/>
              <a:t>Homework; set on a Friday via Tapestry. Reading books sent home on a Monday to be returned on a Thursday. RWI book to be sent home a Friday to be returned on a Monday. Mathletics will be set weekly and linked to prior learning. Spring 2 Introduce SPAG.</a:t>
            </a:r>
          </a:p>
          <a:p>
            <a:r>
              <a:rPr lang="en-GB" dirty="0"/>
              <a:t>PE kit; to be worn every Tuesday and Thursday, long hair tied up and no ear rings to be worn on PE days.</a:t>
            </a:r>
          </a:p>
          <a:p>
            <a:r>
              <a:rPr lang="en-GB" dirty="0"/>
              <a:t>Communication; absences via school office not comms. Changes in daily pick up/messages can be sent via comms. However, messages sent after 12.00pm maybe missed.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74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Behaviour system</a:t>
            </a:r>
          </a:p>
        </p:txBody>
      </p:sp>
      <p:pic>
        <p:nvPicPr>
          <p:cNvPr id="2050" name="Picture 2" descr="https://secure.schoolpupiltrackeronline.co.uk/images/BR_threestar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nf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haviourrewards_75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DefaultOcx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BR_threesta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R_twosta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BR_onesta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R_lea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BR_lea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R_lea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43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3" name="Picture 45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5" name="Picture 47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" name="Picture 49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" name="Picture 51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1" name="Picture 53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3" name="Picture 55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4" name="Picture 56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6" name="Picture 58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7" name="Picture 59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8" name="Picture 60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" name="Picture 61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1" name="Picture 63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2" name="Picture 64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3" name="Picture 65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4" name="Picture 66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5" name="Picture 67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6" name="Picture 68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7" name="Picture 69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8" name="Picture 70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" name="Picture 71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0" name="Picture 72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1" name="Picture 73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2" name="Picture 74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75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4" name="Picture 76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5" name="Picture 77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6" name="Picture 78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7" name="Picture 79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8" name="Picture 80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Picture 81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" name="Picture 82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1" name="Picture 83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2" name="Picture 84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3" name="Picture 85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4" name="Picture 86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5" name="Picture 87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6" name="Picture 88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7" name="Picture 89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8" name="Picture 90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9" name="Picture 91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" name="Picture 92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1" name="Picture 93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2" name="Picture 94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3" name="Picture 95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4" name="Picture 96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5" name="Picture 97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6" name="Picture 98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7" name="Picture 99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8" name="Picture 100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9" name="Picture 101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" name="Picture 102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" name="Picture 103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" name="Picture 104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" name="Picture 105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4" name="Picture 106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5" name="Picture 107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6" name="Picture 108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7" name="Picture 109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8" name="Picture 110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9" name="Picture 111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" name="Picture 112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1" name="Picture 113" descr="bubblenew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2" name="Picture 114" descr="bubblenew_40_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dojo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556792"/>
            <a:ext cx="6711638" cy="39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9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03"/>
    </mc:Choice>
    <mc:Fallback xmlns="">
      <p:transition spd="slow" advTm="4210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-30201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Phonics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6103" y="1196753"/>
            <a:ext cx="111980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Daily sessions using Read Write Inc, your child will then receive books/words to practise at home that contain the sounds learnt that week. There will also be a focus on the reading of real and non real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Activities include;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-  partner work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Comic Sans MS" panose="030F0702030302020204" pitchFamily="66" charset="0"/>
              </a:rPr>
              <a:t>speed sounds, word and sentence generation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Comic Sans MS" panose="030F0702030302020204" pitchFamily="66" charset="0"/>
              </a:rPr>
              <a:t>Special friend, Fred Talk, read the word.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Child friendly – the children love Fred the frog!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https://www.youtube.com/watch?v=TkXcabDUg7Q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787" y="2275591"/>
            <a:ext cx="3075818" cy="26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85"/>
    </mc:Choice>
    <mc:Fallback xmlns="">
      <p:transition spd="slow" advTm="6158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114" y="495275"/>
            <a:ext cx="11304104" cy="5505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b="1" u="sng" dirty="0">
                <a:latin typeface="Comic Sans MS" panose="030F0702030302020204" pitchFamily="66" charset="0"/>
              </a:rPr>
              <a:t>Reading with your child – how you can help.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Read with your child each night and use phonic ‘blending’ strategies to decode unfamiliar words. </a:t>
            </a:r>
            <a:r>
              <a:rPr lang="en-GB" dirty="0" err="1">
                <a:latin typeface="Comic Sans MS" panose="030F0702030302020204" pitchFamily="66" charset="0"/>
              </a:rPr>
              <a:t>Eg</a:t>
            </a:r>
            <a:r>
              <a:rPr lang="en-GB" dirty="0">
                <a:latin typeface="Comic Sans MS" panose="030F0702030302020204" pitchFamily="66" charset="0"/>
              </a:rPr>
              <a:t> m/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>
                <a:latin typeface="Comic Sans MS" panose="030F0702030302020204" pitchFamily="66" charset="0"/>
              </a:rPr>
              <a:t>/l/k or </a:t>
            </a:r>
            <a:r>
              <a:rPr lang="en-GB" dirty="0" err="1">
                <a:latin typeface="Comic Sans MS" panose="030F0702030302020204" pitchFamily="66" charset="0"/>
              </a:rPr>
              <a:t>sh</a:t>
            </a:r>
            <a:r>
              <a:rPr lang="en-GB" dirty="0">
                <a:latin typeface="Comic Sans MS" panose="030F0702030302020204" pitchFamily="66" charset="0"/>
              </a:rPr>
              <a:t>/</a:t>
            </a:r>
            <a:r>
              <a:rPr lang="en-GB" dirty="0" err="1">
                <a:latin typeface="Comic Sans MS" panose="030F0702030302020204" pitchFamily="66" charset="0"/>
              </a:rPr>
              <a:t>ee</a:t>
            </a:r>
            <a:r>
              <a:rPr lang="en-GB" dirty="0">
                <a:latin typeface="Comic Sans MS" panose="030F0702030302020204" pitchFamily="66" charset="0"/>
              </a:rPr>
              <a:t>/p. We call this Fred Talk. Once the children have decoded the words in a sentence it is good practise to reread the sentence for fluency.</a:t>
            </a:r>
          </a:p>
          <a:p>
            <a:pPr marL="0" indent="0">
              <a:buNone/>
            </a:pP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Discuss the text with your child.</a:t>
            </a:r>
          </a:p>
          <a:p>
            <a:endParaRPr lang="en-GB" sz="1050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We will be reading with your child every day during our phonic sessions.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5157193"/>
            <a:ext cx="1788504" cy="1419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42"/>
    </mc:Choice>
    <mc:Fallback xmlns="">
      <p:transition spd="slow" advTm="6074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404665"/>
            <a:ext cx="9852991" cy="572149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GB" b="1" u="sng" dirty="0">
                <a:latin typeface="Comic Sans MS" panose="030F0702030302020204" pitchFamily="66" charset="0"/>
              </a:rPr>
              <a:t>Reading with your child – Active read </a:t>
            </a:r>
          </a:p>
          <a:p>
            <a:pPr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dirty="0">
                <a:latin typeface="Comic Sans MS" panose="030F0702030302020204" pitchFamily="66" charset="0"/>
              </a:rPr>
              <a:t>We have a specific Active read lesson each week to teach the children the skills.</a:t>
            </a:r>
          </a:p>
          <a:p>
            <a:r>
              <a:rPr lang="en-GB" dirty="0">
                <a:latin typeface="Comic Sans MS" panose="030F0702030302020204" pitchFamily="66" charset="0"/>
              </a:rPr>
              <a:t>Prediction-what happens next</a:t>
            </a:r>
          </a:p>
          <a:p>
            <a:r>
              <a:rPr lang="en-GB" dirty="0">
                <a:latin typeface="Comic Sans MS" panose="030F0702030302020204" pitchFamily="66" charset="0"/>
              </a:rPr>
              <a:t>Inference-read between the lines</a:t>
            </a:r>
          </a:p>
          <a:p>
            <a:r>
              <a:rPr lang="en-GB" dirty="0">
                <a:latin typeface="Comic Sans MS" panose="030F0702030302020204" pitchFamily="66" charset="0"/>
              </a:rPr>
              <a:t>Language-new vocabulary and punctuation</a:t>
            </a:r>
          </a:p>
          <a:p>
            <a:r>
              <a:rPr lang="en-GB" dirty="0">
                <a:latin typeface="Comic Sans MS" panose="030F0702030302020204" pitchFamily="66" charset="0"/>
              </a:rPr>
              <a:t>Sequencing-retelling the story and ordering key events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b="1" dirty="0">
                <a:latin typeface="Comic Sans MS" panose="030F0702030302020204" pitchFamily="66" charset="0"/>
              </a:rPr>
              <a:t>Examples of questions you could ask:</a:t>
            </a:r>
          </a:p>
          <a:p>
            <a:pPr>
              <a:buNone/>
            </a:pPr>
            <a:r>
              <a:rPr lang="en-GB" dirty="0">
                <a:latin typeface="Comic Sans MS" panose="030F0702030302020204" pitchFamily="66" charset="0"/>
              </a:rPr>
              <a:t>What do you think would happen if?</a:t>
            </a:r>
          </a:p>
          <a:p>
            <a:pPr>
              <a:buNone/>
            </a:pPr>
            <a:r>
              <a:rPr lang="en-GB" dirty="0">
                <a:latin typeface="Comic Sans MS" panose="030F0702030302020204" pitchFamily="66" charset="0"/>
              </a:rPr>
              <a:t>Why do you think they said that?</a:t>
            </a:r>
          </a:p>
          <a:p>
            <a:pPr>
              <a:buNone/>
            </a:pPr>
            <a:r>
              <a:rPr lang="en-GB" dirty="0">
                <a:latin typeface="Comic Sans MS" panose="030F0702030302020204" pitchFamily="66" charset="0"/>
              </a:rPr>
              <a:t>How were they feeling?</a:t>
            </a:r>
          </a:p>
          <a:p>
            <a:pPr>
              <a:buNone/>
            </a:pPr>
            <a:r>
              <a:rPr lang="en-GB" dirty="0">
                <a:latin typeface="Comic Sans MS" panose="030F0702030302020204" pitchFamily="66" charset="0"/>
              </a:rPr>
              <a:t>Was the dog feeling happy? Why?</a:t>
            </a:r>
          </a:p>
        </p:txBody>
      </p:sp>
      <p:pic>
        <p:nvPicPr>
          <p:cNvPr id="2050" name="Picture 2" descr="Image result for penc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291" y="4548434"/>
            <a:ext cx="1904900" cy="19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12"/>
    </mc:Choice>
    <mc:Fallback xmlns="">
      <p:transition spd="slow" advTm="5831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Mastery approach in line with the National Curriculum expectations.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Use of resources/manipulatives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Journaling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Workbook</a:t>
            </a:r>
          </a:p>
        </p:txBody>
      </p:sp>
      <p:pic>
        <p:nvPicPr>
          <p:cNvPr id="1026" name="Picture 2" descr="Image result for maths no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711" y="2986485"/>
            <a:ext cx="2599946" cy="332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73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12"/>
    </mc:Choice>
    <mc:Fallback xmlns="">
      <p:transition spd="slow" advTm="7201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B3BD4C2-DDAE-4165-801E-179844F1C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32" t="15101" r="21920" b="17851"/>
          <a:stretch/>
        </p:blipFill>
        <p:spPr>
          <a:xfrm>
            <a:off x="861391" y="105020"/>
            <a:ext cx="9886122" cy="675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6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96"/>
    </mc:Choice>
    <mc:Fallback xmlns="">
      <p:transition spd="slow" advTm="4329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909</Words>
  <Application>Microsoft Office PowerPoint</Application>
  <PresentationFormat>Widescreen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Office Theme</vt:lpstr>
      <vt:lpstr>  Curriculum Evening  </vt:lpstr>
      <vt:lpstr>RE</vt:lpstr>
      <vt:lpstr>Expectations: Be safe, be ready, be respectful</vt:lpstr>
      <vt:lpstr>Behaviour system</vt:lpstr>
      <vt:lpstr>Phonics</vt:lpstr>
      <vt:lpstr>PowerPoint Presentation</vt:lpstr>
      <vt:lpstr>PowerPoint Presentation</vt:lpstr>
      <vt:lpstr>Maths</vt:lpstr>
      <vt:lpstr>PowerPoint Presentation</vt:lpstr>
      <vt:lpstr>PowerPoint Presentation</vt:lpstr>
      <vt:lpstr>Curriculum Overview Autumn; Our World- Please see our website for termly updates.</vt:lpstr>
      <vt:lpstr>Curriculum overview Spring; Our Community</vt:lpstr>
      <vt:lpstr>Curriculum Overview Summer; Our environment- Please see our website for termly updates.</vt:lpstr>
      <vt:lpstr>    House keeping: reminders    Be safe, be ready, be respectful underlines all we do.  Water bottles to be named and filled each day.  Uniform to be named.  </vt:lpstr>
      <vt:lpstr> </vt:lpstr>
      <vt:lpstr>Heartsmart 5 principles See our school website for more information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Evening</dc:title>
  <dc:creator>NealV</dc:creator>
  <cp:lastModifiedBy>SadlerjonesK</cp:lastModifiedBy>
  <cp:revision>22</cp:revision>
  <dcterms:created xsi:type="dcterms:W3CDTF">2020-09-17T15:44:18Z</dcterms:created>
  <dcterms:modified xsi:type="dcterms:W3CDTF">2023-09-19T16:23:50Z</dcterms:modified>
</cp:coreProperties>
</file>