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embeddedFontLst>
    <p:embeddedFont>
      <p:font typeface="Garamond"/>
      <p:regular r:id="rId27"/>
      <p:bold r:id="rId28"/>
      <p:italic r:id="rId29"/>
      <p:boldItalic r:id="rId30"/>
    </p:embeddedFont>
    <p:embeddedFont>
      <p:font typeface="Playwrite GB S"/>
      <p:regular r:id="rId31"/>
      <p:italic r:id="rId32"/>
    </p:embeddedFont>
    <p:embeddedFont>
      <p:font typeface="Recursive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Garamond-bold.fntdata"/><Relationship Id="rId27" Type="http://schemas.openxmlformats.org/officeDocument/2006/relationships/font" Target="fonts/Garamo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Garamon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writeGBS-regular.fntdata"/><Relationship Id="rId30" Type="http://schemas.openxmlformats.org/officeDocument/2006/relationships/font" Target="fonts/Garamond-boldItalic.fntdata"/><Relationship Id="rId11" Type="http://schemas.openxmlformats.org/officeDocument/2006/relationships/slide" Target="slides/slide6.xml"/><Relationship Id="rId33" Type="http://schemas.openxmlformats.org/officeDocument/2006/relationships/font" Target="fonts/Recursive-regular.fntdata"/><Relationship Id="rId10" Type="http://schemas.openxmlformats.org/officeDocument/2006/relationships/slide" Target="slides/slide5.xml"/><Relationship Id="rId32" Type="http://schemas.openxmlformats.org/officeDocument/2006/relationships/font" Target="fonts/PlaywriteGB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Recursive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a7afe5aa3_1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a7afe5aa3_1_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fa7afe5aa3_1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a7afe5aa3_1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a7afe5aa3_1_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3fa7afe5aa3_1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a7afe5aa3_1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fa7afe5aa3_1_1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fa7afe5aa3_1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1069848" y="4242816"/>
            <a:ext cx="86868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4800"/>
              <a:buFont typeface="Cambria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1066799" y="5733288"/>
            <a:ext cx="86868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20"/>
              <a:buChar char="•"/>
              <a:defRPr/>
            </a:lvl1pPr>
            <a:lvl2pPr indent="-33147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Char char="•"/>
              <a:defRPr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/>
            </a:lvl3pPr>
            <a:lvl4pPr indent="-33147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/>
            </a:lvl4pPr>
            <a:lvl5pPr indent="-33147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1066800" y="4245434"/>
            <a:ext cx="8686800" cy="14649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1066800" y="5731795"/>
            <a:ext cx="8686800" cy="4404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1066800" y="1904999"/>
            <a:ext cx="4800600" cy="427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•"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2000"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2004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 sz="1600"/>
            </a:lvl4pPr>
            <a:lvl5pPr indent="-32004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5pPr>
            <a:lvl6pPr indent="-33147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6pPr>
            <a:lvl7pPr indent="-33147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7pPr>
            <a:lvl8pPr indent="-33147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8pPr>
            <a:lvl9pPr indent="-33147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6324600" y="1904999"/>
            <a:ext cx="4800600" cy="427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•"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2000"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2004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 sz="1600"/>
            </a:lvl4pPr>
            <a:lvl5pPr indent="-32004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5pPr>
            <a:lvl6pPr indent="-33147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6pPr>
            <a:lvl7pPr indent="-33147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7pPr>
            <a:lvl8pPr indent="-33147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8pPr>
            <a:lvl9pPr indent="-33147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1066800" y="1772815"/>
            <a:ext cx="4800600" cy="7371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1066800" y="2509937"/>
            <a:ext cx="4800600" cy="3662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•"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2000"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2004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 sz="1600"/>
            </a:lvl4pPr>
            <a:lvl5pPr indent="-32004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5pPr>
            <a:lvl6pPr indent="-32004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6pPr>
            <a:lvl7pPr indent="-32004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7pPr>
            <a:lvl8pPr indent="-32004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8pPr>
            <a:lvl9pPr indent="-32004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/>
        </p:txBody>
      </p:sp>
      <p:sp>
        <p:nvSpPr>
          <p:cNvPr id="38" name="Google Shape;38;p6"/>
          <p:cNvSpPr txBox="1"/>
          <p:nvPr>
            <p:ph idx="3" type="body"/>
          </p:nvPr>
        </p:nvSpPr>
        <p:spPr>
          <a:xfrm>
            <a:off x="6324600" y="1772815"/>
            <a:ext cx="4800600" cy="7371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4" type="body"/>
          </p:nvPr>
        </p:nvSpPr>
        <p:spPr>
          <a:xfrm>
            <a:off x="6324600" y="2509937"/>
            <a:ext cx="4800600" cy="3662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•"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2000"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2004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 sz="1600"/>
            </a:lvl4pPr>
            <a:lvl5pPr indent="-32004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5pPr>
            <a:lvl6pPr indent="-32004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6pPr>
            <a:lvl7pPr indent="-32004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7pPr>
            <a:lvl8pPr indent="-32004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8pPr>
            <a:lvl9pPr indent="-32004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6842760" y="3090672"/>
            <a:ext cx="46634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3600"/>
              <a:buFont typeface="Cambria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685799" y="457200"/>
            <a:ext cx="5410201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•"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  <a:defRPr sz="2000"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2004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 sz="1600"/>
            </a:lvl4pPr>
            <a:lvl5pPr indent="-32004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2000"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2000"/>
            </a:lvl7pPr>
            <a:lvl8pPr indent="-3429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2000"/>
            </a:lvl8pPr>
            <a:lvl9pPr indent="-3429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2000"/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6842760" y="4983480"/>
            <a:ext cx="46634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26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8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9pPr>
          </a:lstStyle>
          <a:p/>
        </p:txBody>
      </p:sp>
      <p:sp>
        <p:nvSpPr>
          <p:cNvPr id="56" name="Google Shape;56;p9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6842760" y="3093099"/>
            <a:ext cx="46634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3600"/>
              <a:buFont typeface="Cambria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." id="61" name="Google Shape;61;p10"/>
          <p:cNvSpPr/>
          <p:nvPr>
            <p:ph idx="2" type="pic"/>
          </p:nvPr>
        </p:nvSpPr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6842760" y="4983480"/>
            <a:ext cx="46634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26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8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" type="body"/>
          </p:nvPr>
        </p:nvSpPr>
        <p:spPr>
          <a:xfrm rot="5400000">
            <a:off x="3962400" y="-990599"/>
            <a:ext cx="426720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20"/>
              <a:buChar char="•"/>
              <a:defRPr/>
            </a:lvl1pPr>
            <a:lvl2pPr indent="-33147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Char char="•"/>
              <a:defRPr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/>
            </a:lvl3pPr>
            <a:lvl4pPr indent="-33147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/>
            </a:lvl4pPr>
            <a:lvl5pPr indent="-33147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 rot="5400000">
            <a:off x="7350919" y="2402681"/>
            <a:ext cx="571976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" type="body"/>
          </p:nvPr>
        </p:nvSpPr>
        <p:spPr>
          <a:xfrm rot="5400000">
            <a:off x="2184559" y="-660559"/>
            <a:ext cx="5719762" cy="7955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147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20"/>
              <a:buChar char="•"/>
              <a:defRPr/>
            </a:lvl1pPr>
            <a:lvl2pPr indent="-33147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20"/>
              <a:buChar char="•"/>
              <a:defRPr/>
            </a:lvl2pPr>
            <a:lvl3pPr indent="-33147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/>
            </a:lvl3pPr>
            <a:lvl4pPr indent="-33147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/>
            </a:lvl4pPr>
            <a:lvl5pPr indent="-33147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5pPr>
            <a:lvl6pPr indent="-33147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3600"/>
              <a:buFont typeface="Cambria"/>
              <a:buNone/>
              <a:defRPr b="0" i="0" sz="3600" u="none" cap="none" strike="noStrike">
                <a:solidFill>
                  <a:srgbClr val="962F56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216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-33147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-32004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-30861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6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-30861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6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-30861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6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-30861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6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-30861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26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stbridgets.wirral.sch.uk/websit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mailto:year3comms@stbridgets.Wirral.sch.uk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jp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1752600" y="4002158"/>
            <a:ext cx="8686800" cy="22514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10768"/>
              <a:buFont typeface="Recursive"/>
              <a:buNone/>
            </a:pPr>
            <a:r>
              <a:rPr lang="en-GB" sz="7221" u="sng">
                <a:latin typeface="Playwrite GB S"/>
                <a:ea typeface="Playwrite GB S"/>
                <a:cs typeface="Playwrite GB S"/>
                <a:sym typeface="Playwrite GB S"/>
              </a:rPr>
              <a:t>Welcome to Year 3’s Curriculum Evening</a:t>
            </a:r>
            <a:br>
              <a:rPr lang="en-GB" sz="8000" u="sng">
                <a:latin typeface="Recursive"/>
                <a:ea typeface="Recursive"/>
                <a:cs typeface="Recursive"/>
                <a:sym typeface="Recursive"/>
              </a:rPr>
            </a:br>
            <a:br>
              <a:rPr lang="en-GB" sz="7666" u="sng">
                <a:latin typeface="Recursive"/>
                <a:ea typeface="Recursive"/>
                <a:cs typeface="Recursive"/>
                <a:sym typeface="Recursive"/>
              </a:rPr>
            </a:br>
            <a:r>
              <a:rPr lang="en-GB" sz="406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Class 5 – Mrs Ashton and Mrs Darby (Fridays)</a:t>
            </a:r>
            <a:br>
              <a:rPr lang="en-GB" sz="406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06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Class 6 – Miss Segar</a:t>
            </a:r>
            <a:br>
              <a:rPr lang="en-GB" sz="406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br>
              <a:rPr lang="en-GB" sz="406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06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TAs - Mrs Carrol-Vickers, Mr Green and Mr Winston</a:t>
            </a:r>
            <a:endParaRPr sz="4466"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3">
            <a:alphaModFix/>
          </a:blip>
          <a:srcRect b="73374" l="65461" r="29853" t="15563"/>
          <a:stretch/>
        </p:blipFill>
        <p:spPr>
          <a:xfrm>
            <a:off x="99650" y="65625"/>
            <a:ext cx="1593749" cy="211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1752600" y="2146041"/>
            <a:ext cx="8686800" cy="37837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Recursive"/>
              <a:buNone/>
            </a:pPr>
            <a:r>
              <a:rPr lang="en-GB" sz="64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Love your neighbour as yourself.</a:t>
            </a:r>
            <a:endParaRPr sz="64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Recursive"/>
              <a:buNone/>
            </a:pPr>
            <a:br>
              <a:rPr lang="en-GB" sz="64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64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Luke 10:27.</a:t>
            </a:r>
            <a:endParaRPr sz="6400">
              <a:solidFill>
                <a:srgbClr val="62362B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279100" y="691275"/>
            <a:ext cx="113337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i="0" lang="en-GB" sz="5500" u="sng" cap="none" strike="noStrike">
                <a:solidFill>
                  <a:srgbClr val="962F56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Our School Mission Statement</a:t>
            </a:r>
            <a:endParaRPr i="0" sz="5500" u="sng" cap="none" strike="noStrike">
              <a:solidFill>
                <a:srgbClr val="962F56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title"/>
          </p:nvPr>
        </p:nvSpPr>
        <p:spPr>
          <a:xfrm>
            <a:off x="786715" y="214604"/>
            <a:ext cx="10618570" cy="3973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Recursive"/>
              <a:buNone/>
            </a:pPr>
            <a:r>
              <a:rPr lang="en-GB" sz="62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Faith, hope &amp; love.</a:t>
            </a:r>
            <a:endParaRPr sz="62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Recursive"/>
              <a:buNone/>
            </a:pPr>
            <a:r>
              <a:rPr lang="en-GB" sz="47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1 Corinthians 13:13</a:t>
            </a:r>
            <a:endParaRPr sz="47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grpSp>
        <p:nvGrpSpPr>
          <p:cNvPr id="92" name="Google Shape;92;p15"/>
          <p:cNvGrpSpPr/>
          <p:nvPr/>
        </p:nvGrpSpPr>
        <p:grpSpPr>
          <a:xfrm>
            <a:off x="461892" y="4278090"/>
            <a:ext cx="11268215" cy="2365306"/>
            <a:chOff x="451034" y="4567339"/>
            <a:chExt cx="9439416" cy="1977284"/>
          </a:xfrm>
        </p:grpSpPr>
        <p:pic>
          <p:nvPicPr>
            <p:cNvPr id="93" name="Google Shape;93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574834" y="4571199"/>
              <a:ext cx="1315616" cy="197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1034" y="4576561"/>
              <a:ext cx="1405758" cy="19680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856792" y="4576561"/>
              <a:ext cx="3708400" cy="1937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565192" y="4567339"/>
              <a:ext cx="3009641" cy="194686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" name="Google Shape;97;p15"/>
          <p:cNvSpPr txBox="1"/>
          <p:nvPr/>
        </p:nvSpPr>
        <p:spPr>
          <a:xfrm>
            <a:off x="3435151" y="643175"/>
            <a:ext cx="5321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i="0" lang="en-GB" sz="6600" u="sng" cap="none" strike="noStrike">
                <a:solidFill>
                  <a:srgbClr val="962F56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Core Values</a:t>
            </a:r>
            <a:endParaRPr i="0" sz="1400" u="none" cap="none" strike="noStrike">
              <a:solidFill>
                <a:srgbClr val="000000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2345255" y="437000"/>
            <a:ext cx="75015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6600"/>
              <a:buFont typeface="Recursive"/>
              <a:buNone/>
            </a:pPr>
            <a:r>
              <a:rPr lang="en-GB" sz="6600" u="sng">
                <a:latin typeface="Playwrite GB S"/>
                <a:ea typeface="Playwrite GB S"/>
                <a:cs typeface="Playwrite GB S"/>
                <a:sym typeface="Playwrite GB S"/>
              </a:rPr>
              <a:t>School Rules: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1752600" y="2347643"/>
            <a:ext cx="8686800" cy="2812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940"/>
              <a:buNone/>
            </a:pPr>
            <a:r>
              <a:rPr lang="en-GB" sz="5500">
                <a:solidFill>
                  <a:srgbClr val="2C2C2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Be safe </a:t>
            </a:r>
            <a:endParaRPr sz="1300"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940"/>
              <a:buNone/>
            </a:pPr>
            <a:r>
              <a:t/>
            </a:r>
            <a:endParaRPr sz="5500">
              <a:solidFill>
                <a:srgbClr val="2C2C2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940"/>
              <a:buNone/>
            </a:pPr>
            <a:r>
              <a:rPr lang="en-GB" sz="5500">
                <a:solidFill>
                  <a:srgbClr val="2C2C2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Be ready</a:t>
            </a:r>
            <a:endParaRPr sz="5500">
              <a:solidFill>
                <a:srgbClr val="2C2C2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940"/>
              <a:buNone/>
            </a:pPr>
            <a:r>
              <a:t/>
            </a:r>
            <a:endParaRPr sz="5500">
              <a:solidFill>
                <a:srgbClr val="2C2C2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940"/>
              <a:buNone/>
            </a:pPr>
            <a:r>
              <a:rPr lang="en-GB" sz="5500">
                <a:solidFill>
                  <a:srgbClr val="2C2C2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Be respectful</a:t>
            </a:r>
            <a:endParaRPr sz="1300"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436257" y="513185"/>
            <a:ext cx="11319484" cy="5094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6600"/>
              <a:buFont typeface="Recursive"/>
              <a:buNone/>
            </a:pPr>
            <a:r>
              <a:rPr lang="en-GB" sz="6600" u="sng">
                <a:latin typeface="Playwrite GB S"/>
                <a:ea typeface="Playwrite GB S"/>
                <a:cs typeface="Playwrite GB S"/>
                <a:sym typeface="Playwrite GB S"/>
              </a:rPr>
              <a:t>Class Charter</a:t>
            </a:r>
            <a:br>
              <a:rPr lang="en-GB" sz="6600" u="sng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100">
                <a:solidFill>
                  <a:srgbClr val="2C2C2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To start the year, as a class, we create a class charter that links to the United Nation Convention of the rights of the Child and our school behaviour rules.</a:t>
            </a:r>
            <a:br>
              <a:rPr lang="en-GB" sz="6000">
                <a:highlight>
                  <a:srgbClr val="FFFF00"/>
                </a:highlight>
                <a:latin typeface="Recursive"/>
                <a:ea typeface="Recursive"/>
                <a:cs typeface="Recursive"/>
                <a:sym typeface="Recursive"/>
              </a:rPr>
            </a:br>
            <a:br>
              <a:rPr lang="en-GB" sz="6000">
                <a:highlight>
                  <a:srgbClr val="FFFF00"/>
                </a:highlight>
                <a:latin typeface="Recursive"/>
                <a:ea typeface="Recursive"/>
                <a:cs typeface="Recursive"/>
                <a:sym typeface="Recursive"/>
              </a:rPr>
            </a:br>
            <a:endParaRPr sz="6000" u="sng">
              <a:latin typeface="Recursive"/>
              <a:ea typeface="Recursive"/>
              <a:cs typeface="Recursive"/>
              <a:sym typeface="Recursive"/>
            </a:endParaRPr>
          </a:p>
        </p:txBody>
      </p:sp>
      <p:pic>
        <p:nvPicPr>
          <p:cNvPr descr="Child-friendly UNCRC Poster leaflet - Play Scotland" id="109" name="Google Shape;10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4263" y="3635438"/>
            <a:ext cx="2283473" cy="302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1066800" y="111968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6600"/>
              <a:buFont typeface="Recursive"/>
              <a:buNone/>
            </a:pPr>
            <a:r>
              <a:rPr lang="en-GB" sz="6600" u="sng">
                <a:latin typeface="Playwrite GB S"/>
                <a:ea typeface="Playwrite GB S"/>
                <a:cs typeface="Playwrite GB S"/>
                <a:sym typeface="Playwrite GB S"/>
              </a:rPr>
              <a:t>Curriculum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214604" y="1343616"/>
            <a:ext cx="5881500" cy="55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271"/>
              <a:buNone/>
            </a:pPr>
            <a:r>
              <a:rPr lang="en-GB" sz="5657" u="sng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Continuing from Year 2: </a:t>
            </a:r>
            <a:endParaRPr sz="2257"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60889" lvl="0" marL="2857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Font typeface="Playwrite GB S"/>
              <a:buChar char="•"/>
            </a:pPr>
            <a:r>
              <a:rPr lang="en-GB" sz="5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Read, Write, Inc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60889" lvl="0" marL="2857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Font typeface="Playwrite GB S"/>
              <a:buChar char="•"/>
            </a:pPr>
            <a:r>
              <a:rPr lang="en-GB" sz="5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Maths No Problem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60889" lvl="0" marL="2857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Font typeface="Playwrite GB S"/>
              <a:buChar char="•"/>
            </a:pPr>
            <a:r>
              <a:rPr lang="en-GB" sz="5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GPAS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60889" lvl="0" marL="2857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Font typeface="Playwrite GB S"/>
              <a:buChar char="•"/>
            </a:pPr>
            <a:r>
              <a:rPr lang="en-GB" sz="5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Active Read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60889" lvl="0" marL="2857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Font typeface="Playwrite GB S"/>
              <a:buChar char="•"/>
            </a:pPr>
            <a:r>
              <a:rPr lang="en-GB" sz="5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Science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60889" lvl="0" marL="2857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Font typeface="Playwrite GB S"/>
              <a:buChar char="•"/>
            </a:pPr>
            <a:r>
              <a:rPr lang="en-GB" sz="5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Foundation Subjects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60889" lvl="0" marL="28575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Font typeface="Playwrite GB S"/>
              <a:buChar char="•"/>
            </a:pPr>
            <a:r>
              <a:rPr lang="en-GB" sz="5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Morning Maths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132588" lvl="0" marL="22860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90000"/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 txBox="1"/>
          <p:nvPr/>
        </p:nvSpPr>
        <p:spPr>
          <a:xfrm>
            <a:off x="6096000" y="1343578"/>
            <a:ext cx="5881500" cy="55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960"/>
              <a:buFont typeface="Arial"/>
              <a:buNone/>
            </a:pPr>
            <a:r>
              <a:rPr i="0" lang="en-GB" sz="3900" u="sng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New in Year 3: </a:t>
            </a:r>
            <a:endParaRPr i="0" sz="900" u="none" cap="none" strike="noStrike">
              <a:solidFill>
                <a:srgbClr val="000000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54000" lvl="0" marL="28575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3460"/>
              <a:buFont typeface="Playwrite GB S"/>
              <a:buChar char="•"/>
            </a:pPr>
            <a:r>
              <a:rPr i="0" lang="en-GB" sz="39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Spanish </a:t>
            </a:r>
            <a:endParaRPr i="0" sz="900" u="none" cap="none" strike="noStrike">
              <a:solidFill>
                <a:srgbClr val="000000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54000" lvl="0" marL="28575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3460"/>
              <a:buFont typeface="Playwrite GB S"/>
              <a:buChar char="•"/>
            </a:pPr>
            <a:r>
              <a:rPr i="0" lang="en-GB" sz="39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Chess – every week. </a:t>
            </a:r>
            <a:endParaRPr i="0" sz="900" u="none" cap="none" strike="noStrike">
              <a:solidFill>
                <a:srgbClr val="000000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254000" lvl="0" marL="28575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3460"/>
              <a:buFont typeface="Playwrite GB S"/>
              <a:buChar char="•"/>
            </a:pPr>
            <a:r>
              <a:rPr i="0" lang="en-GB" sz="39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Swimming – Autumn 2</a:t>
            </a:r>
            <a:endParaRPr i="0" sz="900" u="none" cap="none" strike="noStrike">
              <a:solidFill>
                <a:srgbClr val="000000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3960"/>
              <a:buFont typeface="Arial"/>
              <a:buNone/>
            </a:pPr>
            <a:r>
              <a:rPr lang="en-GB" sz="3900">
                <a:solidFill>
                  <a:srgbClr val="0C0C0C"/>
                </a:solidFill>
                <a:highlight>
                  <a:srgbClr val="FFFF00"/>
                </a:highlight>
                <a:latin typeface="Playwrite GB S"/>
                <a:ea typeface="Playwrite GB S"/>
                <a:cs typeface="Playwrite GB S"/>
                <a:sym typeface="Playwrite GB S"/>
              </a:rPr>
              <a:t>Class 5- WC 2/11/26</a:t>
            </a:r>
            <a:endParaRPr sz="3900">
              <a:solidFill>
                <a:srgbClr val="0C0C0C"/>
              </a:solidFill>
              <a:highlight>
                <a:srgbClr val="FFFF00"/>
              </a:highlight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3960"/>
              <a:buFont typeface="Arial"/>
              <a:buNone/>
            </a:pPr>
            <a:r>
              <a:rPr lang="en-GB" sz="3900">
                <a:solidFill>
                  <a:srgbClr val="0C0C0C"/>
                </a:solidFill>
                <a:highlight>
                  <a:srgbClr val="FFFF00"/>
                </a:highlight>
                <a:latin typeface="Playwrite GB S"/>
                <a:ea typeface="Playwrite GB S"/>
                <a:cs typeface="Playwrite GB S"/>
                <a:sym typeface="Playwrite GB S"/>
              </a:rPr>
              <a:t>Class 6- WC 9/11/26</a:t>
            </a:r>
            <a:endParaRPr sz="3900">
              <a:solidFill>
                <a:srgbClr val="0C0C0C"/>
              </a:solidFill>
              <a:highlight>
                <a:srgbClr val="FFFF00"/>
              </a:highlight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3960"/>
              <a:buFont typeface="Arial"/>
              <a:buNone/>
            </a:pPr>
            <a:r>
              <a:t/>
            </a:r>
            <a:endParaRPr sz="3900">
              <a:solidFill>
                <a:srgbClr val="0C0C0C"/>
              </a:solidFill>
              <a:highlight>
                <a:srgbClr val="FFFF00"/>
              </a:highlight>
              <a:latin typeface="Recursive"/>
              <a:ea typeface="Recursive"/>
              <a:cs typeface="Recursive"/>
              <a:sym typeface="Recursive"/>
            </a:endParaRPr>
          </a:p>
          <a:p>
            <a:pPr indent="-91440" lvl="0" marL="2286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216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6727372" y="6099700"/>
            <a:ext cx="47593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sng" cap="none" strike="noStrik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https://www.stbridgets.wirral.sch.uk/website</a:t>
            </a:r>
            <a:endParaRPr b="0" i="0" sz="18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614551" y="83700"/>
            <a:ext cx="10962900" cy="1463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300">
                <a:latin typeface="Playwrite GB S"/>
                <a:ea typeface="Playwrite GB S"/>
                <a:cs typeface="Playwrite GB S"/>
                <a:sym typeface="Playwrite GB S"/>
              </a:rPr>
              <a:t>Year 3 Curriculum: English and Maths</a:t>
            </a:r>
            <a:endParaRPr sz="4300"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290675" y="1810518"/>
            <a:ext cx="11494800" cy="475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Writing Cycle:</a:t>
            </a:r>
            <a:endParaRPr sz="40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lang="en-GB" sz="27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Mon - GPAS</a:t>
            </a:r>
            <a:endParaRPr sz="27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lang="en-GB" sz="27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Tues - Active Reading</a:t>
            </a:r>
            <a:endParaRPr sz="27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lang="en-GB" sz="27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Wed - Planning</a:t>
            </a:r>
            <a:endParaRPr sz="27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lang="en-GB" sz="27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Thurs - Writing</a:t>
            </a:r>
            <a:endParaRPr sz="27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lang="en-GB" sz="27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Fri - Editing</a:t>
            </a:r>
            <a:endParaRPr sz="27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GB" sz="37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Maths:</a:t>
            </a:r>
            <a:endParaRPr sz="37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lang="en-GB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Mastery Maths - Maths No Problem - Textbook &amp; Workbook</a:t>
            </a:r>
            <a:endParaRPr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None/>
            </a:pPr>
            <a:r>
              <a:rPr lang="en-GB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Fluency/Automaticity - Mastering Number and Morning Maths work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type="title"/>
          </p:nvPr>
        </p:nvSpPr>
        <p:spPr>
          <a:xfrm>
            <a:off x="466525" y="606501"/>
            <a:ext cx="11259000" cy="6069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6600" u="sng">
                <a:solidFill>
                  <a:schemeClr val="accent1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Whole School Topics</a:t>
            </a:r>
            <a:br>
              <a:rPr lang="en-GB" u="sng">
                <a:solidFill>
                  <a:schemeClr val="accent1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133">
                <a:solidFill>
                  <a:schemeClr val="accent1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Autumn </a:t>
            </a:r>
            <a:r>
              <a:rPr lang="en-GB" sz="4133">
                <a:solidFill>
                  <a:schemeClr val="accent1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-</a:t>
            </a:r>
            <a:r>
              <a:rPr lang="en-GB" sz="4133">
                <a:solidFill>
                  <a:schemeClr val="accent4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r>
              <a:rPr lang="en-GB" sz="4133">
                <a:solidFill>
                  <a:srgbClr val="0000FF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Connecting with o</a:t>
            </a:r>
            <a:r>
              <a:rPr lang="en-GB" sz="4133">
                <a:solidFill>
                  <a:srgbClr val="0000FF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ur World-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Stone Age to Iron Age. The United Kingdom: Countries and Cities. </a:t>
            </a: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8"/>
              <a:buFont typeface="Recursive"/>
              <a:buNone/>
            </a:pPr>
            <a:b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133">
                <a:solidFill>
                  <a:schemeClr val="accent1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Spring -</a:t>
            </a:r>
            <a:r>
              <a:rPr lang="en-GB" sz="4133">
                <a:solidFill>
                  <a:srgbClr val="0000FF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Connecting with our Community –</a:t>
            </a:r>
            <a:r>
              <a:rPr lang="en-GB" sz="4133">
                <a:solidFill>
                  <a:schemeClr val="dk2"/>
                </a:solidFill>
                <a:highlight>
                  <a:srgbClr val="FFFF00"/>
                </a:highlight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endParaRPr sz="4133">
              <a:solidFill>
                <a:schemeClr val="dk2"/>
              </a:solidFill>
              <a:highlight>
                <a:srgbClr val="FFFF00"/>
              </a:highlight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8"/>
              <a:buFont typeface="Recursive"/>
              <a:buNone/>
            </a:pP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STEAM and Social Justice. Easter Service. </a:t>
            </a:r>
            <a:b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8"/>
              <a:buFont typeface="Recursive"/>
              <a:buNone/>
            </a:pPr>
            <a:r>
              <a:rPr lang="en-GB" sz="4133">
                <a:solidFill>
                  <a:schemeClr val="accent1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Summer - </a:t>
            </a:r>
            <a:r>
              <a:rPr lang="en-GB" sz="4133">
                <a:solidFill>
                  <a:srgbClr val="0000FF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Connecting with our Environment –</a:t>
            </a:r>
            <a:endParaRPr sz="4133">
              <a:solidFill>
                <a:srgbClr val="0000FF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8"/>
              <a:buFont typeface="Recursive"/>
              <a:buNone/>
            </a:pPr>
            <a:r>
              <a:rPr lang="en-GB" sz="4133">
                <a:solidFill>
                  <a:srgbClr val="0000FF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Our Local Area - The Anglo-Saxons. The River Dee.</a:t>
            </a:r>
            <a:r>
              <a:rPr lang="en-GB" sz="4133">
                <a:solidFill>
                  <a:schemeClr val="dk2"/>
                </a:solidFill>
                <a:latin typeface="Recursive"/>
                <a:ea typeface="Recursive"/>
                <a:cs typeface="Recursive"/>
                <a:sym typeface="Recursive"/>
              </a:rPr>
              <a:t> </a:t>
            </a:r>
            <a:br>
              <a:rPr lang="en-GB" sz="4467">
                <a:solidFill>
                  <a:schemeClr val="dk2"/>
                </a:solidFill>
                <a:latin typeface="Recursive"/>
                <a:ea typeface="Recursive"/>
                <a:cs typeface="Recursive"/>
                <a:sym typeface="Recursive"/>
              </a:rPr>
            </a:br>
            <a:br>
              <a:rPr lang="en-GB">
                <a:solidFill>
                  <a:srgbClr val="0C0C0C"/>
                </a:solidFill>
                <a:latin typeface="Recursive"/>
                <a:ea typeface="Recursive"/>
                <a:cs typeface="Recursive"/>
                <a:sym typeface="Recursive"/>
              </a:rPr>
            </a:br>
            <a:endParaRPr>
              <a:solidFill>
                <a:srgbClr val="0C0C0C"/>
              </a:solidFill>
              <a:latin typeface="Recursive"/>
              <a:ea typeface="Recursive"/>
              <a:cs typeface="Recursive"/>
              <a:sym typeface="Recursive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1066800" y="457518"/>
            <a:ext cx="100584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6000" u="sng">
                <a:latin typeface="Playwrite GB S"/>
                <a:ea typeface="Playwrite GB S"/>
                <a:cs typeface="Playwrite GB S"/>
                <a:sym typeface="Playwrite GB S"/>
              </a:rPr>
              <a:t>Curriculum Expectations</a:t>
            </a:r>
            <a:r>
              <a:rPr lang="en-GB" sz="6400" u="sng"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endParaRPr sz="6400" u="sng"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1066800" y="1905000"/>
            <a:ext cx="10058400" cy="47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43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The jump from Key Stage 1 to Key Stage 2: </a:t>
            </a:r>
            <a:endParaRPr sz="43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5211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20"/>
              <a:buFont typeface="Playwrite GB S"/>
              <a:buChar char="•"/>
            </a:pPr>
            <a:r>
              <a:rPr lang="en-GB" sz="39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Timings and stamina </a:t>
            </a:r>
            <a:endParaRPr sz="39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52119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20"/>
              <a:buFont typeface="Playwrite GB S"/>
              <a:buChar char="•"/>
            </a:pPr>
            <a:r>
              <a:rPr lang="en-GB" sz="39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National Curriculum</a:t>
            </a:r>
            <a:endParaRPr sz="39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762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Playwrite GB S"/>
              <a:buChar char="•"/>
            </a:pPr>
            <a:r>
              <a:rPr lang="en-GB" sz="39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Organisation</a:t>
            </a:r>
            <a:endParaRPr sz="39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762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Playwrite GB S"/>
              <a:buChar char="•"/>
            </a:pPr>
            <a:r>
              <a:rPr lang="en-GB" sz="39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Handwriting-cursive</a:t>
            </a:r>
            <a:endParaRPr sz="39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762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Playwrite GB S"/>
              <a:buChar char="•"/>
            </a:pPr>
            <a:r>
              <a:rPr lang="en-GB" sz="39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Flair-wider range of punctuation-sentence writing</a:t>
            </a:r>
            <a:endParaRPr sz="39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414435" y="115726"/>
            <a:ext cx="113631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Trips and Visits</a:t>
            </a:r>
            <a:br>
              <a:rPr lang="en-GB" u="sng">
                <a:latin typeface="Playwrite GB S"/>
                <a:ea typeface="Playwrite GB S"/>
                <a:cs typeface="Playwrite GB S"/>
                <a:sym typeface="Playwrite GB S"/>
              </a:rPr>
            </a:br>
            <a:br>
              <a:rPr lang="en-GB" u="sng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216">
                <a:latin typeface="Playwrite GB S"/>
                <a:ea typeface="Playwrite GB S"/>
                <a:cs typeface="Playwrite GB S"/>
                <a:sym typeface="Playwrite GB S"/>
              </a:rPr>
              <a:t>Autumn term- </a:t>
            </a:r>
            <a:r>
              <a:rPr lang="en-GB" sz="421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Calderstones Hertiage Park (TBC) and swimming</a:t>
            </a:r>
            <a:br>
              <a:rPr lang="en-GB" sz="4216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216">
                <a:latin typeface="Playwrite GB S"/>
                <a:ea typeface="Playwrite GB S"/>
                <a:cs typeface="Playwrite GB S"/>
                <a:sym typeface="Playwrite GB S"/>
              </a:rPr>
              <a:t>Spring term- </a:t>
            </a:r>
            <a:r>
              <a:rPr lang="en-GB" sz="4216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Bespoke </a:t>
            </a:r>
            <a:r>
              <a:rPr lang="en-GB" sz="421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Personal Best Activity- Bidston Tennis Centre and Library Visit</a:t>
            </a:r>
            <a:br>
              <a:rPr lang="en-GB" sz="4216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216">
                <a:latin typeface="Playwrite GB S"/>
                <a:ea typeface="Playwrite GB S"/>
                <a:cs typeface="Playwrite GB S"/>
                <a:sym typeface="Playwrite GB S"/>
              </a:rPr>
              <a:t>Summer term- </a:t>
            </a:r>
            <a:r>
              <a:rPr lang="en-GB" sz="421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River Dee-Thurstaston</a:t>
            </a:r>
            <a:br>
              <a:rPr lang="en-GB" sz="421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br>
              <a:rPr lang="en-GB" sz="421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216">
                <a:latin typeface="Playwrite GB S"/>
                <a:ea typeface="Playwrite GB S"/>
                <a:cs typeface="Playwrite GB S"/>
                <a:sym typeface="Playwrite GB S"/>
              </a:rPr>
              <a:t>Several visitors </a:t>
            </a:r>
            <a:r>
              <a:rPr lang="en-GB" sz="421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throughout the year from Hi-Impact (Science, DT and Computing)</a:t>
            </a:r>
            <a:br>
              <a:rPr lang="en-GB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endParaRPr>
              <a:solidFill>
                <a:srgbClr val="0C0C0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414435" y="818301"/>
            <a:ext cx="113631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Things to remember everyday: </a:t>
            </a:r>
            <a:br>
              <a:rPr lang="en-GB" u="sng">
                <a:latin typeface="Recursive"/>
                <a:ea typeface="Recursive"/>
                <a:cs typeface="Recursive"/>
                <a:sym typeface="Recursive"/>
              </a:rPr>
            </a:br>
            <a:endParaRPr u="sng">
              <a:latin typeface="Recursive"/>
              <a:ea typeface="Recursive"/>
              <a:cs typeface="Recursive"/>
              <a:sym typeface="Recursive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solidFill>
                <a:srgbClr val="0C0C0C"/>
              </a:solidFill>
              <a:latin typeface="Recursive"/>
              <a:ea typeface="Recursive"/>
              <a:cs typeface="Recursive"/>
              <a:sym typeface="Recursive"/>
            </a:endParaRPr>
          </a:p>
        </p:txBody>
      </p:sp>
      <p:sp>
        <p:nvSpPr>
          <p:cNvPr id="147" name="Google Shape;147;p23"/>
          <p:cNvSpPr txBox="1"/>
          <p:nvPr/>
        </p:nvSpPr>
        <p:spPr>
          <a:xfrm>
            <a:off x="639650" y="3020025"/>
            <a:ext cx="10916100" cy="31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Playwrite GB S"/>
              <a:buChar char="●"/>
            </a:pPr>
            <a:r>
              <a:rPr i="0" lang="en-GB" sz="4000" u="none" cap="none" strike="noStrike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water bottles</a:t>
            </a:r>
            <a:endParaRPr i="0" sz="4000" u="none" cap="none" strike="noStrike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064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Playwrite GB S"/>
              <a:buChar char="●"/>
            </a:pPr>
            <a:r>
              <a:rPr i="0" lang="en-GB" sz="4000" u="none" cap="none" strike="noStrike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no need for own pencil cases</a:t>
            </a:r>
            <a:endParaRPr i="0" sz="4000" u="none" cap="none" strike="noStrike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064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Playwrite GB S"/>
              <a:buChar char="●"/>
            </a:pPr>
            <a:r>
              <a:rPr i="0" lang="en-GB" sz="4000" u="none" cap="none" strike="noStrike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labelled uniform</a:t>
            </a:r>
            <a:endParaRPr i="0" sz="4000" u="none" cap="none" strike="noStrike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064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Playwrite GB S"/>
              <a:buChar char="●"/>
            </a:pPr>
            <a:r>
              <a:rPr i="0" lang="en-GB" sz="4000" u="none" cap="none" strike="noStrike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healthy snack for morning break times</a:t>
            </a:r>
            <a:endParaRPr i="0" sz="4000" u="none" cap="none" strike="noStrike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laywrite GB S"/>
              <a:buChar char="●"/>
            </a:pPr>
            <a:r>
              <a:rPr lang="en-GB" sz="40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No fidgets</a:t>
            </a:r>
            <a:br>
              <a:rPr i="0" lang="en-GB" sz="48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endParaRPr i="0" sz="2400" u="none" cap="none" strike="noStrike">
              <a:solidFill>
                <a:schemeClr val="dk1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>
            <p:ph type="title"/>
          </p:nvPr>
        </p:nvSpPr>
        <p:spPr>
          <a:xfrm>
            <a:off x="834400" y="480172"/>
            <a:ext cx="10523100" cy="14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Physical Education</a:t>
            </a:r>
            <a:br>
              <a:rPr lang="en-GB" u="sng">
                <a:latin typeface="Playwrite GB S"/>
                <a:ea typeface="Playwrite GB S"/>
                <a:cs typeface="Playwrite GB S"/>
                <a:sym typeface="Playwrite GB S"/>
              </a:rPr>
            </a:br>
            <a:br>
              <a:rPr lang="en-GB" u="sng">
                <a:latin typeface="Recursive"/>
                <a:ea typeface="Recursive"/>
                <a:cs typeface="Recursive"/>
                <a:sym typeface="Recursive"/>
              </a:rPr>
            </a:br>
            <a:br>
              <a:rPr lang="en-GB">
                <a:latin typeface="Recursive"/>
                <a:ea typeface="Recursive"/>
                <a:cs typeface="Recursive"/>
                <a:sym typeface="Recursive"/>
              </a:rPr>
            </a:br>
            <a:endParaRPr>
              <a:latin typeface="Recursive"/>
              <a:ea typeface="Recursive"/>
              <a:cs typeface="Recursive"/>
              <a:sym typeface="Recursive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922800" y="1709250"/>
            <a:ext cx="10035300" cy="44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laywrite GB S"/>
              <a:buChar char="●"/>
            </a:pPr>
            <a:r>
              <a:rPr i="0" lang="en-GB" sz="48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Hair tied back</a:t>
            </a:r>
            <a:endParaRPr i="0" sz="4800" u="none" cap="none" strike="noStrike">
              <a:solidFill>
                <a:srgbClr val="0C0C0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laywrite GB S"/>
              <a:buChar char="●"/>
            </a:pPr>
            <a:r>
              <a:rPr i="0" lang="en-GB" sz="48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Earrings taken out- policy</a:t>
            </a:r>
            <a:endParaRPr i="0" sz="4800" u="none" cap="none" strike="noStrike">
              <a:solidFill>
                <a:srgbClr val="0C0C0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Recursive"/>
              <a:buChar char="●"/>
            </a:pPr>
            <a:r>
              <a:rPr i="0" lang="en-GB" sz="48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PE kit- dark</a:t>
            </a:r>
            <a:r>
              <a:rPr b="1" i="0" lang="en-GB" sz="48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r>
              <a:rPr i="0" lang="en-GB" sz="48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tracksuit, yellow PE top and trainers</a:t>
            </a:r>
            <a:br>
              <a:rPr i="0" lang="en-GB" sz="4800" u="none" cap="none" strike="noStrike">
                <a:solidFill>
                  <a:srgbClr val="962F56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endParaRPr i="0" sz="4800" u="none" cap="none" strike="noStrike">
              <a:solidFill>
                <a:srgbClr val="962F56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laywrite GB S"/>
              <a:buChar char="●"/>
            </a:pPr>
            <a:r>
              <a:rPr i="0" lang="en-GB" sz="4800" u="none" cap="none" strike="noStrike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Days - </a:t>
            </a:r>
            <a:r>
              <a:rPr lang="en-GB" sz="480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Wednesday (PE) and Thursday (Games)</a:t>
            </a:r>
            <a:br>
              <a:rPr i="0" lang="en-GB" sz="4800" u="none" cap="none" strike="noStrike">
                <a:solidFill>
                  <a:srgbClr val="962F56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endParaRPr i="0" sz="4800" u="none" cap="none" strike="noStrike">
              <a:solidFill>
                <a:srgbClr val="962F56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/>
          <p:nvPr>
            <p:ph type="title"/>
          </p:nvPr>
        </p:nvSpPr>
        <p:spPr>
          <a:xfrm>
            <a:off x="150900" y="121425"/>
            <a:ext cx="11890200" cy="6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Homework</a:t>
            </a:r>
            <a:br>
              <a:rPr lang="en-GB" u="sng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3911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Online tasks will be set every FRIDAY to be completed by the following FRIDAY (before school).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5704"/>
              <a:buFont typeface="Recursive"/>
              <a:buNone/>
            </a:pPr>
            <a:r>
              <a:t/>
            </a:r>
            <a:endParaRPr sz="4688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76613"/>
              <a:buFont typeface="Recursive"/>
              <a:buNone/>
            </a:pP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Maths/GPAS paper activity-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retrieval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of learning</a:t>
            </a:r>
            <a:b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Spelling Frame and paper copy of spellings</a:t>
            </a:r>
            <a:b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Spag.com</a:t>
            </a:r>
            <a:endParaRPr sz="4244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71988"/>
              <a:buFont typeface="Recursive"/>
              <a:buNone/>
            </a:pPr>
            <a:r>
              <a:rPr lang="en-GB" sz="4244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TT Rock stars</a:t>
            </a:r>
            <a:br>
              <a:rPr lang="en-GB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endParaRPr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76607"/>
              <a:buFont typeface="Recursive"/>
              <a:buNone/>
            </a:pPr>
            <a:r>
              <a:rPr lang="en-GB" sz="4133">
                <a:latin typeface="Playwrite GB S"/>
                <a:ea typeface="Playwrite GB S"/>
                <a:cs typeface="Playwrite GB S"/>
                <a:sym typeface="Playwrite GB S"/>
              </a:rPr>
              <a:t>Make sure you check Google Classroom each week for updates/ projects.</a:t>
            </a:r>
            <a:r>
              <a:rPr lang="en-GB"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379382" y="407934"/>
            <a:ext cx="11349197" cy="61794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6600" u="sng">
                <a:latin typeface="Playwrite GB S"/>
                <a:ea typeface="Playwrite GB S"/>
                <a:cs typeface="Playwrite GB S"/>
                <a:sym typeface="Playwrite GB S"/>
              </a:rPr>
              <a:t>Reading Books</a:t>
            </a:r>
            <a:br>
              <a:rPr lang="en-GB" u="sng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We encourage children to read a variety of literature, both their school reading books and others of their own choosing. Any reading can be recorded in their Reading Logs. </a:t>
            </a: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7"/>
              <a:buFont typeface="Recursive"/>
              <a:buNone/>
            </a:pPr>
            <a:r>
              <a:t/>
            </a: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7"/>
              <a:buFont typeface="Recursive"/>
              <a:buNone/>
            </a:pP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Books </a:t>
            </a:r>
            <a:r>
              <a:rPr b="1"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must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be signed off for it be changed. </a:t>
            </a: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7"/>
              <a:buFont typeface="Recursive"/>
              <a:buNone/>
            </a:pPr>
            <a:r>
              <a:t/>
            </a: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9677"/>
              <a:buFont typeface="Recursive"/>
              <a:buNone/>
            </a:pP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Reading books are to be brought into school by </a:t>
            </a:r>
            <a:r>
              <a:rPr b="1"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Wednesday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and will be returned on </a:t>
            </a:r>
            <a:r>
              <a:rPr b="1"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Friday.</a:t>
            </a:r>
            <a:r>
              <a:rPr lang="en-GB" sz="4133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endParaRPr sz="4133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37500"/>
              <a:buFont typeface="Recursive"/>
              <a:buNone/>
            </a:pPr>
            <a:br>
              <a:rPr lang="en-GB" u="sng">
                <a:latin typeface="Recursive"/>
                <a:ea typeface="Recursive"/>
                <a:cs typeface="Recursive"/>
                <a:sym typeface="Recursive"/>
              </a:rPr>
            </a:br>
            <a:br>
              <a:rPr lang="en-GB" u="sng"/>
            </a:br>
            <a:endParaRPr u="sng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83625" y="79025"/>
            <a:ext cx="11966400" cy="70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Helping at home</a:t>
            </a:r>
            <a:br>
              <a:rPr lang="en-GB" sz="4400" u="sng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289">
                <a:latin typeface="Playwrite GB S"/>
                <a:ea typeface="Playwrite GB S"/>
                <a:cs typeface="Playwrite GB S"/>
                <a:sym typeface="Playwrite GB S"/>
              </a:rPr>
              <a:t>Reading </a:t>
            </a:r>
            <a:r>
              <a:rPr lang="en-GB" sz="428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– </a:t>
            </a:r>
            <a:r>
              <a:rPr lang="en-GB" sz="3622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Read for 10-15 minutes everyday, this does not always have to be their school reading books. Ask questions to monitor and check understanding and develop inference skills.</a:t>
            </a:r>
            <a:endParaRPr sz="3622">
              <a:solidFill>
                <a:srgbClr val="0C0C0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201534"/>
              <a:buFont typeface="Recursive"/>
              <a:buNone/>
            </a:pPr>
            <a:r>
              <a:t/>
            </a:r>
            <a:endParaRPr sz="3622">
              <a:solidFill>
                <a:srgbClr val="0C0C0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70207"/>
              <a:buFont typeface="Recursive"/>
              <a:buNone/>
            </a:pPr>
            <a:r>
              <a:rPr lang="en-GB" sz="4289">
                <a:latin typeface="Playwrite GB S"/>
                <a:ea typeface="Playwrite GB S"/>
                <a:cs typeface="Playwrite GB S"/>
                <a:sym typeface="Playwrite GB S"/>
              </a:rPr>
              <a:t>Maths</a:t>
            </a:r>
            <a:r>
              <a:rPr lang="en-GB" sz="428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– </a:t>
            </a:r>
            <a:r>
              <a:rPr lang="en-GB" sz="3066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In Year 3, children will learn their 3, 4 and 8 times tables and corresponding division facts for these tables. Consistent revision and overlearning of their </a:t>
            </a:r>
            <a: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2, 3, 4, 5, 8, and 10 times tables will benefit the children.                          </a:t>
            </a:r>
            <a:b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       - Number Bonds</a:t>
            </a:r>
            <a:b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       - Counting in 3, 4, 8 </a:t>
            </a:r>
            <a:b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       - Time and money  </a:t>
            </a:r>
            <a:br>
              <a:rPr lang="en-GB" sz="3039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3955">
                <a:latin typeface="Playwrite GB S"/>
                <a:ea typeface="Playwrite GB S"/>
                <a:cs typeface="Playwrite GB S"/>
                <a:sym typeface="Playwrite GB S"/>
              </a:rPr>
              <a:t>Spelling and Reading Common Exception Words</a:t>
            </a:r>
            <a:r>
              <a:rPr lang="en-GB" sz="3955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br>
              <a:rPr lang="en-GB" sz="4689" u="sng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endParaRPr sz="4689">
              <a:solidFill>
                <a:srgbClr val="0C0C0C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/>
        </p:nvSpPr>
        <p:spPr>
          <a:xfrm>
            <a:off x="152400" y="187875"/>
            <a:ext cx="118872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u="sng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How can you help at home?</a:t>
            </a:r>
            <a:endParaRPr sz="20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 u="sng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Practise the 109 Year 3 &amp; 4 Common Exception words. We also practise the 109 Year 1 &amp; 2 Common Exception words. </a:t>
            </a:r>
            <a:endParaRPr sz="20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5913" y="2386954"/>
            <a:ext cx="7251075" cy="424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83625" y="79025"/>
            <a:ext cx="11966400" cy="6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ts val="73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Helping at home</a:t>
            </a:r>
            <a:br>
              <a:rPr lang="en-GB" sz="3150">
                <a:solidFill>
                  <a:srgbClr val="0C0C0C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066">
                <a:latin typeface="Playwrite GB S"/>
                <a:ea typeface="Playwrite GB S"/>
                <a:cs typeface="Playwrite GB S"/>
                <a:sym typeface="Playwrite GB S"/>
              </a:rPr>
              <a:t>Practise the Year 3 and 4 Common Exception words. </a:t>
            </a:r>
            <a:br>
              <a:rPr lang="en-GB" u="sng">
                <a:solidFill>
                  <a:srgbClr val="0C0C0C"/>
                </a:solidFill>
                <a:latin typeface="Recursive"/>
                <a:ea typeface="Recursive"/>
                <a:cs typeface="Recursive"/>
                <a:sym typeface="Recursive"/>
              </a:rPr>
            </a:br>
            <a:endParaRPr>
              <a:solidFill>
                <a:srgbClr val="0C0C0C"/>
              </a:solidFill>
              <a:latin typeface="Recursive"/>
              <a:ea typeface="Recursive"/>
              <a:cs typeface="Recursive"/>
              <a:sym typeface="Recursive"/>
            </a:endParaRPr>
          </a:p>
        </p:txBody>
      </p:sp>
      <p:pic>
        <p:nvPicPr>
          <p:cNvPr descr="https://lh6.googleusercontent.com/7kI6SGrcO3BSllyLX03fKeBwu_ixnwH2kOEeEDaxJho3b0ZpGgRxOss1Q4HgAvcdO5-wLhkWzaWUacv5GkCIBXZqrvku_A9N8y6aAqDQbtoptgjuC41VNSEncvmVDz4AlMBzr-T62HZKLk0OEuip=s2048" id="181" name="Google Shape;181;p29"/>
          <p:cNvPicPr preferRelativeResize="0"/>
          <p:nvPr/>
        </p:nvPicPr>
        <p:blipFill rotWithShape="1">
          <a:blip r:embed="rId3">
            <a:alphaModFix/>
          </a:blip>
          <a:srcRect b="17780" l="18927" r="22796" t="23381"/>
          <a:stretch/>
        </p:blipFill>
        <p:spPr>
          <a:xfrm>
            <a:off x="2280264" y="2217949"/>
            <a:ext cx="7848872" cy="44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/>
          <p:nvPr/>
        </p:nvSpPr>
        <p:spPr>
          <a:xfrm>
            <a:off x="2173125" y="282225"/>
            <a:ext cx="717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 u="sng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E-safety</a:t>
            </a:r>
            <a:endParaRPr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152400" y="1211900"/>
            <a:ext cx="11656500" cy="4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Keep your personal stuff private and</a:t>
            </a:r>
            <a:br>
              <a:rPr lang="en-GB" sz="42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2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think about what you say and do online.</a:t>
            </a:r>
            <a:endParaRPr sz="2000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Remember that people online may not be who they say they are. Online friends are still strangers even if you have</a:t>
            </a:r>
            <a:br>
              <a:rPr lang="en-GB" sz="42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2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been talking to them for a long time</a:t>
            </a:r>
            <a:r>
              <a:rPr lang="en-GB" sz="4600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.</a:t>
            </a:r>
            <a:endParaRPr sz="2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718565" y="4931131"/>
            <a:ext cx="10954200" cy="173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t/>
            </a:r>
            <a:endParaRPr sz="7300" u="sng">
              <a:latin typeface="Recursive"/>
              <a:ea typeface="Recursive"/>
              <a:cs typeface="Recursive"/>
              <a:sym typeface="Recursive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Communication </a:t>
            </a:r>
            <a:br>
              <a:rPr lang="en-GB" u="sng">
                <a:latin typeface="Playwrite GB S"/>
                <a:ea typeface="Playwrite GB S"/>
                <a:cs typeface="Playwrite GB S"/>
                <a:sym typeface="Playwrite GB S"/>
              </a:rPr>
            </a:br>
            <a:br>
              <a:rPr lang="en-GB" u="sng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>
                <a:latin typeface="Playwrite GB S"/>
                <a:ea typeface="Playwrite GB S"/>
                <a:cs typeface="Playwrite GB S"/>
                <a:sym typeface="Playwrite GB S"/>
              </a:rPr>
              <a:t>Urgent messages – </a:t>
            </a:r>
            <a:r>
              <a:rPr lang="en-GB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Contact school office</a:t>
            </a:r>
            <a:br>
              <a:rPr lang="en-GB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>
                <a:latin typeface="Playwrite GB S"/>
                <a:ea typeface="Playwrite GB S"/>
                <a:cs typeface="Playwrite GB S"/>
                <a:sym typeface="Playwrite GB S"/>
              </a:rPr>
              <a:t>Non-urgent messages or questions –</a:t>
            </a:r>
            <a:r>
              <a:rPr lang="en-GB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 Contact</a:t>
            </a:r>
            <a:r>
              <a:rPr lang="en-GB"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2083"/>
              <a:buFont typeface="Recursive"/>
              <a:buNone/>
            </a:pPr>
            <a:r>
              <a:rPr lang="en-GB" u="sng">
                <a:solidFill>
                  <a:schemeClr val="hlink"/>
                </a:solidFill>
                <a:latin typeface="Playwrite GB S"/>
                <a:ea typeface="Playwrite GB S"/>
                <a:cs typeface="Playwrite GB S"/>
                <a:sym typeface="Playwrite GB S"/>
                <a:hlinkClick r:id="rId3"/>
              </a:rPr>
              <a:t>year3comms@stbridgets.wirral.sch.uk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52083"/>
              <a:buFont typeface="Recursive"/>
              <a:buNone/>
            </a:pPr>
            <a:r>
              <a:rPr lang="en-GB">
                <a:latin typeface="Playwrite GB S"/>
                <a:ea typeface="Playwrite GB S"/>
                <a:cs typeface="Playwrite GB S"/>
                <a:sym typeface="Playwrite GB S"/>
              </a:rPr>
              <a:t> </a:t>
            </a:r>
            <a:endParaRPr>
              <a:latin typeface="Playwrite GB S"/>
              <a:ea typeface="Playwrite GB S"/>
              <a:cs typeface="Playwrite GB S"/>
              <a:sym typeface="Playwrite GB 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67602"/>
              <a:buFont typeface="Recursive"/>
              <a:buNone/>
            </a:pPr>
            <a:r>
              <a:rPr lang="en-GB" sz="4356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Messages to this email are unlikely to be picked up after 1:00pm. </a:t>
            </a:r>
            <a:r>
              <a:rPr b="1" lang="en-GB" sz="4356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This is a one way communication. </a:t>
            </a:r>
            <a:endParaRPr b="1" sz="4356">
              <a:solidFill>
                <a:schemeClr val="dk2"/>
              </a:solidFill>
              <a:latin typeface="Playwrite GB S"/>
              <a:ea typeface="Playwrite GB S"/>
              <a:cs typeface="Playwrite GB S"/>
              <a:sym typeface="Playwrite GB 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/>
          <p:nvPr/>
        </p:nvSpPr>
        <p:spPr>
          <a:xfrm>
            <a:off x="5978019" y="3244334"/>
            <a:ext cx="2359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Inglisn\AppData\Local\Microsoft\Windows\INetCache\Content.MSO\221DCA1C.tmp" id="199" name="Google Shape;19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13531" y="111724"/>
            <a:ext cx="1809499" cy="18094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/>
          <p:nvPr>
            <p:ph type="title"/>
          </p:nvPr>
        </p:nvSpPr>
        <p:spPr>
          <a:xfrm>
            <a:off x="5" y="-289040"/>
            <a:ext cx="11903100" cy="38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00000"/>
              <a:buFont typeface="Recursive"/>
              <a:buNone/>
            </a:pPr>
            <a: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  <a:t>YOUR PTA</a:t>
            </a:r>
            <a:br>
              <a:rPr lang="en-GB" sz="7300" u="sng">
                <a:latin typeface="Playwrite GB S"/>
                <a:ea typeface="Playwrite GB S"/>
                <a:cs typeface="Playwrite GB S"/>
                <a:sym typeface="Playwrite GB S"/>
              </a:rPr>
            </a:br>
            <a:r>
              <a:rPr lang="en-GB" sz="4355">
                <a:solidFill>
                  <a:schemeClr val="dk2"/>
                </a:solidFill>
                <a:latin typeface="Playwrite GB S"/>
                <a:ea typeface="Playwrite GB S"/>
                <a:cs typeface="Playwrite GB S"/>
                <a:sym typeface="Playwrite GB S"/>
              </a:rPr>
              <a:t>The PTA is dedicated to aiding the entire       learning experience of all the children here at school as well as helping the school become a fully integrated part of the local community.</a:t>
            </a:r>
            <a:r>
              <a:rPr lang="en-GB" sz="4355">
                <a:solidFill>
                  <a:schemeClr val="dk2"/>
                </a:solidFill>
                <a:latin typeface="Recursive"/>
                <a:ea typeface="Recursive"/>
                <a:cs typeface="Recursive"/>
                <a:sym typeface="Recursive"/>
              </a:rPr>
              <a:t> </a:t>
            </a:r>
            <a:endParaRPr sz="4355">
              <a:latin typeface="Recursive"/>
              <a:ea typeface="Recursive"/>
              <a:cs typeface="Recursive"/>
              <a:sym typeface="Recursive"/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5691165" y="3613675"/>
            <a:ext cx="3898200" cy="3237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Recursive"/>
                <a:ea typeface="Recursive"/>
                <a:cs typeface="Recursive"/>
                <a:sym typeface="Recursive"/>
              </a:rPr>
              <a:t>Summer Fair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Recursive"/>
                <a:ea typeface="Recursive"/>
                <a:cs typeface="Recursive"/>
                <a:sym typeface="Recursive"/>
              </a:rPr>
              <a:t>Christmas Cards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Recursive"/>
                <a:ea typeface="Recursive"/>
                <a:cs typeface="Recursive"/>
                <a:sym typeface="Recursive"/>
              </a:rPr>
              <a:t>Christmas Discos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Recursive"/>
                <a:ea typeface="Recursive"/>
                <a:cs typeface="Recursive"/>
                <a:sym typeface="Recursive"/>
              </a:rPr>
              <a:t>Raffle boxes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GB" sz="2800" u="none" cap="none" strike="noStrike">
                <a:solidFill>
                  <a:schemeClr val="dk1"/>
                </a:solidFill>
                <a:latin typeface="Recursive"/>
                <a:ea typeface="Recursive"/>
                <a:cs typeface="Recursive"/>
                <a:sym typeface="Recursive"/>
              </a:rPr>
              <a:t>Class Photographs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32"/>
          <p:cNvPicPr preferRelativeResize="0"/>
          <p:nvPr/>
        </p:nvPicPr>
        <p:blipFill rotWithShape="1">
          <a:blip r:embed="rId4">
            <a:alphaModFix/>
          </a:blip>
          <a:srcRect b="73374" l="65461" r="29853" t="15563"/>
          <a:stretch/>
        </p:blipFill>
        <p:spPr>
          <a:xfrm>
            <a:off x="59800" y="5079551"/>
            <a:ext cx="1226074" cy="162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/>
          <p:nvPr>
            <p:ph type="title"/>
          </p:nvPr>
        </p:nvSpPr>
        <p:spPr>
          <a:xfrm>
            <a:off x="452550" y="3703900"/>
            <a:ext cx="11286900" cy="225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2F56"/>
              </a:buClr>
              <a:buSzPct val="112500"/>
              <a:buFont typeface="Recursive"/>
              <a:buNone/>
            </a:pPr>
            <a:r>
              <a:rPr lang="en-GB" sz="7111">
                <a:latin typeface="Playwrite GB S"/>
                <a:ea typeface="Playwrite GB S"/>
                <a:cs typeface="Playwrite GB S"/>
                <a:sym typeface="Playwrite GB S"/>
              </a:rPr>
              <a:t>Thank you for coming to Year 3’s Curriculum Evening, this evenings slides will be available on the school website.</a:t>
            </a:r>
            <a:r>
              <a:rPr lang="en-GB" sz="8000" u="sng">
                <a:latin typeface="Recursive"/>
                <a:ea typeface="Recursive"/>
                <a:cs typeface="Recursive"/>
                <a:sym typeface="Recursive"/>
              </a:rPr>
              <a:t> </a:t>
            </a:r>
            <a:br>
              <a:rPr lang="en-GB" sz="8000" u="sng">
                <a:latin typeface="Recursive"/>
                <a:ea typeface="Recursive"/>
                <a:cs typeface="Recursive"/>
                <a:sym typeface="Recursive"/>
              </a:rPr>
            </a:br>
            <a:endParaRPr sz="4400">
              <a:solidFill>
                <a:srgbClr val="0C0C0C"/>
              </a:solidFill>
              <a:latin typeface="Recursive"/>
              <a:ea typeface="Recursive"/>
              <a:cs typeface="Recursive"/>
              <a:sym typeface="Recursive"/>
            </a:endParaRPr>
          </a:p>
        </p:txBody>
      </p:sp>
      <p:pic>
        <p:nvPicPr>
          <p:cNvPr id="208" name="Google Shape;208;p33"/>
          <p:cNvPicPr preferRelativeResize="0"/>
          <p:nvPr/>
        </p:nvPicPr>
        <p:blipFill rotWithShape="1">
          <a:blip r:embed="rId3">
            <a:alphaModFix/>
          </a:blip>
          <a:srcRect b="73374" l="65461" r="29853" t="15563"/>
          <a:stretch/>
        </p:blipFill>
        <p:spPr>
          <a:xfrm>
            <a:off x="117400" y="4341850"/>
            <a:ext cx="1834752" cy="2437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Cherry Blossom 16x9">
  <a:themeElements>
    <a:clrScheme name="CherryBlossom">
      <a:dk1>
        <a:srgbClr val="595959"/>
      </a:dk1>
      <a:lt1>
        <a:srgbClr val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herryBlossom">
      <a:dk1>
        <a:srgbClr val="595959"/>
      </a:dk1>
      <a:lt1>
        <a:srgbClr val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