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411F8D1-394D-4D1B-9CE7-AD25DBD1475E}">
  <a:tblStyle styleId="{B411F8D1-394D-4D1B-9CE7-AD25DBD1475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2db8286bb0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2db8286bb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337e4b429b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337e4b429b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33b49cfb8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33b49cfb8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39ef2b99cd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339ef2b99cd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33b49cfb8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33b49cfb8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33b49cfb8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33b49cfb8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34168092e7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34168092e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39ef2b99cd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39ef2b99cd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34168092e7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34168092e7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34168092e7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34168092e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37a1471580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37a1471580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335588251d9_1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335588251d9_1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39ef2b99cd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339ef2b99cd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335588251d9_1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335588251d9_1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35588251d9_1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335588251d9_1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335588251d9_1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335588251d9_1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339ef2b99cd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339ef2b99cd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335588251d9_1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335588251d9_1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335588251d9_1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335588251d9_1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g335588251d9_1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5" name="Google Shape;215;g335588251d9_1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339ef2b99cd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339ef2b99cd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371c12fa9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371c12fa9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35588251d9_1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35588251d9_1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335588251d9_1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 name="Google Shape;233;g335588251d9_1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4d18088e6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4d18088e6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33b49cfb8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33b49cfb8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3407397e3a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3407397e3a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3407397e3a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3407397e3a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2d315d125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2d315d125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39e82eb5e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39e82eb5e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FFF2CC"/>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 Id="rId3" Type="http://schemas.openxmlformats.org/officeDocument/2006/relationships/hyperlink" Target="https://studio.code.org/home" TargetMode="External"/><Relationship Id="rId4" Type="http://schemas.openxmlformats.org/officeDocument/2006/relationships/hyperlink" Target="https://studio.code.org/home" TargetMode="External"/><Relationship Id="rId5"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 Id="rId3" Type="http://schemas.openxmlformats.org/officeDocument/2006/relationships/hyperlink" Target="https://teachcomputing.org/curriculum/key-stage-1/computing-systems-and-networks-it-around-us" TargetMode="External"/><Relationship Id="rId4" Type="http://schemas.openxmlformats.org/officeDocument/2006/relationships/hyperlink" Target="https://teachcomputing.org/curriculum/key-stage-1/programming-a-robot-algorithms" TargetMode="External"/><Relationship Id="rId9" Type="http://schemas.openxmlformats.org/officeDocument/2006/relationships/image" Target="../media/image1.png"/><Relationship Id="rId5" Type="http://schemas.openxmlformats.org/officeDocument/2006/relationships/hyperlink" Target="https://studio.code.org/home" TargetMode="External"/><Relationship Id="rId6" Type="http://schemas.openxmlformats.org/officeDocument/2006/relationships/hyperlink" Target="https://teachcomputing.org/curriculum/key-stage-1/creating-media-digital-photography" TargetMode="External"/><Relationship Id="rId7" Type="http://schemas.openxmlformats.org/officeDocument/2006/relationships/hyperlink" Target="https://teachcomputing.org/curriculum/key-stage-1/programming-b-programming-quizzes" TargetMode="External"/><Relationship Id="rId8" Type="http://schemas.openxmlformats.org/officeDocument/2006/relationships/hyperlink" Target="https://studio.code.org/hom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 Id="rId3" Type="http://schemas.openxmlformats.org/officeDocument/2006/relationships/hyperlink" Target="https://www.canva.com/help/invite-teachers-and-students/" TargetMode="External"/><Relationship Id="rId4" Type="http://schemas.openxmlformats.org/officeDocument/2006/relationships/hyperlink" Target="https://www.canva.com/help/invite-teachers-and-students/" TargetMode="External"/><Relationship Id="rId5" Type="http://schemas.openxmlformats.org/officeDocument/2006/relationships/hyperlink" Target="https://studio.code.org/home" TargetMode="External"/><Relationship Id="rId6" Type="http://schemas.openxmlformats.org/officeDocument/2006/relationships/hyperlink" Target="https://studio.code.org/home" TargetMode="External"/><Relationship Id="rId7"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7.xml"/><Relationship Id="rId3" Type="http://schemas.openxmlformats.org/officeDocument/2006/relationships/hyperlink" Target="https://teachcomputing.org/curriculum/key-stage-2/computing-systems-and-networks-connecting-computers" TargetMode="External"/><Relationship Id="rId4" Type="http://schemas.openxmlformats.org/officeDocument/2006/relationships/hyperlink" Target="https://teachcomputing.org/curriculum/key-stage-2/programming-a-sequence-in-music" TargetMode="External"/><Relationship Id="rId9" Type="http://schemas.openxmlformats.org/officeDocument/2006/relationships/image" Target="../media/image1.png"/><Relationship Id="rId5" Type="http://schemas.openxmlformats.org/officeDocument/2006/relationships/hyperlink" Target="https://studio.code.org/home" TargetMode="External"/><Relationship Id="rId6" Type="http://schemas.openxmlformats.org/officeDocument/2006/relationships/hyperlink" Target="https://teachcomputing.org/curriculum/key-stage-2/creating-media-desktop-publishing" TargetMode="External"/><Relationship Id="rId7" Type="http://schemas.openxmlformats.org/officeDocument/2006/relationships/hyperlink" Target="https://teachcomputing.org/curriculum/key-stage-2/programming-b-events-and-actions" TargetMode="External"/><Relationship Id="rId8" Type="http://schemas.openxmlformats.org/officeDocument/2006/relationships/hyperlink" Target="https://studio.code.org/hom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8.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9.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assets.publishing.service.gov.uk/media/5a7c576be5274a1b00423213/PRIMARY_national_curriculum_-_Computing.pdf"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0.xml"/><Relationship Id="rId3" Type="http://schemas.openxmlformats.org/officeDocument/2006/relationships/hyperlink" Target="https://studio.code.org/home" TargetMode="External"/><Relationship Id="rId4" Type="http://schemas.openxmlformats.org/officeDocument/2006/relationships/hyperlink" Target="https://studio.code.org/home" TargetMode="External"/><Relationship Id="rId5"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1.xml"/><Relationship Id="rId3" Type="http://schemas.openxmlformats.org/officeDocument/2006/relationships/hyperlink" Target="https://teachcomputing.org/curriculum/key-stage-2/computing-systems-and-networks-the-internet" TargetMode="External"/><Relationship Id="rId4" Type="http://schemas.openxmlformats.org/officeDocument/2006/relationships/hyperlink" Target="https://teachcomputing.org/curriculum/key-stage-2/programming-a-repetition-in-shapes" TargetMode="External"/><Relationship Id="rId9" Type="http://schemas.openxmlformats.org/officeDocument/2006/relationships/image" Target="../media/image1.png"/><Relationship Id="rId5" Type="http://schemas.openxmlformats.org/officeDocument/2006/relationships/hyperlink" Target="https://studio.code.org/home" TargetMode="External"/><Relationship Id="rId6" Type="http://schemas.openxmlformats.org/officeDocument/2006/relationships/hyperlink" Target="https://teachcomputing.org/curriculum/key-stage-2/creating-media-photo-editing" TargetMode="External"/><Relationship Id="rId7" Type="http://schemas.openxmlformats.org/officeDocument/2006/relationships/hyperlink" Target="https://teachcomputing.org/curriculum/key-stage-2/programming-b-repetition-in-games" TargetMode="External"/><Relationship Id="rId8" Type="http://schemas.openxmlformats.org/officeDocument/2006/relationships/hyperlink" Target="https://studio.code.org/home"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2.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3.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4.xml"/><Relationship Id="rId3" Type="http://schemas.openxmlformats.org/officeDocument/2006/relationships/hyperlink" Target="https://studio.code.org/home" TargetMode="External"/><Relationship Id="rId4" Type="http://schemas.openxmlformats.org/officeDocument/2006/relationships/hyperlink" Target="https://studio.code.org/home" TargetMode="External"/><Relationship Id="rId5"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5.xml"/><Relationship Id="rId3" Type="http://schemas.openxmlformats.org/officeDocument/2006/relationships/hyperlink" Target="https://teachcomputing.org/curriculum/key-stage-2/computing-systems-and-networks-systems-and-searching" TargetMode="External"/><Relationship Id="rId4" Type="http://schemas.openxmlformats.org/officeDocument/2006/relationships/hyperlink" Target="https://teachcomputing.org/curriculum/key-stage-2/programming-a-selection-in-physical-computing" TargetMode="External"/><Relationship Id="rId9" Type="http://schemas.openxmlformats.org/officeDocument/2006/relationships/image" Target="../media/image1.png"/><Relationship Id="rId5" Type="http://schemas.openxmlformats.org/officeDocument/2006/relationships/hyperlink" Target="https://studio.code.org/home" TargetMode="External"/><Relationship Id="rId6" Type="http://schemas.openxmlformats.org/officeDocument/2006/relationships/hyperlink" Target="https://teachcomputing.org/curriculum/key-stage-2/creating-media-video-editing" TargetMode="External"/><Relationship Id="rId7" Type="http://schemas.openxmlformats.org/officeDocument/2006/relationships/hyperlink" Target="https://teachcomputing.org/curriculum/key-stage-2/programming-b-selection-in-quizzes" TargetMode="External"/><Relationship Id="rId8" Type="http://schemas.openxmlformats.org/officeDocument/2006/relationships/hyperlink" Target="https://studio.code.org/home"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6.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7.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8.xml"/><Relationship Id="rId3" Type="http://schemas.openxmlformats.org/officeDocument/2006/relationships/hyperlink" Target="https://studio.code.org/home" TargetMode="External"/><Relationship Id="rId4" Type="http://schemas.openxmlformats.org/officeDocument/2006/relationships/hyperlink" Target="https://studio.code.org/home" TargetMode="External"/><Relationship Id="rId5"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9.xml"/><Relationship Id="rId3" Type="http://schemas.openxmlformats.org/officeDocument/2006/relationships/hyperlink" Target="https://teachcomputing.org/curriculum/key-stage-2/computing-systems-and-networks-communication" TargetMode="External"/><Relationship Id="rId4" Type="http://schemas.openxmlformats.org/officeDocument/2006/relationships/hyperlink" Target="https://teachcomputing.org/curriculum/key-stage-2/programming-a-variables-in-games" TargetMode="External"/><Relationship Id="rId9" Type="http://schemas.openxmlformats.org/officeDocument/2006/relationships/image" Target="../media/image1.png"/><Relationship Id="rId5" Type="http://schemas.openxmlformats.org/officeDocument/2006/relationships/hyperlink" Target="https://studio.code.org/home" TargetMode="External"/><Relationship Id="rId6" Type="http://schemas.openxmlformats.org/officeDocument/2006/relationships/hyperlink" Target="https://teachcomputing.org/curriculum/key-stage-2/creating-media-web-page-creation" TargetMode="External"/><Relationship Id="rId7" Type="http://schemas.openxmlformats.org/officeDocument/2006/relationships/hyperlink" Target="https://teachcomputing.org/curriculum/key-stage-2/programming-b-sensing" TargetMode="External"/><Relationship Id="rId8" Type="http://schemas.openxmlformats.org/officeDocument/2006/relationships/hyperlink" Target="https://studio.code.org/hom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teachcomputing.org/" TargetMode="External"/><Relationship Id="rId4" Type="http://schemas.openxmlformats.org/officeDocument/2006/relationships/hyperlink" Target="https://projectevolve.co.uk/" TargetMode="External"/><Relationship Id="rId5" Type="http://schemas.openxmlformats.org/officeDocument/2006/relationships/hyperlink" Target="https://assets.publishing.service.gov.uk/media/5efa05b4e90e075c5492d58c/UKCIS_Education_for_a_Connected_World_.pdf" TargetMode="External"/><Relationship Id="rId6" Type="http://schemas.openxmlformats.org/officeDocument/2006/relationships/hyperlink" Target="https://www.mrpict.com/uploads/1/8/7/2/18722690/mrpict.com_progression_.pdf" TargetMode="External"/><Relationship Id="rId7" Type="http://schemas.openxmlformats.org/officeDocument/2006/relationships/hyperlink" Target="https://studio.code.org/home"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0.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1.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studio.code.org/home" TargetMode="External"/><Relationship Id="rId4" Type="http://schemas.openxmlformats.org/officeDocument/2006/relationships/hyperlink" Target="http://code.or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 Id="rId3" Type="http://schemas.openxmlformats.org/officeDocument/2006/relationships/hyperlink" Target="https://studio.code.org/home" TargetMode="External"/><Relationship Id="rId4" Type="http://schemas.openxmlformats.org/officeDocument/2006/relationships/hyperlink" Target="https://studio.code.org/home" TargetMode="External"/><Relationship Id="rId5"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 Id="rId3" Type="http://schemas.openxmlformats.org/officeDocument/2006/relationships/hyperlink" Target="https://projectevolve.co.uk/toolkit/knowledge-map/" TargetMode="Externa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 Id="rId3" Type="http://schemas.openxmlformats.org/officeDocument/2006/relationships/hyperlink" Target="https://studio.code.org/home" TargetMode="External"/><Relationship Id="rId4" Type="http://schemas.openxmlformats.org/officeDocument/2006/relationships/hyperlink" Target="https://studio.code.org/home" TargetMode="External"/><Relationship Id="rId5" Type="http://schemas.openxmlformats.org/officeDocument/2006/relationships/hyperlink" Target="https://studio.code.org/home" TargetMode="External"/><Relationship Id="rId6" Type="http://schemas.openxmlformats.org/officeDocument/2006/relationships/hyperlink" Target="https://studio.code.org/home" TargetMode="External"/><Relationship Id="rId7"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 Id="rId3" Type="http://schemas.openxmlformats.org/officeDocument/2006/relationships/hyperlink" Target="https://teachcomputing.org/curriculum/key-stage-1/computing-systems-and-networks-technology-around-us" TargetMode="External"/><Relationship Id="rId4" Type="http://schemas.openxmlformats.org/officeDocument/2006/relationships/hyperlink" Target="https://teachcomputing.org/curriculum/key-stage-1/programming-a-moving-a-robot" TargetMode="External"/><Relationship Id="rId9" Type="http://schemas.openxmlformats.org/officeDocument/2006/relationships/image" Target="../media/image1.png"/><Relationship Id="rId5" Type="http://schemas.openxmlformats.org/officeDocument/2006/relationships/hyperlink" Target="https://studio.code.org/home" TargetMode="External"/><Relationship Id="rId6" Type="http://schemas.openxmlformats.org/officeDocument/2006/relationships/hyperlink" Target="https://teachcomputing.org/curriculum/key-stage-1/creating-media-digital-writing" TargetMode="External"/><Relationship Id="rId7" Type="http://schemas.openxmlformats.org/officeDocument/2006/relationships/hyperlink" Target="https://teachcomputing.org/curriculum/key-stage-1/programming-b-introduction-to-animation" TargetMode="External"/><Relationship Id="rId8" Type="http://schemas.openxmlformats.org/officeDocument/2006/relationships/hyperlink" Target="https://studio.code.org/home"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169050"/>
            <a:ext cx="8520600" cy="33501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GB"/>
              <a:t>St Bridget’s C. E. Primary </a:t>
            </a:r>
            <a:endParaRPr/>
          </a:p>
          <a:p>
            <a:pPr indent="0" lvl="0" marL="0" rtl="0" algn="ctr">
              <a:spcBef>
                <a:spcPts val="0"/>
              </a:spcBef>
              <a:spcAft>
                <a:spcPts val="0"/>
              </a:spcAft>
              <a:buNone/>
            </a:pPr>
            <a:r>
              <a:rPr lang="en-GB"/>
              <a:t>Computing Curriculum</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p:txBody>
      </p:sp>
      <p:sp>
        <p:nvSpPr>
          <p:cNvPr id="55" name="Google Shape;55;p13"/>
          <p:cNvSpPr txBox="1"/>
          <p:nvPr>
            <p:ph idx="1" type="subTitle"/>
          </p:nvPr>
        </p:nvSpPr>
        <p:spPr>
          <a:xfrm>
            <a:off x="466325" y="36690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i="1" lang="en-GB" sz="2400"/>
              <a:t>‘Love </a:t>
            </a:r>
            <a:r>
              <a:rPr i="1" lang="en-GB" sz="2400"/>
              <a:t>your</a:t>
            </a:r>
            <a:r>
              <a:rPr i="1" lang="en-GB" sz="2400"/>
              <a:t> neighbour as yourself’ </a:t>
            </a:r>
            <a:r>
              <a:rPr i="1" lang="en-GB" sz="2400"/>
              <a:t>Luke</a:t>
            </a:r>
            <a:r>
              <a:rPr i="1" lang="en-GB" sz="2400"/>
              <a:t> 10:27</a:t>
            </a:r>
            <a:endParaRPr i="1" sz="2400"/>
          </a:p>
        </p:txBody>
      </p:sp>
      <p:pic>
        <p:nvPicPr>
          <p:cNvPr id="56" name="Google Shape;56;p13"/>
          <p:cNvPicPr preferRelativeResize="0"/>
          <p:nvPr/>
        </p:nvPicPr>
        <p:blipFill>
          <a:blip r:embed="rId3">
            <a:alphaModFix/>
          </a:blip>
          <a:stretch>
            <a:fillRect/>
          </a:stretch>
        </p:blipFill>
        <p:spPr>
          <a:xfrm>
            <a:off x="4022025" y="2252650"/>
            <a:ext cx="1319375" cy="126650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graphicFrame>
        <p:nvGraphicFramePr>
          <p:cNvPr id="109" name="Google Shape;109;p22"/>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508200">
                <a:tc gridSpan="4">
                  <a:txBody>
                    <a:bodyPr/>
                    <a:lstStyle/>
                    <a:p>
                      <a:pPr indent="0" lvl="0" marL="0" rtl="0" algn="l">
                        <a:spcBef>
                          <a:spcPts val="0"/>
                        </a:spcBef>
                        <a:spcAft>
                          <a:spcPts val="0"/>
                        </a:spcAft>
                        <a:buNone/>
                      </a:pPr>
                      <a:r>
                        <a:rPr b="1" lang="en-GB"/>
                        <a:t>Year 1     Digital Literacy ‘Education for a Connected World’  (© SWGFL Project Evolve)</a:t>
                      </a:r>
                      <a:endParaRPr b="1"/>
                    </a:p>
                    <a:p>
                      <a:pPr indent="0" lvl="0" marL="0" rtl="0" algn="l">
                        <a:spcBef>
                          <a:spcPts val="0"/>
                        </a:spcBef>
                        <a:spcAft>
                          <a:spcPts val="0"/>
                        </a:spcAft>
                        <a:buNone/>
                      </a:pPr>
                      <a:r>
                        <a:rPr b="1" lang="en-GB"/>
                        <a:t>   </a:t>
                      </a:r>
                      <a:r>
                        <a:rPr b="1" lang="en-GB" sz="1100" u="sng">
                          <a:solidFill>
                            <a:schemeClr val="accent5"/>
                          </a:solidFill>
                          <a:hlinkClick r:id="rId3">
                            <a:extLst>
                              <a:ext uri="{A12FA001-AC4F-418D-AE19-62706E023703}">
                                <ahyp:hlinkClr val="tx"/>
                              </a:ext>
                            </a:extLst>
                          </a:hlinkClick>
                        </a:rPr>
                        <a:t>https://projectevolve.co.uk/toolkit/knowledge-map/</a:t>
                      </a:r>
                      <a:endParaRPr b="1"/>
                    </a:p>
                  </a:txBody>
                  <a:tcPr marT="91425" marB="91425" marR="91425" marL="91425"/>
                </a:tc>
                <a:tc hMerge="1"/>
                <a:tc hMerge="1"/>
                <a:tc hMerge="1"/>
              </a:tr>
              <a:tr h="4298900">
                <a:tc>
                  <a:txBody>
                    <a:bodyPr/>
                    <a:lstStyle/>
                    <a:p>
                      <a:pPr indent="0" lvl="0" marL="0" rtl="0" algn="ctr">
                        <a:spcBef>
                          <a:spcPts val="0"/>
                        </a:spcBef>
                        <a:spcAft>
                          <a:spcPts val="0"/>
                        </a:spcAft>
                        <a:buNone/>
                      </a:pPr>
                      <a:r>
                        <a:rPr b="1" lang="en-GB" sz="1100"/>
                        <a:t>Self Image and Identity</a:t>
                      </a:r>
                      <a:endParaRPr b="1" sz="1100"/>
                    </a:p>
                    <a:p>
                      <a:pPr indent="-292100" lvl="0" marL="457200" rtl="0" algn="l">
                        <a:spcBef>
                          <a:spcPts val="0"/>
                        </a:spcBef>
                        <a:spcAft>
                          <a:spcPts val="0"/>
                        </a:spcAft>
                        <a:buClr>
                          <a:schemeClr val="dk1"/>
                        </a:buClr>
                        <a:buSzPts val="1000"/>
                        <a:buChar char="➔"/>
                      </a:pPr>
                      <a:r>
                        <a:rPr lang="en-GB" sz="1000">
                          <a:solidFill>
                            <a:schemeClr val="dk1"/>
                          </a:solidFill>
                        </a:rPr>
                        <a:t>I can recognise that there may be people online who could make someone feel sad, embarrassed or upset.</a:t>
                      </a:r>
                      <a:endParaRPr sz="1000">
                        <a:solidFill>
                          <a:schemeClr val="dk1"/>
                        </a:solidFill>
                      </a:endParaRPr>
                    </a:p>
                    <a:p>
                      <a:pPr indent="-292100" lvl="0" marL="457200" rtl="0" algn="l">
                        <a:lnSpc>
                          <a:spcPct val="100000"/>
                        </a:lnSpc>
                        <a:spcBef>
                          <a:spcPts val="0"/>
                        </a:spcBef>
                        <a:spcAft>
                          <a:spcPts val="0"/>
                        </a:spcAft>
                        <a:buClr>
                          <a:schemeClr val="dk1"/>
                        </a:buClr>
                        <a:buSzPts val="1000"/>
                        <a:buChar char="➔"/>
                      </a:pPr>
                      <a:r>
                        <a:rPr lang="en-GB" sz="1000">
                          <a:solidFill>
                            <a:schemeClr val="dk1"/>
                          </a:solidFill>
                        </a:rPr>
                        <a:t>I can recognise that there may be people online who could make me feel sad, embarrassed or upset.</a:t>
                      </a:r>
                      <a:endParaRPr sz="1000">
                        <a:solidFill>
                          <a:schemeClr val="dk1"/>
                        </a:solidFill>
                      </a:endParaRPr>
                    </a:p>
                    <a:p>
                      <a:pPr indent="-292100" lvl="0" marL="457200" rtl="0" algn="l">
                        <a:lnSpc>
                          <a:spcPct val="100000"/>
                        </a:lnSpc>
                        <a:spcBef>
                          <a:spcPts val="0"/>
                        </a:spcBef>
                        <a:spcAft>
                          <a:spcPts val="0"/>
                        </a:spcAft>
                        <a:buClr>
                          <a:schemeClr val="dk1"/>
                        </a:buClr>
                        <a:buSzPts val="1000"/>
                        <a:buChar char="➔"/>
                      </a:pPr>
                      <a:r>
                        <a:rPr lang="en-GB" sz="1000">
                          <a:solidFill>
                            <a:schemeClr val="dk1"/>
                          </a:solidFill>
                        </a:rPr>
                        <a:t>I know when I should ask an adult for help with things online that upset me. </a:t>
                      </a:r>
                      <a:endParaRPr sz="1000">
                        <a:solidFill>
                          <a:schemeClr val="dk1"/>
                        </a:solidFill>
                      </a:endParaRPr>
                    </a:p>
                    <a:p>
                      <a:pPr indent="-292100" lvl="0" marL="457200" rtl="0" algn="l">
                        <a:lnSpc>
                          <a:spcPct val="100000"/>
                        </a:lnSpc>
                        <a:spcBef>
                          <a:spcPts val="0"/>
                        </a:spcBef>
                        <a:spcAft>
                          <a:spcPts val="0"/>
                        </a:spcAft>
                        <a:buClr>
                          <a:schemeClr val="dk1"/>
                        </a:buClr>
                        <a:buSzPts val="1000"/>
                        <a:buChar char="➔"/>
                      </a:pPr>
                      <a:r>
                        <a:rPr lang="en-GB" sz="1000">
                          <a:solidFill>
                            <a:schemeClr val="dk1"/>
                          </a:solidFill>
                        </a:rPr>
                        <a:t>I can give examples of different adults I can ask for help</a:t>
                      </a:r>
                      <a:endParaRPr sz="1000">
                        <a:solidFill>
                          <a:schemeClr val="dk1"/>
                        </a:solidFill>
                      </a:endParaRPr>
                    </a:p>
                    <a:p>
                      <a:pPr indent="0" lvl="0" marL="457200" rtl="0" algn="l">
                        <a:lnSpc>
                          <a:spcPct val="100000"/>
                        </a:lnSpc>
                        <a:spcBef>
                          <a:spcPts val="1100"/>
                        </a:spcBef>
                        <a:spcAft>
                          <a:spcPts val="1100"/>
                        </a:spcAft>
                        <a:buNone/>
                      </a:pPr>
                      <a:r>
                        <a:t/>
                      </a:r>
                      <a:endParaRPr sz="1000">
                        <a:solidFill>
                          <a:schemeClr val="dk1"/>
                        </a:solidFill>
                      </a:endParaRPr>
                    </a:p>
                  </a:txBody>
                  <a:tcPr marT="91425" marB="91425" marR="91425" marL="91425"/>
                </a:tc>
                <a:tc>
                  <a:txBody>
                    <a:bodyPr/>
                    <a:lstStyle/>
                    <a:p>
                      <a:pPr indent="0" lvl="0" marL="0" rtl="0" algn="l">
                        <a:spcBef>
                          <a:spcPts val="0"/>
                        </a:spcBef>
                        <a:spcAft>
                          <a:spcPts val="0"/>
                        </a:spcAft>
                        <a:buNone/>
                      </a:pPr>
                      <a:r>
                        <a:rPr b="1" lang="en-GB" sz="1100"/>
                        <a:t>Online Relationships</a:t>
                      </a:r>
                      <a:endParaRPr b="1" sz="1100"/>
                    </a:p>
                    <a:p>
                      <a:pPr indent="-292100" lvl="0" marL="457200" rtl="0" algn="l">
                        <a:spcBef>
                          <a:spcPts val="0"/>
                        </a:spcBef>
                        <a:spcAft>
                          <a:spcPts val="0"/>
                        </a:spcAft>
                        <a:buClr>
                          <a:schemeClr val="dk1"/>
                        </a:buClr>
                        <a:buSzPts val="1000"/>
                        <a:buChar char="➔"/>
                      </a:pPr>
                      <a:r>
                        <a:rPr lang="en-GB" sz="1000">
                          <a:solidFill>
                            <a:schemeClr val="dk1"/>
                          </a:solidFill>
                        </a:rPr>
                        <a:t>I can give examples of when I should ask permission to do something online and explain why this is important</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can use the internet with adult support to communicate with people I know (e.g. video call apps or services).</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can explain why it is important to be considerate and kind to people online and to respect their choices</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can explain why things one person finds funny or sad online may not always be seen in the same way by others</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can describe how to behave online in ways that do not upset others and can give examples.</a:t>
                      </a:r>
                      <a:endParaRPr sz="10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Reputation</a:t>
                      </a:r>
                      <a:endParaRPr b="1" sz="1100"/>
                    </a:p>
                    <a:p>
                      <a:pPr indent="-292100" lvl="0" marL="457200" rtl="0" algn="l">
                        <a:spcBef>
                          <a:spcPts val="0"/>
                        </a:spcBef>
                        <a:spcAft>
                          <a:spcPts val="0"/>
                        </a:spcAft>
                        <a:buClr>
                          <a:schemeClr val="dk1"/>
                        </a:buClr>
                        <a:buSzPts val="1000"/>
                        <a:buChar char="➔"/>
                      </a:pPr>
                      <a:r>
                        <a:rPr lang="en-GB" sz="1000">
                          <a:solidFill>
                            <a:schemeClr val="dk1"/>
                          </a:solidFill>
                        </a:rPr>
                        <a:t>I can recognise that information can stay online and could be copied.</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can describe what information I should not put online without asking a trusted adult first</a:t>
                      </a:r>
                      <a:endParaRPr sz="1000">
                        <a:solidFill>
                          <a:schemeClr val="dk1"/>
                        </a:solidFill>
                      </a:endParaRPr>
                    </a:p>
                    <a:p>
                      <a:pPr indent="0" lvl="0" marL="457200" rtl="0" algn="l">
                        <a:spcBef>
                          <a:spcPts val="0"/>
                        </a:spcBef>
                        <a:spcAft>
                          <a:spcPts val="0"/>
                        </a:spcAft>
                        <a:buNone/>
                      </a:pPr>
                      <a:r>
                        <a:t/>
                      </a:r>
                      <a:endParaRPr sz="10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Bullying</a:t>
                      </a:r>
                      <a:endParaRPr b="1" sz="1100"/>
                    </a:p>
                    <a:p>
                      <a:pPr indent="-292100" lvl="0" marL="457200" rtl="0" algn="l">
                        <a:spcBef>
                          <a:spcPts val="0"/>
                        </a:spcBef>
                        <a:spcAft>
                          <a:spcPts val="0"/>
                        </a:spcAft>
                        <a:buClr>
                          <a:schemeClr val="dk1"/>
                        </a:buClr>
                        <a:buSzPts val="1000"/>
                        <a:buChar char="➔"/>
                      </a:pPr>
                      <a:r>
                        <a:rPr lang="en-GB" sz="1000">
                          <a:solidFill>
                            <a:schemeClr val="dk1"/>
                          </a:solidFill>
                        </a:rPr>
                        <a:t>I can describe how to behave online in ways that do not upset others and can give examples.</a:t>
                      </a:r>
                      <a:endParaRPr b="1" sz="1000"/>
                    </a:p>
                  </a:txBody>
                  <a:tcPr marT="91425" marB="91425" marR="91425" marL="91425"/>
                </a:tc>
              </a:tr>
            </a:tbl>
          </a:graphicData>
        </a:graphic>
      </p:graphicFrame>
      <p:pic>
        <p:nvPicPr>
          <p:cNvPr id="110" name="Google Shape;110;p22"/>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graphicFrame>
        <p:nvGraphicFramePr>
          <p:cNvPr id="115" name="Google Shape;115;p23"/>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494900">
                <a:tc gridSpan="4">
                  <a:txBody>
                    <a:bodyPr/>
                    <a:lstStyle/>
                    <a:p>
                      <a:pPr indent="0" lvl="0" marL="0" rtl="0" algn="l">
                        <a:spcBef>
                          <a:spcPts val="0"/>
                        </a:spcBef>
                        <a:spcAft>
                          <a:spcPts val="0"/>
                        </a:spcAft>
                        <a:buNone/>
                      </a:pPr>
                      <a:r>
                        <a:rPr b="1" lang="en-GB"/>
                        <a:t>Year 1     Digital Literacy ‘Education for a Connected World’ </a:t>
                      </a:r>
                      <a:r>
                        <a:rPr b="1" lang="en-GB">
                          <a:solidFill>
                            <a:schemeClr val="dk1"/>
                          </a:solidFill>
                        </a:rPr>
                        <a:t>(© SWGFL Project Evolve) </a:t>
                      </a:r>
                      <a:endParaRPr b="1">
                        <a:solidFill>
                          <a:schemeClr val="dk1"/>
                        </a:solidFill>
                      </a:endParaRPr>
                    </a:p>
                    <a:p>
                      <a:pPr indent="0" lvl="0" marL="0" rtl="0" algn="l">
                        <a:spcBef>
                          <a:spcPts val="0"/>
                        </a:spcBef>
                        <a:spcAft>
                          <a:spcPts val="0"/>
                        </a:spcAft>
                        <a:buClr>
                          <a:schemeClr val="dk1"/>
                        </a:buClr>
                        <a:buSzPts val="1100"/>
                        <a:buFont typeface="Arial"/>
                        <a:buNone/>
                      </a:pPr>
                      <a:r>
                        <a:rPr b="1" lang="en-GB" sz="1100" u="sng">
                          <a:solidFill>
                            <a:schemeClr val="accent5"/>
                          </a:solidFill>
                          <a:hlinkClick r:id="rId3">
                            <a:extLst>
                              <a:ext uri="{A12FA001-AC4F-418D-AE19-62706E023703}">
                                <ahyp:hlinkClr val="tx"/>
                              </a:ext>
                            </a:extLst>
                          </a:hlinkClick>
                        </a:rPr>
                        <a:t>https://projectevolve.co.uk/toolkit/knowledge-map/</a:t>
                      </a:r>
                      <a:endParaRPr b="1">
                        <a:solidFill>
                          <a:schemeClr val="dk1"/>
                        </a:solidFill>
                      </a:endParaRPr>
                    </a:p>
                  </a:txBody>
                  <a:tcPr marT="91425" marB="91425" marR="91425" marL="91425"/>
                </a:tc>
                <a:tc hMerge="1"/>
                <a:tc hMerge="1"/>
                <a:tc hMerge="1"/>
              </a:tr>
              <a:tr h="2223575">
                <a:tc>
                  <a:txBody>
                    <a:bodyPr/>
                    <a:lstStyle/>
                    <a:p>
                      <a:pPr indent="0" lvl="0" marL="0" rtl="0" algn="ctr">
                        <a:spcBef>
                          <a:spcPts val="0"/>
                        </a:spcBef>
                        <a:spcAft>
                          <a:spcPts val="0"/>
                        </a:spcAft>
                        <a:buNone/>
                      </a:pPr>
                      <a:r>
                        <a:rPr b="1" lang="en-GB" sz="1100"/>
                        <a:t>Managing Online Information</a:t>
                      </a:r>
                      <a:endParaRPr b="1" sz="1100"/>
                    </a:p>
                    <a:p>
                      <a:pPr indent="-292100" lvl="0" marL="457200" rtl="0" algn="l">
                        <a:spcBef>
                          <a:spcPts val="0"/>
                        </a:spcBef>
                        <a:spcAft>
                          <a:spcPts val="0"/>
                        </a:spcAft>
                        <a:buClr>
                          <a:schemeClr val="dk1"/>
                        </a:buClr>
                        <a:buSzPts val="1000"/>
                        <a:buChar char="➔"/>
                      </a:pPr>
                      <a:r>
                        <a:rPr lang="en-GB" sz="1000">
                          <a:solidFill>
                            <a:schemeClr val="dk1"/>
                          </a:solidFill>
                        </a:rPr>
                        <a:t>I can give simple examples of how to find information using digital technologies, e.g. search engines, voice activated searching.</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know / understand that we can encounter a range of things online including things we like and don’t like as well as things which are real or make believe / a joke</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know how to get help from a trusted adult if we see content that makes us feel sad, uncomfortable, worried or frightened</a:t>
                      </a:r>
                      <a:endParaRPr sz="1000">
                        <a:solidFill>
                          <a:schemeClr val="dk1"/>
                        </a:solidFill>
                      </a:endParaRPr>
                    </a:p>
                    <a:p>
                      <a:pPr indent="0" lvl="0" marL="457200" rtl="0" algn="l">
                        <a:spcBef>
                          <a:spcPts val="0"/>
                        </a:spcBef>
                        <a:spcAft>
                          <a:spcPts val="0"/>
                        </a:spcAft>
                        <a:buNone/>
                      </a:pPr>
                      <a:r>
                        <a:t/>
                      </a:r>
                      <a:endParaRPr b="1" sz="1000">
                        <a:solidFill>
                          <a:schemeClr val="dk1"/>
                        </a:solidFill>
                      </a:endParaRPr>
                    </a:p>
                    <a:p>
                      <a:pPr indent="0" lvl="0" marL="45720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Health, Well-being and Lifestyle</a:t>
                      </a:r>
                      <a:endParaRPr b="1" sz="1100"/>
                    </a:p>
                    <a:p>
                      <a:pPr indent="-292100" lvl="0" marL="457200" rtl="0" algn="l">
                        <a:spcBef>
                          <a:spcPts val="0"/>
                        </a:spcBef>
                        <a:spcAft>
                          <a:spcPts val="0"/>
                        </a:spcAft>
                        <a:buClr>
                          <a:schemeClr val="dk1"/>
                        </a:buClr>
                        <a:buSzPts val="1000"/>
                        <a:buChar char="➔"/>
                      </a:pPr>
                      <a:r>
                        <a:rPr lang="en-GB" sz="1000">
                          <a:solidFill>
                            <a:schemeClr val="dk1"/>
                          </a:solidFill>
                        </a:rPr>
                        <a:t>I can explain rules to keep myself safe when using technology both in and beyond the home</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Privacy and Security</a:t>
                      </a:r>
                      <a:endParaRPr b="1" sz="1200"/>
                    </a:p>
                    <a:p>
                      <a:pPr indent="-292100" lvl="0" marL="457200" rtl="0" algn="l">
                        <a:spcBef>
                          <a:spcPts val="0"/>
                        </a:spcBef>
                        <a:spcAft>
                          <a:spcPts val="0"/>
                        </a:spcAft>
                        <a:buClr>
                          <a:schemeClr val="dk1"/>
                        </a:buClr>
                        <a:buSzPts val="1000"/>
                        <a:buChar char="➔"/>
                      </a:pPr>
                      <a:r>
                        <a:rPr lang="en-GB" sz="1000">
                          <a:solidFill>
                            <a:schemeClr val="dk1"/>
                          </a:solidFill>
                        </a:rPr>
                        <a:t>I can explain how passwords are used to protect information, accounts and devices</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can recognise more detailed examples of information that is personal to someone (e.g where someone lives and goes to school, family names).</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can explain why it is important to always ask a trusted adult before sharing any personal information online, belonging to myself or others</a:t>
                      </a:r>
                      <a:endParaRPr sz="10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Copyright and Ownership</a:t>
                      </a:r>
                      <a:endParaRPr b="1" sz="1200"/>
                    </a:p>
                    <a:p>
                      <a:pPr indent="-292100" lvl="0" marL="457200" rtl="0" algn="l">
                        <a:spcBef>
                          <a:spcPts val="0"/>
                        </a:spcBef>
                        <a:spcAft>
                          <a:spcPts val="0"/>
                        </a:spcAft>
                        <a:buClr>
                          <a:schemeClr val="dk1"/>
                        </a:buClr>
                        <a:buSzPts val="1000"/>
                        <a:buChar char="➔"/>
                      </a:pPr>
                      <a:r>
                        <a:rPr lang="en-GB" sz="1000">
                          <a:solidFill>
                            <a:schemeClr val="dk1"/>
                          </a:solidFill>
                        </a:rPr>
                        <a:t>I can explain why work I create using technology belongs to me</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can say why it belongs to me (e.g. ‘I designed it’ or ‘I filmed it’’).</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can save my work under a suitable title or name so that others know it belongs to me (e.g. filename, name on content)</a:t>
                      </a:r>
                      <a:endParaRPr sz="1000">
                        <a:solidFill>
                          <a:schemeClr val="dk1"/>
                        </a:solidFill>
                      </a:endParaRPr>
                    </a:p>
                    <a:p>
                      <a:pPr indent="-292100" lvl="0" marL="457200" rtl="0" algn="l">
                        <a:spcBef>
                          <a:spcPts val="0"/>
                        </a:spcBef>
                        <a:spcAft>
                          <a:spcPts val="0"/>
                        </a:spcAft>
                        <a:buClr>
                          <a:schemeClr val="dk1"/>
                        </a:buClr>
                        <a:buSzPts val="1000"/>
                        <a:buChar char="➔"/>
                      </a:pPr>
                      <a:r>
                        <a:rPr lang="en-GB" sz="1000">
                          <a:solidFill>
                            <a:schemeClr val="dk1"/>
                          </a:solidFill>
                        </a:rPr>
                        <a:t>I understand that work created by others does not belong to me even if I save a copy</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ctr">
                        <a:spcBef>
                          <a:spcPts val="0"/>
                        </a:spcBef>
                        <a:spcAft>
                          <a:spcPts val="0"/>
                        </a:spcAft>
                        <a:buNone/>
                      </a:pPr>
                      <a:r>
                        <a:t/>
                      </a:r>
                      <a:endParaRPr b="1" sz="1000">
                        <a:solidFill>
                          <a:schemeClr val="dk1"/>
                        </a:solidFill>
                      </a:endParaRPr>
                    </a:p>
                  </a:txBody>
                  <a:tcPr marT="91425" marB="91425" marR="91425" marL="91425"/>
                </a:tc>
              </a:tr>
            </a:tbl>
          </a:graphicData>
        </a:graphic>
      </p:graphicFrame>
      <p:pic>
        <p:nvPicPr>
          <p:cNvPr id="116" name="Google Shape;116;p23"/>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graphicFrame>
        <p:nvGraphicFramePr>
          <p:cNvPr id="121" name="Google Shape;121;p24"/>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407000">
                <a:tc gridSpan="2">
                  <a:txBody>
                    <a:bodyPr/>
                    <a:lstStyle/>
                    <a:p>
                      <a:pPr indent="0" lvl="0" marL="0" rtl="0" algn="l">
                        <a:spcBef>
                          <a:spcPts val="0"/>
                        </a:spcBef>
                        <a:spcAft>
                          <a:spcPts val="0"/>
                        </a:spcAft>
                        <a:buNone/>
                      </a:pPr>
                      <a:r>
                        <a:rPr b="1" lang="en-GB"/>
                        <a:t>Year 2 Knowledge and Skills  : Curriculum           </a:t>
                      </a:r>
                      <a:endParaRPr b="1"/>
                    </a:p>
                  </a:txBody>
                  <a:tcPr marT="91425" marB="91425" marR="91425" marL="91425"/>
                </a:tc>
                <a:tc hMerge="1"/>
                <a:tc gridSpan="2" rowSpan="2">
                  <a:txBody>
                    <a:bodyPr/>
                    <a:lstStyle/>
                    <a:p>
                      <a:pPr indent="0" lvl="0" marL="457200" rtl="0" algn="l">
                        <a:spcBef>
                          <a:spcPts val="0"/>
                        </a:spcBef>
                        <a:spcAft>
                          <a:spcPts val="0"/>
                        </a:spcAft>
                        <a:buNone/>
                      </a:pPr>
                      <a:r>
                        <a:rPr b="1" lang="en-GB" sz="1000" u="sng"/>
                        <a:t>Curriculum Resources and Hardware</a:t>
                      </a:r>
                      <a:endParaRPr b="1" sz="1000" u="sng"/>
                    </a:p>
                    <a:p>
                      <a:pPr indent="0" lvl="0" marL="0" rtl="0" algn="l">
                        <a:spcBef>
                          <a:spcPts val="0"/>
                        </a:spcBef>
                        <a:spcAft>
                          <a:spcPts val="0"/>
                        </a:spcAft>
                        <a:buNone/>
                      </a:pPr>
                      <a:r>
                        <a:rPr b="1" lang="en-GB" sz="1000">
                          <a:solidFill>
                            <a:schemeClr val="dk1"/>
                          </a:solidFill>
                        </a:rPr>
                        <a:t>Word Processing Skills for a Digital Life </a:t>
                      </a:r>
                      <a:r>
                        <a:rPr b="1" lang="en-GB" sz="1200">
                          <a:solidFill>
                            <a:schemeClr val="dk1"/>
                          </a:solidFill>
                        </a:rPr>
                        <a:t> </a:t>
                      </a:r>
                      <a:endParaRPr b="1" sz="1200">
                        <a:solidFill>
                          <a:schemeClr val="dk1"/>
                        </a:solidFill>
                      </a:endParaRPr>
                    </a:p>
                    <a:p>
                      <a:pPr indent="0" lvl="0" marL="0" rtl="0" algn="l">
                        <a:spcBef>
                          <a:spcPts val="0"/>
                        </a:spcBef>
                        <a:spcAft>
                          <a:spcPts val="0"/>
                        </a:spcAft>
                        <a:buNone/>
                      </a:pPr>
                      <a:r>
                        <a:rPr lang="en-GB" sz="1000">
                          <a:solidFill>
                            <a:schemeClr val="dk1"/>
                          </a:solidFill>
                        </a:rPr>
                        <a:t>Chromebooks Ipads</a:t>
                      </a:r>
                      <a:endParaRPr sz="1000">
                        <a:solidFill>
                          <a:schemeClr val="dk1"/>
                        </a:solidFill>
                      </a:endParaRPr>
                    </a:p>
                    <a:p>
                      <a:pPr indent="0" lvl="0" marL="0" rtl="0" algn="l">
                        <a:spcBef>
                          <a:spcPts val="0"/>
                        </a:spcBef>
                        <a:spcAft>
                          <a:spcPts val="0"/>
                        </a:spcAft>
                        <a:buNone/>
                      </a:pPr>
                      <a:r>
                        <a:rPr b="1" lang="en-GB" sz="1000">
                          <a:solidFill>
                            <a:schemeClr val="dk1"/>
                          </a:solidFill>
                        </a:rPr>
                        <a:t>Computing Systems and Networks</a:t>
                      </a:r>
                      <a:endParaRPr b="1" sz="1000">
                        <a:solidFill>
                          <a:schemeClr val="dk1"/>
                        </a:solidFill>
                      </a:endParaRPr>
                    </a:p>
                    <a:p>
                      <a:pPr indent="0" lvl="0" marL="0" rtl="0" algn="l">
                        <a:spcBef>
                          <a:spcPts val="0"/>
                        </a:spcBef>
                        <a:spcAft>
                          <a:spcPts val="0"/>
                        </a:spcAft>
                        <a:buNone/>
                      </a:pPr>
                      <a:r>
                        <a:rPr i="1" lang="en-GB" sz="1000">
                          <a:solidFill>
                            <a:schemeClr val="dk1"/>
                          </a:solidFill>
                        </a:rPr>
                        <a:t>Google slides Chromebooks</a:t>
                      </a:r>
                      <a:endParaRPr i="1" sz="1000">
                        <a:solidFill>
                          <a:schemeClr val="dk1"/>
                        </a:solidFill>
                      </a:endParaRPr>
                    </a:p>
                    <a:p>
                      <a:pPr indent="0" lvl="0" marL="0" rtl="0" algn="l">
                        <a:spcBef>
                          <a:spcPts val="0"/>
                        </a:spcBef>
                        <a:spcAft>
                          <a:spcPts val="0"/>
                        </a:spcAft>
                        <a:buNone/>
                      </a:pPr>
                      <a:r>
                        <a:rPr b="1" lang="en-GB" sz="1000">
                          <a:solidFill>
                            <a:schemeClr val="dk1"/>
                          </a:solidFill>
                        </a:rPr>
                        <a:t>Programming A</a:t>
                      </a:r>
                      <a:endParaRPr b="1" sz="1000">
                        <a:solidFill>
                          <a:schemeClr val="dk1"/>
                        </a:solidFill>
                      </a:endParaRPr>
                    </a:p>
                    <a:p>
                      <a:pPr indent="0" lvl="0" marL="0" rtl="0" algn="l">
                        <a:spcBef>
                          <a:spcPts val="0"/>
                        </a:spcBef>
                        <a:spcAft>
                          <a:spcPts val="0"/>
                        </a:spcAft>
                        <a:buNone/>
                      </a:pPr>
                      <a:r>
                        <a:rPr i="1" lang="en-GB" sz="1000">
                          <a:solidFill>
                            <a:schemeClr val="dk1"/>
                          </a:solidFill>
                        </a:rPr>
                        <a:t>Bee-bot or other floor robot</a:t>
                      </a:r>
                      <a:endParaRPr i="1" sz="1000">
                        <a:solidFill>
                          <a:schemeClr val="dk1"/>
                        </a:solidFill>
                      </a:endParaRPr>
                    </a:p>
                    <a:p>
                      <a:pPr indent="0" lvl="0" marL="0" rtl="0" algn="l">
                        <a:spcBef>
                          <a:spcPts val="0"/>
                        </a:spcBef>
                        <a:spcAft>
                          <a:spcPts val="0"/>
                        </a:spcAft>
                        <a:buNone/>
                      </a:pPr>
                      <a:r>
                        <a:rPr b="1" lang="en-GB" sz="1000">
                          <a:solidFill>
                            <a:schemeClr val="dk1"/>
                          </a:solidFill>
                        </a:rPr>
                        <a:t>Creating Media</a:t>
                      </a:r>
                      <a:endParaRPr b="1" sz="1000">
                        <a:solidFill>
                          <a:schemeClr val="dk1"/>
                        </a:solidFill>
                      </a:endParaRPr>
                    </a:p>
                    <a:p>
                      <a:pPr indent="0" lvl="0" marL="0" rtl="0" algn="l">
                        <a:spcBef>
                          <a:spcPts val="0"/>
                        </a:spcBef>
                        <a:spcAft>
                          <a:spcPts val="0"/>
                        </a:spcAft>
                        <a:buNone/>
                      </a:pPr>
                      <a:r>
                        <a:rPr i="1" lang="en-GB" sz="1000">
                          <a:solidFill>
                            <a:schemeClr val="dk1"/>
                          </a:solidFill>
                        </a:rPr>
                        <a:t>Digital camera  or ipad </a:t>
                      </a:r>
                      <a:endParaRPr i="1" sz="1000">
                        <a:solidFill>
                          <a:schemeClr val="dk1"/>
                        </a:solidFill>
                      </a:endParaRPr>
                    </a:p>
                    <a:p>
                      <a:pPr indent="0" lvl="0" marL="0" rtl="0" algn="l">
                        <a:spcBef>
                          <a:spcPts val="0"/>
                        </a:spcBef>
                        <a:spcAft>
                          <a:spcPts val="0"/>
                        </a:spcAft>
                        <a:buNone/>
                      </a:pPr>
                      <a:r>
                        <a:rPr b="1" lang="en-GB" sz="1000">
                          <a:solidFill>
                            <a:schemeClr val="dk1"/>
                          </a:solidFill>
                        </a:rPr>
                        <a:t>Programming B</a:t>
                      </a:r>
                      <a:endParaRPr b="1" sz="1000">
                        <a:solidFill>
                          <a:schemeClr val="dk1"/>
                        </a:solidFill>
                      </a:endParaRPr>
                    </a:p>
                    <a:p>
                      <a:pPr indent="0" lvl="0" marL="0" rtl="0" algn="l">
                        <a:spcBef>
                          <a:spcPts val="0"/>
                        </a:spcBef>
                        <a:spcAft>
                          <a:spcPts val="0"/>
                        </a:spcAft>
                        <a:buNone/>
                      </a:pPr>
                      <a:r>
                        <a:rPr i="1" lang="en-GB" sz="1000">
                          <a:solidFill>
                            <a:schemeClr val="dk1"/>
                          </a:solidFill>
                        </a:rPr>
                        <a:t>Scratch jr ipad</a:t>
                      </a:r>
                      <a:endParaRPr i="1" sz="1000">
                        <a:solidFill>
                          <a:schemeClr val="dk1"/>
                        </a:solidFill>
                      </a:endParaRPr>
                    </a:p>
                  </a:txBody>
                  <a:tcPr marT="91425" marB="91425" marR="91425" marL="91425"/>
                </a:tc>
                <a:tc rowSpan="2" hMerge="1"/>
              </a:tr>
              <a:tr h="1420850">
                <a:tc gridSpan="2">
                  <a:txBody>
                    <a:bodyPr/>
                    <a:lstStyle/>
                    <a:p>
                      <a:pPr indent="0" lvl="0" marL="0" rtl="0" algn="ctr">
                        <a:spcBef>
                          <a:spcPts val="0"/>
                        </a:spcBef>
                        <a:spcAft>
                          <a:spcPts val="0"/>
                        </a:spcAft>
                        <a:buNone/>
                      </a:pPr>
                      <a:r>
                        <a:rPr b="1" lang="en-GB" sz="1000" u="sng"/>
                        <a:t>Word Processing Skills for a Digital Life </a:t>
                      </a:r>
                      <a:r>
                        <a:rPr b="1" lang="en-GB" sz="1200"/>
                        <a:t> </a:t>
                      </a:r>
                      <a:endParaRPr b="1" sz="1200"/>
                    </a:p>
                    <a:p>
                      <a:pPr indent="-292100" lvl="0" marL="457200" rtl="0" algn="l">
                        <a:spcBef>
                          <a:spcPts val="0"/>
                        </a:spcBef>
                        <a:spcAft>
                          <a:spcPts val="0"/>
                        </a:spcAft>
                        <a:buSzPts val="1000"/>
                        <a:buChar char="➔"/>
                      </a:pPr>
                      <a:r>
                        <a:rPr lang="en-GB" sz="1000"/>
                        <a:t>Use the space bar only once between words and use touch to navigate to words and letters to edit.</a:t>
                      </a:r>
                      <a:endParaRPr sz="1000"/>
                    </a:p>
                    <a:p>
                      <a:pPr indent="-292100" lvl="0" marL="457200" rtl="0" algn="l">
                        <a:spcBef>
                          <a:spcPts val="0"/>
                        </a:spcBef>
                        <a:spcAft>
                          <a:spcPts val="0"/>
                        </a:spcAft>
                        <a:buSzPts val="1000"/>
                        <a:buChar char="➔"/>
                      </a:pPr>
                      <a:r>
                        <a:rPr lang="en-GB" sz="1000"/>
                        <a:t>Copy and paste images and text.</a:t>
                      </a:r>
                      <a:endParaRPr sz="1000"/>
                    </a:p>
                    <a:p>
                      <a:pPr indent="-292100" lvl="0" marL="457200" rtl="0" algn="l">
                        <a:spcBef>
                          <a:spcPts val="0"/>
                        </a:spcBef>
                        <a:spcAft>
                          <a:spcPts val="0"/>
                        </a:spcAft>
                        <a:buSzPts val="1000"/>
                        <a:buChar char="➔"/>
                      </a:pPr>
                      <a:r>
                        <a:rPr lang="en-GB" sz="1000"/>
                        <a:t>Use caps lock for </a:t>
                      </a:r>
                      <a:r>
                        <a:rPr lang="en-GB" sz="1000"/>
                        <a:t>capital</a:t>
                      </a:r>
                      <a:r>
                        <a:rPr lang="en-GB" sz="1000"/>
                        <a:t> letters</a:t>
                      </a:r>
                      <a:endParaRPr sz="1000"/>
                    </a:p>
                    <a:p>
                      <a:pPr indent="-292100" lvl="0" marL="457200" rtl="0" algn="l">
                        <a:spcBef>
                          <a:spcPts val="0"/>
                        </a:spcBef>
                        <a:spcAft>
                          <a:spcPts val="0"/>
                        </a:spcAft>
                        <a:buSzPts val="1000"/>
                        <a:buChar char="➔"/>
                      </a:pPr>
                      <a:r>
                        <a:rPr lang="en-GB" sz="1000"/>
                        <a:t>Add images alongside text in a word </a:t>
                      </a:r>
                      <a:r>
                        <a:rPr lang="en-GB" sz="1000"/>
                        <a:t>processed</a:t>
                      </a:r>
                      <a:r>
                        <a:rPr lang="en-GB" sz="1000"/>
                        <a:t> document</a:t>
                      </a:r>
                      <a:endParaRPr sz="1000"/>
                    </a:p>
                    <a:p>
                      <a:pPr indent="-292100" lvl="0" marL="457200" rtl="0" algn="l">
                        <a:spcBef>
                          <a:spcPts val="0"/>
                        </a:spcBef>
                        <a:spcAft>
                          <a:spcPts val="0"/>
                        </a:spcAft>
                        <a:buSzPts val="1000"/>
                        <a:buChar char="➔"/>
                      </a:pPr>
                      <a:r>
                        <a:rPr lang="en-GB" sz="1000"/>
                        <a:t>Dictate longer passages into a digital device with </a:t>
                      </a:r>
                      <a:r>
                        <a:rPr lang="en-GB" sz="1000"/>
                        <a:t>accurate</a:t>
                      </a:r>
                      <a:r>
                        <a:rPr lang="en-GB" sz="1000"/>
                        <a:t> punctuation.</a:t>
                      </a:r>
                      <a:endParaRPr sz="1000"/>
                    </a:p>
                  </a:txBody>
                  <a:tcPr marT="91425" marB="91425" marR="91425" marL="91425"/>
                </a:tc>
                <a:tc hMerge="1"/>
                <a:tc gridSpan="2" vMerge="1"/>
                <a:tc hMerge="1" vMerge="1"/>
              </a:tr>
              <a:tr h="3110075">
                <a:tc>
                  <a:txBody>
                    <a:bodyPr/>
                    <a:lstStyle/>
                    <a:p>
                      <a:pPr indent="0" lvl="0" marL="0" rtl="0" algn="ctr">
                        <a:spcBef>
                          <a:spcPts val="0"/>
                        </a:spcBef>
                        <a:spcAft>
                          <a:spcPts val="0"/>
                        </a:spcAft>
                        <a:buNone/>
                      </a:pPr>
                      <a:r>
                        <a:rPr b="1" lang="en-GB" sz="1000" u="sng"/>
                        <a:t>Computing Systems and Networks</a:t>
                      </a:r>
                      <a:endParaRPr b="1" sz="1000" u="sng"/>
                    </a:p>
                    <a:p>
                      <a:pPr indent="0" lvl="0" marL="0" rtl="0" algn="ctr">
                        <a:spcBef>
                          <a:spcPts val="0"/>
                        </a:spcBef>
                        <a:spcAft>
                          <a:spcPts val="0"/>
                        </a:spcAft>
                        <a:buNone/>
                      </a:pPr>
                      <a:r>
                        <a:rPr b="1" lang="en-GB" sz="1000" u="sng"/>
                        <a:t>I</a:t>
                      </a:r>
                      <a:r>
                        <a:rPr b="1" lang="en-GB" sz="900" u="sng"/>
                        <a:t>nformation Technology around us</a:t>
                      </a:r>
                      <a:endParaRPr b="1" sz="900" u="sng"/>
                    </a:p>
                    <a:p>
                      <a:pPr indent="0" lvl="0" marL="0" rtl="0" algn="ctr">
                        <a:spcBef>
                          <a:spcPts val="0"/>
                        </a:spcBef>
                        <a:spcAft>
                          <a:spcPts val="0"/>
                        </a:spcAft>
                        <a:buNone/>
                      </a:pPr>
                      <a:r>
                        <a:rPr b="1" lang="en-GB" sz="900"/>
                        <a:t>Identifying IT and how its responsible use improves our world in school and beyond</a:t>
                      </a:r>
                      <a:endParaRPr b="1" sz="900"/>
                    </a:p>
                    <a:p>
                      <a:pPr indent="0" lvl="0" marL="0" rtl="0" algn="l">
                        <a:spcBef>
                          <a:spcPts val="0"/>
                        </a:spcBef>
                        <a:spcAft>
                          <a:spcPts val="0"/>
                        </a:spcAft>
                        <a:buClr>
                          <a:schemeClr val="dk1"/>
                        </a:buClr>
                        <a:buSzPts val="1100"/>
                        <a:buFont typeface="Arial"/>
                        <a:buNone/>
                      </a:pPr>
                      <a:r>
                        <a:rPr i="1" lang="en-GB" sz="1000">
                          <a:solidFill>
                            <a:schemeClr val="dk1"/>
                          </a:solidFill>
                        </a:rPr>
                        <a:t>NC use technology purposefully to create, organise, store, manipulate and retrieve digital content.</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Recognise common uses of information technology beyond school</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Use technology safely and respectfully, keeping personal information private; identify where to go for help and support when they have concerns about content or contact on the internet or other online technologies</a:t>
                      </a:r>
                      <a:endParaRPr i="1" sz="1000">
                        <a:solidFill>
                          <a:schemeClr val="dk1"/>
                        </a:solidFill>
                      </a:endParaRPr>
                    </a:p>
                    <a:p>
                      <a:pPr indent="0" lvl="0" marL="0" rtl="0" algn="l">
                        <a:spcBef>
                          <a:spcPts val="0"/>
                        </a:spcBef>
                        <a:spcAft>
                          <a:spcPts val="0"/>
                        </a:spcAft>
                        <a:buNone/>
                      </a:pPr>
                      <a:r>
                        <a:t/>
                      </a:r>
                      <a:endParaRPr i="1" sz="1000"/>
                    </a:p>
                  </a:txBody>
                  <a:tcPr marT="91425" marB="91425" marR="91425" marL="91425"/>
                </a:tc>
                <a:tc>
                  <a:txBody>
                    <a:bodyPr/>
                    <a:lstStyle/>
                    <a:p>
                      <a:pPr indent="0" lvl="0" marL="0" rtl="0" algn="ctr">
                        <a:spcBef>
                          <a:spcPts val="0"/>
                        </a:spcBef>
                        <a:spcAft>
                          <a:spcPts val="0"/>
                        </a:spcAft>
                        <a:buNone/>
                      </a:pPr>
                      <a:r>
                        <a:rPr b="1" lang="en-GB" sz="1000" u="sng"/>
                        <a:t>Programming A</a:t>
                      </a:r>
                      <a:endParaRPr b="1" sz="1000" u="sng"/>
                    </a:p>
                    <a:p>
                      <a:pPr indent="0" lvl="0" marL="0" rtl="0" algn="ctr">
                        <a:spcBef>
                          <a:spcPts val="0"/>
                        </a:spcBef>
                        <a:spcAft>
                          <a:spcPts val="0"/>
                        </a:spcAft>
                        <a:buNone/>
                      </a:pPr>
                      <a:r>
                        <a:rPr b="1" lang="en-GB" sz="1000" u="sng"/>
                        <a:t>Robot Algorithms</a:t>
                      </a:r>
                      <a:endParaRPr b="1" sz="1000" u="sng"/>
                    </a:p>
                    <a:p>
                      <a:pPr indent="0" lvl="0" marL="0" rtl="0" algn="ctr">
                        <a:spcBef>
                          <a:spcPts val="0"/>
                        </a:spcBef>
                        <a:spcAft>
                          <a:spcPts val="0"/>
                        </a:spcAft>
                        <a:buNone/>
                      </a:pPr>
                      <a:r>
                        <a:rPr b="1" lang="en-GB" sz="900"/>
                        <a:t>Creating and debugging programs, and using logical reasoning to make predictions</a:t>
                      </a:r>
                      <a:endParaRPr b="1" sz="900"/>
                    </a:p>
                    <a:p>
                      <a:pPr indent="0" lvl="0" marL="0" rtl="0" algn="l">
                        <a:spcBef>
                          <a:spcPts val="0"/>
                        </a:spcBef>
                        <a:spcAft>
                          <a:spcPts val="0"/>
                        </a:spcAft>
                        <a:buClr>
                          <a:schemeClr val="dk1"/>
                        </a:buClr>
                        <a:buSzPts val="1100"/>
                        <a:buFont typeface="Arial"/>
                        <a:buNone/>
                      </a:pPr>
                      <a:r>
                        <a:rPr i="1" lang="en-GB" sz="900">
                          <a:solidFill>
                            <a:schemeClr val="dk1"/>
                          </a:solidFill>
                        </a:rPr>
                        <a:t>NC Understand what algorithms are, how they are implemented as programs on digital devices, and that programs execute by following precise and unambiguous instructions</a:t>
                      </a:r>
                      <a:endParaRPr i="1" sz="900">
                        <a:solidFill>
                          <a:schemeClr val="dk1"/>
                        </a:solidFill>
                      </a:endParaRPr>
                    </a:p>
                    <a:p>
                      <a:pPr indent="0" lvl="0" marL="0" rtl="0" algn="l">
                        <a:spcBef>
                          <a:spcPts val="0"/>
                        </a:spcBef>
                        <a:spcAft>
                          <a:spcPts val="0"/>
                        </a:spcAft>
                        <a:buClr>
                          <a:schemeClr val="dk1"/>
                        </a:buClr>
                        <a:buSzPts val="1100"/>
                        <a:buFont typeface="Arial"/>
                        <a:buNone/>
                      </a:pPr>
                      <a:r>
                        <a:rPr i="1" lang="en-GB" sz="900">
                          <a:solidFill>
                            <a:schemeClr val="dk1"/>
                          </a:solidFill>
                        </a:rPr>
                        <a:t>Create and debug simple programs</a:t>
                      </a:r>
                      <a:endParaRPr i="1" sz="900">
                        <a:solidFill>
                          <a:schemeClr val="dk1"/>
                        </a:solidFill>
                      </a:endParaRPr>
                    </a:p>
                    <a:p>
                      <a:pPr indent="0" lvl="0" marL="0" rtl="0" algn="l">
                        <a:spcBef>
                          <a:spcPts val="0"/>
                        </a:spcBef>
                        <a:spcAft>
                          <a:spcPts val="0"/>
                        </a:spcAft>
                        <a:buClr>
                          <a:schemeClr val="dk1"/>
                        </a:buClr>
                        <a:buSzPts val="1100"/>
                        <a:buFont typeface="Arial"/>
                        <a:buNone/>
                      </a:pPr>
                      <a:r>
                        <a:rPr i="1" lang="en-GB" sz="900">
                          <a:solidFill>
                            <a:schemeClr val="dk1"/>
                          </a:solidFill>
                        </a:rPr>
                        <a:t>Use logical reasoning to predict the behaviour of simple programs</a:t>
                      </a:r>
                      <a:endParaRPr i="1" sz="900">
                        <a:solidFill>
                          <a:schemeClr val="dk1"/>
                        </a:solidFill>
                      </a:endParaRPr>
                    </a:p>
                    <a:p>
                      <a:pPr indent="0" lvl="0" marL="0" rtl="0" algn="l">
                        <a:spcBef>
                          <a:spcPts val="0"/>
                        </a:spcBef>
                        <a:spcAft>
                          <a:spcPts val="0"/>
                        </a:spcAft>
                        <a:buClr>
                          <a:schemeClr val="dk1"/>
                        </a:buClr>
                        <a:buSzPts val="1100"/>
                        <a:buFont typeface="Arial"/>
                        <a:buNone/>
                      </a:pPr>
                      <a:r>
                        <a:rPr i="1" lang="en-GB" sz="900">
                          <a:solidFill>
                            <a:schemeClr val="dk1"/>
                          </a:solidFill>
                        </a:rPr>
                        <a:t>Use technology safely and respectfully, keeping personal information private; identify where to go for help and support when they have concerns about content or contact on the internet or other online technologies</a:t>
                      </a:r>
                      <a:endParaRPr i="1" sz="9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3"/>
                        </a:rPr>
                        <a:t>Studio Code.org</a:t>
                      </a:r>
                      <a:r>
                        <a:rPr b="1" i="1" lang="en-GB" sz="1000">
                          <a:solidFill>
                            <a:schemeClr val="dk1"/>
                          </a:solidFill>
                        </a:rPr>
                        <a:t> </a:t>
                      </a:r>
                      <a:endParaRPr i="1"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000" u="sng"/>
                        <a:t>Creating Media</a:t>
                      </a:r>
                      <a:endParaRPr b="1" sz="1000" u="sng"/>
                    </a:p>
                    <a:p>
                      <a:pPr indent="0" lvl="0" marL="0" rtl="0" algn="ctr">
                        <a:spcBef>
                          <a:spcPts val="0"/>
                        </a:spcBef>
                        <a:spcAft>
                          <a:spcPts val="0"/>
                        </a:spcAft>
                        <a:buNone/>
                      </a:pPr>
                      <a:r>
                        <a:rPr b="1" lang="en-GB" sz="1000" u="sng"/>
                        <a:t>Digital Photography</a:t>
                      </a:r>
                      <a:endParaRPr b="1" sz="1000" u="sng"/>
                    </a:p>
                    <a:p>
                      <a:pPr indent="0" lvl="0" marL="0" rtl="0" algn="ctr">
                        <a:spcBef>
                          <a:spcPts val="0"/>
                        </a:spcBef>
                        <a:spcAft>
                          <a:spcPts val="0"/>
                        </a:spcAft>
                        <a:buNone/>
                      </a:pPr>
                      <a:r>
                        <a:rPr b="1" lang="en-GB" sz="1000"/>
                        <a:t>Capturing and changing digital </a:t>
                      </a:r>
                      <a:r>
                        <a:rPr b="1" lang="en-GB" sz="1000"/>
                        <a:t>photographs</a:t>
                      </a:r>
                      <a:r>
                        <a:rPr b="1" lang="en-GB" sz="1000"/>
                        <a:t> </a:t>
                      </a:r>
                      <a:r>
                        <a:rPr b="1" lang="en-GB" sz="1000"/>
                        <a:t>for</a:t>
                      </a:r>
                      <a:r>
                        <a:rPr b="1" lang="en-GB" sz="1000"/>
                        <a:t> different </a:t>
                      </a:r>
                      <a:r>
                        <a:rPr b="1" lang="en-GB" sz="1000"/>
                        <a:t>purposes</a:t>
                      </a:r>
                      <a:endParaRPr b="1" sz="1000"/>
                    </a:p>
                    <a:p>
                      <a:pPr indent="0" lvl="0" marL="0" rtl="0" algn="l">
                        <a:spcBef>
                          <a:spcPts val="0"/>
                        </a:spcBef>
                        <a:spcAft>
                          <a:spcPts val="0"/>
                        </a:spcAft>
                        <a:buClr>
                          <a:schemeClr val="dk1"/>
                        </a:buClr>
                        <a:buSzPts val="1100"/>
                        <a:buFont typeface="Arial"/>
                        <a:buNone/>
                      </a:pPr>
                      <a:r>
                        <a:rPr i="1" lang="en-GB" sz="1000">
                          <a:solidFill>
                            <a:schemeClr val="dk1"/>
                          </a:solidFill>
                        </a:rPr>
                        <a:t>NC use technology purposefully to create, organise, store, manipulate and retrieve digital content.</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Recognise common uses of information technology beyond school</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Use technology safely and respectfully, keeping personal information private; identify where to go for help and support when they have concerns about content or contact on the internet or other online technologies</a:t>
                      </a:r>
                      <a:endParaRPr i="1" sz="1000">
                        <a:solidFill>
                          <a:schemeClr val="dk1"/>
                        </a:solidFill>
                      </a:endParaRPr>
                    </a:p>
                    <a:p>
                      <a:pPr indent="0" lvl="0" marL="0" rtl="0" algn="l">
                        <a:spcBef>
                          <a:spcPts val="0"/>
                        </a:spcBef>
                        <a:spcAft>
                          <a:spcPts val="0"/>
                        </a:spcAft>
                        <a:buClr>
                          <a:schemeClr val="dk1"/>
                        </a:buClr>
                        <a:buSzPts val="1100"/>
                        <a:buFont typeface="Arial"/>
                        <a:buNone/>
                      </a:pPr>
                      <a:r>
                        <a:t/>
                      </a:r>
                      <a:endParaRPr i="1" sz="1000"/>
                    </a:p>
                  </a:txBody>
                  <a:tcPr marT="91425" marB="91425" marR="91425" marL="91425"/>
                </a:tc>
                <a:tc>
                  <a:txBody>
                    <a:bodyPr/>
                    <a:lstStyle/>
                    <a:p>
                      <a:pPr indent="0" lvl="0" marL="0" rtl="0" algn="ctr">
                        <a:spcBef>
                          <a:spcPts val="0"/>
                        </a:spcBef>
                        <a:spcAft>
                          <a:spcPts val="0"/>
                        </a:spcAft>
                        <a:buNone/>
                      </a:pPr>
                      <a:r>
                        <a:rPr b="1" lang="en-GB" sz="1000" u="sng"/>
                        <a:t>Programming B</a:t>
                      </a:r>
                      <a:endParaRPr b="1" sz="1000" u="sng"/>
                    </a:p>
                    <a:p>
                      <a:pPr indent="0" lvl="0" marL="0" rtl="0" algn="ctr">
                        <a:spcBef>
                          <a:spcPts val="0"/>
                        </a:spcBef>
                        <a:spcAft>
                          <a:spcPts val="0"/>
                        </a:spcAft>
                        <a:buNone/>
                      </a:pPr>
                      <a:r>
                        <a:rPr b="1" lang="en-GB" sz="1000" u="sng"/>
                        <a:t>Programming Quizzes</a:t>
                      </a:r>
                      <a:endParaRPr b="1" sz="1000" u="sng"/>
                    </a:p>
                    <a:p>
                      <a:pPr indent="0" lvl="0" marL="0" rtl="0" algn="ctr">
                        <a:spcBef>
                          <a:spcPts val="0"/>
                        </a:spcBef>
                        <a:spcAft>
                          <a:spcPts val="0"/>
                        </a:spcAft>
                        <a:buNone/>
                      </a:pPr>
                      <a:r>
                        <a:rPr b="1" lang="en-GB" sz="1000"/>
                        <a:t>Designing algorithms and programs that use events to trigger sequences of code to make an interactive quiz</a:t>
                      </a:r>
                      <a:endParaRPr b="1" sz="1000"/>
                    </a:p>
                    <a:p>
                      <a:pPr indent="0" lvl="0" marL="0" rtl="0" algn="l">
                        <a:spcBef>
                          <a:spcPts val="0"/>
                        </a:spcBef>
                        <a:spcAft>
                          <a:spcPts val="0"/>
                        </a:spcAft>
                        <a:buClr>
                          <a:schemeClr val="dk1"/>
                        </a:buClr>
                        <a:buSzPts val="1100"/>
                        <a:buFont typeface="Arial"/>
                        <a:buNone/>
                      </a:pPr>
                      <a:r>
                        <a:rPr i="1" lang="en-GB" sz="1000">
                          <a:solidFill>
                            <a:schemeClr val="dk1"/>
                          </a:solidFill>
                        </a:rPr>
                        <a:t>NC Understand what algorithms are, how they are implemented as programs on digital devices, and that programs execute by following precise and unambiguous instructions</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Create and debug simple programs</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Use logical reasoning to predict the behaviour of simple programs</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use technology purposefully to create, organise, store, manipulate and retrieve digital content.</a:t>
                      </a:r>
                      <a:endParaRPr i="1" sz="10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4"/>
                        </a:rPr>
                        <a:t>Studio Code.org</a:t>
                      </a:r>
                      <a:r>
                        <a:rPr b="1" i="1" lang="en-GB" sz="1000">
                          <a:solidFill>
                            <a:schemeClr val="dk1"/>
                          </a:solidFill>
                        </a:rPr>
                        <a:t> </a:t>
                      </a:r>
                      <a:endParaRPr i="1" sz="1000">
                        <a:solidFill>
                          <a:schemeClr val="dk1"/>
                        </a:solidFill>
                      </a:endParaRPr>
                    </a:p>
                  </a:txBody>
                  <a:tcPr marT="91425" marB="91425" marR="91425" marL="91425"/>
                </a:tc>
              </a:tr>
            </a:tbl>
          </a:graphicData>
        </a:graphic>
      </p:graphicFrame>
      <p:pic>
        <p:nvPicPr>
          <p:cNvPr id="122" name="Google Shape;122;p24"/>
          <p:cNvPicPr preferRelativeResize="0"/>
          <p:nvPr/>
        </p:nvPicPr>
        <p:blipFill>
          <a:blip r:embed="rId5">
            <a:alphaModFix/>
          </a:blip>
          <a:stretch>
            <a:fillRect/>
          </a:stretch>
        </p:blipFill>
        <p:spPr>
          <a:xfrm>
            <a:off x="4150413" y="46825"/>
            <a:ext cx="339111" cy="4070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graphicFrame>
        <p:nvGraphicFramePr>
          <p:cNvPr id="127" name="Google Shape;127;p25"/>
          <p:cNvGraphicFramePr/>
          <p:nvPr/>
        </p:nvGraphicFramePr>
        <p:xfrm>
          <a:off x="26600" y="-55675"/>
          <a:ext cx="3000000" cy="3000000"/>
        </p:xfrm>
        <a:graphic>
          <a:graphicData uri="http://schemas.openxmlformats.org/drawingml/2006/table">
            <a:tbl>
              <a:tblPr>
                <a:noFill/>
                <a:tableStyleId>{B411F8D1-394D-4D1B-9CE7-AD25DBD1475E}</a:tableStyleId>
              </a:tblPr>
              <a:tblGrid>
                <a:gridCol w="2272700"/>
                <a:gridCol w="2272700"/>
                <a:gridCol w="2272700"/>
                <a:gridCol w="2272700"/>
              </a:tblGrid>
              <a:tr h="327625">
                <a:tc gridSpan="4">
                  <a:txBody>
                    <a:bodyPr/>
                    <a:lstStyle/>
                    <a:p>
                      <a:pPr indent="0" lvl="0" marL="0" rtl="0" algn="l">
                        <a:spcBef>
                          <a:spcPts val="0"/>
                        </a:spcBef>
                        <a:spcAft>
                          <a:spcPts val="0"/>
                        </a:spcAft>
                        <a:buNone/>
                      </a:pPr>
                      <a:r>
                        <a:rPr b="1" lang="en-GB"/>
                        <a:t>Year 2     Knowledge and Skills  : Links to Curriculum Lessons and Intended  Outcomes           </a:t>
                      </a:r>
                      <a:endParaRPr b="1"/>
                    </a:p>
                  </a:txBody>
                  <a:tcPr marT="91425" marB="91425" marR="91425" marL="91425"/>
                </a:tc>
                <a:tc hMerge="1"/>
                <a:tc hMerge="1"/>
                <a:tc hMerge="1"/>
              </a:tr>
              <a:tr h="788200">
                <a:tc>
                  <a:txBody>
                    <a:bodyPr/>
                    <a:lstStyle/>
                    <a:p>
                      <a:pPr indent="0" lvl="0" marL="0" rtl="0" algn="ctr">
                        <a:spcBef>
                          <a:spcPts val="0"/>
                        </a:spcBef>
                        <a:spcAft>
                          <a:spcPts val="0"/>
                        </a:spcAft>
                        <a:buClr>
                          <a:schemeClr val="dk1"/>
                        </a:buClr>
                        <a:buSzPts val="1100"/>
                        <a:buFont typeface="Arial"/>
                        <a:buNone/>
                      </a:pPr>
                      <a:r>
                        <a:rPr b="1" lang="en-GB" sz="900" u="sng">
                          <a:solidFill>
                            <a:schemeClr val="dk1"/>
                          </a:solidFill>
                        </a:rPr>
                        <a:t>Computing Systems and Networks</a:t>
                      </a:r>
                      <a:endParaRPr b="1" sz="900" u="sng">
                        <a:solidFill>
                          <a:schemeClr val="dk1"/>
                        </a:solidFill>
                      </a:endParaRPr>
                    </a:p>
                    <a:p>
                      <a:pPr indent="0" lvl="0" marL="0" rtl="0" algn="ctr">
                        <a:spcBef>
                          <a:spcPts val="0"/>
                        </a:spcBef>
                        <a:spcAft>
                          <a:spcPts val="0"/>
                        </a:spcAft>
                        <a:buClr>
                          <a:schemeClr val="dk1"/>
                        </a:buClr>
                        <a:buSzPts val="1100"/>
                        <a:buFont typeface="Arial"/>
                        <a:buNone/>
                      </a:pPr>
                      <a:r>
                        <a:rPr b="1" lang="en-GB" sz="900" u="sng">
                          <a:solidFill>
                            <a:schemeClr val="dk1"/>
                          </a:solidFill>
                        </a:rPr>
                        <a:t>I</a:t>
                      </a:r>
                      <a:r>
                        <a:rPr b="1" lang="en-GB" sz="800" u="sng">
                          <a:solidFill>
                            <a:schemeClr val="dk1"/>
                          </a:solidFill>
                        </a:rPr>
                        <a:t>nformation Technology around us</a:t>
                      </a:r>
                      <a:endParaRPr b="1" sz="800" u="sng">
                        <a:solidFill>
                          <a:schemeClr val="dk1"/>
                        </a:solidFill>
                      </a:endParaRPr>
                    </a:p>
                    <a:p>
                      <a:pPr indent="0" lvl="0" marL="0" rtl="0" algn="ctr">
                        <a:spcBef>
                          <a:spcPts val="0"/>
                        </a:spcBef>
                        <a:spcAft>
                          <a:spcPts val="0"/>
                        </a:spcAft>
                        <a:buClr>
                          <a:schemeClr val="dk1"/>
                        </a:buClr>
                        <a:buSzPts val="1100"/>
                        <a:buFont typeface="Arial"/>
                        <a:buNone/>
                      </a:pPr>
                      <a:r>
                        <a:rPr b="1" lang="en-GB" sz="800">
                          <a:solidFill>
                            <a:schemeClr val="dk1"/>
                          </a:solidFill>
                        </a:rPr>
                        <a:t>Identifying IT and how its responsible use improves our world in school and beyond</a:t>
                      </a:r>
                      <a:endParaRPr b="1" sz="900" u="sng">
                        <a:solidFill>
                          <a:schemeClr val="dk1"/>
                        </a:solidFill>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900" u="sng">
                          <a:solidFill>
                            <a:schemeClr val="dk1"/>
                          </a:solidFill>
                        </a:rPr>
                        <a:t>Programming A</a:t>
                      </a:r>
                      <a:endParaRPr b="1" sz="900" u="sng">
                        <a:solidFill>
                          <a:schemeClr val="dk1"/>
                        </a:solidFill>
                      </a:endParaRPr>
                    </a:p>
                    <a:p>
                      <a:pPr indent="0" lvl="0" marL="0" rtl="0" algn="ctr">
                        <a:spcBef>
                          <a:spcPts val="0"/>
                        </a:spcBef>
                        <a:spcAft>
                          <a:spcPts val="0"/>
                        </a:spcAft>
                        <a:buClr>
                          <a:schemeClr val="dk1"/>
                        </a:buClr>
                        <a:buSzPts val="1100"/>
                        <a:buFont typeface="Arial"/>
                        <a:buNone/>
                      </a:pPr>
                      <a:r>
                        <a:rPr b="1" lang="en-GB" sz="900" u="sng">
                          <a:solidFill>
                            <a:schemeClr val="dk1"/>
                          </a:solidFill>
                        </a:rPr>
                        <a:t>Robot Algorithms</a:t>
                      </a:r>
                      <a:endParaRPr b="1" sz="900" u="sng">
                        <a:solidFill>
                          <a:schemeClr val="dk1"/>
                        </a:solidFill>
                      </a:endParaRPr>
                    </a:p>
                    <a:p>
                      <a:pPr indent="0" lvl="0" marL="0" rtl="0" algn="ctr">
                        <a:spcBef>
                          <a:spcPts val="0"/>
                        </a:spcBef>
                        <a:spcAft>
                          <a:spcPts val="0"/>
                        </a:spcAft>
                        <a:buClr>
                          <a:schemeClr val="dk1"/>
                        </a:buClr>
                        <a:buSzPts val="1100"/>
                        <a:buFont typeface="Arial"/>
                        <a:buNone/>
                      </a:pPr>
                      <a:r>
                        <a:rPr b="1" lang="en-GB" sz="800">
                          <a:solidFill>
                            <a:schemeClr val="dk1"/>
                          </a:solidFill>
                        </a:rPr>
                        <a:t>Creating and debugging programs, and using logical reasoning to make predictions</a:t>
                      </a:r>
                      <a:endParaRPr sz="1300"/>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900" u="sng">
                          <a:solidFill>
                            <a:schemeClr val="dk1"/>
                          </a:solidFill>
                        </a:rPr>
                        <a:t>Creating Media</a:t>
                      </a:r>
                      <a:endParaRPr b="1" sz="900" u="sng">
                        <a:solidFill>
                          <a:schemeClr val="dk1"/>
                        </a:solidFill>
                      </a:endParaRPr>
                    </a:p>
                    <a:p>
                      <a:pPr indent="0" lvl="0" marL="0" rtl="0" algn="ctr">
                        <a:spcBef>
                          <a:spcPts val="0"/>
                        </a:spcBef>
                        <a:spcAft>
                          <a:spcPts val="0"/>
                        </a:spcAft>
                        <a:buClr>
                          <a:schemeClr val="dk1"/>
                        </a:buClr>
                        <a:buSzPts val="1100"/>
                        <a:buFont typeface="Arial"/>
                        <a:buNone/>
                      </a:pPr>
                      <a:r>
                        <a:rPr b="1" lang="en-GB" sz="900" u="sng">
                          <a:solidFill>
                            <a:schemeClr val="dk1"/>
                          </a:solidFill>
                        </a:rPr>
                        <a:t>Digital Photography</a:t>
                      </a:r>
                      <a:endParaRPr b="1" sz="900" u="sng">
                        <a:solidFill>
                          <a:schemeClr val="dk1"/>
                        </a:solidFill>
                      </a:endParaRPr>
                    </a:p>
                    <a:p>
                      <a:pPr indent="0" lvl="0" marL="0" rtl="0" algn="ctr">
                        <a:spcBef>
                          <a:spcPts val="0"/>
                        </a:spcBef>
                        <a:spcAft>
                          <a:spcPts val="0"/>
                        </a:spcAft>
                        <a:buClr>
                          <a:schemeClr val="dk1"/>
                        </a:buClr>
                        <a:buSzPts val="1100"/>
                        <a:buFont typeface="Arial"/>
                        <a:buNone/>
                      </a:pPr>
                      <a:r>
                        <a:rPr b="1" lang="en-GB" sz="900">
                          <a:solidFill>
                            <a:schemeClr val="dk1"/>
                          </a:solidFill>
                        </a:rPr>
                        <a:t>Capturing and changing digital photographs for different purposes</a:t>
                      </a:r>
                      <a:endParaRPr sz="1300"/>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900" u="sng">
                          <a:solidFill>
                            <a:schemeClr val="dk1"/>
                          </a:solidFill>
                        </a:rPr>
                        <a:t>Programming B</a:t>
                      </a:r>
                      <a:endParaRPr b="1" sz="900" u="sng">
                        <a:solidFill>
                          <a:schemeClr val="dk1"/>
                        </a:solidFill>
                      </a:endParaRPr>
                    </a:p>
                    <a:p>
                      <a:pPr indent="0" lvl="0" marL="0" rtl="0" algn="ctr">
                        <a:spcBef>
                          <a:spcPts val="0"/>
                        </a:spcBef>
                        <a:spcAft>
                          <a:spcPts val="0"/>
                        </a:spcAft>
                        <a:buClr>
                          <a:schemeClr val="dk1"/>
                        </a:buClr>
                        <a:buSzPts val="1100"/>
                        <a:buFont typeface="Arial"/>
                        <a:buNone/>
                      </a:pPr>
                      <a:r>
                        <a:rPr b="1" lang="en-GB" sz="900" u="sng">
                          <a:solidFill>
                            <a:schemeClr val="dk1"/>
                          </a:solidFill>
                        </a:rPr>
                        <a:t>Programming Quizzes</a:t>
                      </a:r>
                      <a:endParaRPr b="1" sz="900" u="sng">
                        <a:solidFill>
                          <a:schemeClr val="dk1"/>
                        </a:solidFill>
                      </a:endParaRPr>
                    </a:p>
                    <a:p>
                      <a:pPr indent="0" lvl="0" marL="0" rtl="0" algn="ctr">
                        <a:spcBef>
                          <a:spcPts val="0"/>
                        </a:spcBef>
                        <a:spcAft>
                          <a:spcPts val="0"/>
                        </a:spcAft>
                        <a:buClr>
                          <a:schemeClr val="dk1"/>
                        </a:buClr>
                        <a:buSzPts val="1100"/>
                        <a:buFont typeface="Arial"/>
                        <a:buNone/>
                      </a:pPr>
                      <a:r>
                        <a:rPr b="1" lang="en-GB" sz="900">
                          <a:solidFill>
                            <a:schemeClr val="dk1"/>
                          </a:solidFill>
                        </a:rPr>
                        <a:t>Designing algorithms and programs that use events to trigger sequences of code to make an interactive quiz</a:t>
                      </a:r>
                      <a:endParaRPr sz="1300"/>
                    </a:p>
                  </a:txBody>
                  <a:tcPr marT="91425" marB="91425" marR="91425" marL="91425"/>
                </a:tc>
              </a:tr>
              <a:tr h="3549225">
                <a:tc>
                  <a:txBody>
                    <a:bodyPr/>
                    <a:lstStyle/>
                    <a:p>
                      <a:pPr indent="0" lvl="0" marL="0" rtl="0" algn="l">
                        <a:lnSpc>
                          <a:spcPct val="100000"/>
                        </a:lnSpc>
                        <a:spcBef>
                          <a:spcPts val="1200"/>
                        </a:spcBef>
                        <a:spcAft>
                          <a:spcPts val="0"/>
                        </a:spcAft>
                        <a:buNone/>
                      </a:pPr>
                      <a:r>
                        <a:rPr i="1" lang="en-GB" sz="900" u="sng">
                          <a:solidFill>
                            <a:schemeClr val="hlink"/>
                          </a:solidFill>
                          <a:hlinkClick r:id="rId3"/>
                        </a:rPr>
                        <a:t>Computing systems and networks – IT around us</a:t>
                      </a:r>
                      <a:endParaRPr i="1" sz="900"/>
                    </a:p>
                    <a:p>
                      <a:pPr indent="0" lvl="0" marL="0" rtl="0" algn="l">
                        <a:lnSpc>
                          <a:spcPct val="100000"/>
                        </a:lnSpc>
                        <a:spcBef>
                          <a:spcPts val="1200"/>
                        </a:spcBef>
                        <a:spcAft>
                          <a:spcPts val="0"/>
                        </a:spcAft>
                        <a:buNone/>
                      </a:pPr>
                      <a:r>
                        <a:rPr i="1" lang="en-GB" sz="900"/>
                        <a:t>Using Chromebooks and or ipads children will be able  :</a:t>
                      </a:r>
                      <a:endParaRPr i="1" sz="900"/>
                    </a:p>
                    <a:p>
                      <a:pPr indent="0" lvl="0" marL="0" rtl="0" algn="l">
                        <a:lnSpc>
                          <a:spcPct val="100000"/>
                        </a:lnSpc>
                        <a:spcBef>
                          <a:spcPts val="1200"/>
                        </a:spcBef>
                        <a:spcAft>
                          <a:spcPts val="0"/>
                        </a:spcAft>
                        <a:buNone/>
                      </a:pPr>
                      <a:r>
                        <a:rPr i="1" lang="en-GB" sz="900"/>
                        <a:t>To recognise the uses and features of information technology</a:t>
                      </a:r>
                      <a:endParaRPr i="1" sz="900"/>
                    </a:p>
                    <a:p>
                      <a:pPr indent="0" lvl="0" marL="0" rtl="0" algn="l">
                        <a:lnSpc>
                          <a:spcPct val="100000"/>
                        </a:lnSpc>
                        <a:spcBef>
                          <a:spcPts val="0"/>
                        </a:spcBef>
                        <a:spcAft>
                          <a:spcPts val="0"/>
                        </a:spcAft>
                        <a:buNone/>
                      </a:pPr>
                      <a:r>
                        <a:rPr i="1" lang="en-GB" sz="900"/>
                        <a:t>To identify the uses of information technology in school.</a:t>
                      </a:r>
                      <a:endParaRPr i="1" sz="900"/>
                    </a:p>
                    <a:p>
                      <a:pPr indent="0" lvl="0" marL="0" rtl="0" algn="l">
                        <a:lnSpc>
                          <a:spcPct val="100000"/>
                        </a:lnSpc>
                        <a:spcBef>
                          <a:spcPts val="0"/>
                        </a:spcBef>
                        <a:spcAft>
                          <a:spcPts val="0"/>
                        </a:spcAft>
                        <a:buNone/>
                      </a:pPr>
                      <a:r>
                        <a:rPr i="1" lang="en-GB" sz="900"/>
                        <a:t>To identify information technology beyond school.</a:t>
                      </a:r>
                      <a:endParaRPr i="1" sz="900"/>
                    </a:p>
                    <a:p>
                      <a:pPr indent="0" lvl="0" marL="0" rtl="0" algn="l">
                        <a:lnSpc>
                          <a:spcPct val="100000"/>
                        </a:lnSpc>
                        <a:spcBef>
                          <a:spcPts val="0"/>
                        </a:spcBef>
                        <a:spcAft>
                          <a:spcPts val="0"/>
                        </a:spcAft>
                        <a:buNone/>
                      </a:pPr>
                      <a:r>
                        <a:rPr i="1" lang="en-GB" sz="900"/>
                        <a:t>To explain how information technology helps us.</a:t>
                      </a:r>
                      <a:endParaRPr i="1" sz="900"/>
                    </a:p>
                    <a:p>
                      <a:pPr indent="0" lvl="0" marL="0" rtl="0" algn="l">
                        <a:lnSpc>
                          <a:spcPct val="100000"/>
                        </a:lnSpc>
                        <a:spcBef>
                          <a:spcPts val="0"/>
                        </a:spcBef>
                        <a:spcAft>
                          <a:spcPts val="0"/>
                        </a:spcAft>
                        <a:buNone/>
                      </a:pPr>
                      <a:r>
                        <a:rPr i="1" lang="en-GB" sz="900"/>
                        <a:t>To explain how to use information technology safely.</a:t>
                      </a:r>
                      <a:endParaRPr i="1" sz="900"/>
                    </a:p>
                    <a:p>
                      <a:pPr indent="0" lvl="0" marL="0" rtl="0" algn="l">
                        <a:lnSpc>
                          <a:spcPct val="100000"/>
                        </a:lnSpc>
                        <a:spcBef>
                          <a:spcPts val="0"/>
                        </a:spcBef>
                        <a:spcAft>
                          <a:spcPts val="0"/>
                        </a:spcAft>
                        <a:buNone/>
                      </a:pPr>
                      <a:r>
                        <a:rPr i="1" lang="en-GB" sz="900"/>
                        <a:t>To recognise that choices are made when using information technology</a:t>
                      </a:r>
                      <a:endParaRPr i="1" sz="900"/>
                    </a:p>
                    <a:p>
                      <a:pPr indent="0" lvl="0" marL="0" rtl="0" algn="l">
                        <a:lnSpc>
                          <a:spcPct val="100000"/>
                        </a:lnSpc>
                        <a:spcBef>
                          <a:spcPts val="0"/>
                        </a:spcBef>
                        <a:spcAft>
                          <a:spcPts val="0"/>
                        </a:spcAft>
                        <a:buNone/>
                      </a:pPr>
                      <a:r>
                        <a:t/>
                      </a:r>
                      <a:endParaRPr i="1" sz="900"/>
                    </a:p>
                    <a:p>
                      <a:pPr indent="0" lvl="0" marL="0" rtl="0" algn="l">
                        <a:lnSpc>
                          <a:spcPct val="100000"/>
                        </a:lnSpc>
                        <a:spcBef>
                          <a:spcPts val="0"/>
                        </a:spcBef>
                        <a:spcAft>
                          <a:spcPts val="0"/>
                        </a:spcAft>
                        <a:buNone/>
                      </a:pPr>
                      <a:r>
                        <a:rPr b="1" i="1" lang="en-GB" sz="900"/>
                        <a:t>Assessment</a:t>
                      </a:r>
                      <a:endParaRPr b="1" i="1" sz="900"/>
                    </a:p>
                    <a:p>
                      <a:pPr indent="0" lvl="0" marL="0" rtl="0" algn="l">
                        <a:lnSpc>
                          <a:spcPct val="100000"/>
                        </a:lnSpc>
                        <a:spcBef>
                          <a:spcPts val="0"/>
                        </a:spcBef>
                        <a:spcAft>
                          <a:spcPts val="0"/>
                        </a:spcAft>
                        <a:buClr>
                          <a:schemeClr val="dk1"/>
                        </a:buClr>
                        <a:buSzPts val="1100"/>
                        <a:buFont typeface="Arial"/>
                        <a:buNone/>
                      </a:pPr>
                      <a:r>
                        <a:rPr b="1" i="1" lang="en-GB" sz="900"/>
                        <a:t>IT Around Us Summative Assessment Quiz</a:t>
                      </a:r>
                      <a:endParaRPr b="1" i="1" sz="9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4"/>
                        </a:rPr>
                        <a:t>Programming A – Robot algorithms</a:t>
                      </a:r>
                      <a:endParaRPr i="1" sz="900"/>
                    </a:p>
                    <a:p>
                      <a:pPr indent="0" lvl="0" marL="0" rtl="0" algn="l">
                        <a:spcBef>
                          <a:spcPts val="0"/>
                        </a:spcBef>
                        <a:spcAft>
                          <a:spcPts val="0"/>
                        </a:spcAft>
                        <a:buClr>
                          <a:schemeClr val="dk1"/>
                        </a:buClr>
                        <a:buSzPts val="1100"/>
                        <a:buFont typeface="Arial"/>
                        <a:buNone/>
                      </a:pPr>
                      <a:r>
                        <a:t/>
                      </a:r>
                      <a:endParaRPr i="1" sz="200"/>
                    </a:p>
                    <a:p>
                      <a:pPr indent="0" lvl="0" marL="0" rtl="0" algn="l">
                        <a:spcBef>
                          <a:spcPts val="0"/>
                        </a:spcBef>
                        <a:spcAft>
                          <a:spcPts val="0"/>
                        </a:spcAft>
                        <a:buClr>
                          <a:schemeClr val="dk1"/>
                        </a:buClr>
                        <a:buSzPts val="1100"/>
                        <a:buFont typeface="Arial"/>
                        <a:buNone/>
                      </a:pPr>
                      <a:r>
                        <a:rPr i="1" lang="en-GB" sz="900"/>
                        <a:t>Using Bee-Bots children will be able :</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i="1" lang="en-GB" sz="900"/>
                        <a:t>To describe a series of instructions as a sequence including giving and following instructions.</a:t>
                      </a:r>
                      <a:endParaRPr i="1" sz="900"/>
                    </a:p>
                    <a:p>
                      <a:pPr indent="0" lvl="0" marL="0" rtl="0" algn="l">
                        <a:spcBef>
                          <a:spcPts val="0"/>
                        </a:spcBef>
                        <a:spcAft>
                          <a:spcPts val="0"/>
                        </a:spcAft>
                        <a:buClr>
                          <a:schemeClr val="dk1"/>
                        </a:buClr>
                        <a:buSzPts val="1100"/>
                        <a:buFont typeface="Arial"/>
                        <a:buNone/>
                      </a:pPr>
                      <a:r>
                        <a:rPr i="1" lang="en-GB" sz="900"/>
                        <a:t>To explain what happens when we change instructions .</a:t>
                      </a:r>
                      <a:endParaRPr i="1" sz="900"/>
                    </a:p>
                    <a:p>
                      <a:pPr indent="0" lvl="0" marL="0" rtl="0" algn="l">
                        <a:spcBef>
                          <a:spcPts val="0"/>
                        </a:spcBef>
                        <a:spcAft>
                          <a:spcPts val="0"/>
                        </a:spcAft>
                        <a:buClr>
                          <a:schemeClr val="dk1"/>
                        </a:buClr>
                        <a:buSzPts val="1100"/>
                        <a:buFont typeface="Arial"/>
                        <a:buNone/>
                      </a:pPr>
                      <a:r>
                        <a:rPr i="1" lang="en-GB" sz="900"/>
                        <a:t>To use the same instructions for different algorithms and compare outcomes.</a:t>
                      </a:r>
                      <a:endParaRPr i="1" sz="900"/>
                    </a:p>
                    <a:p>
                      <a:pPr indent="0" lvl="0" marL="0" rtl="0" algn="l">
                        <a:spcBef>
                          <a:spcPts val="0"/>
                        </a:spcBef>
                        <a:spcAft>
                          <a:spcPts val="0"/>
                        </a:spcAft>
                        <a:buClr>
                          <a:schemeClr val="dk1"/>
                        </a:buClr>
                        <a:buSzPts val="1100"/>
                        <a:buFont typeface="Arial"/>
                        <a:buNone/>
                      </a:pPr>
                      <a:r>
                        <a:rPr i="1" lang="en-GB" sz="900"/>
                        <a:t>To use an algorithm to program a sequence for a robot.</a:t>
                      </a:r>
                      <a:endParaRPr i="1" sz="900"/>
                    </a:p>
                    <a:p>
                      <a:pPr indent="0" lvl="0" marL="0" rtl="0" algn="l">
                        <a:spcBef>
                          <a:spcPts val="0"/>
                        </a:spcBef>
                        <a:spcAft>
                          <a:spcPts val="0"/>
                        </a:spcAft>
                        <a:buClr>
                          <a:schemeClr val="dk1"/>
                        </a:buClr>
                        <a:buSzPts val="1100"/>
                        <a:buFont typeface="Arial"/>
                        <a:buNone/>
                      </a:pPr>
                      <a:r>
                        <a:rPr i="1" lang="en-GB" sz="900"/>
                        <a:t>To use logical reasoning to predict the outcome of a program.</a:t>
                      </a:r>
                      <a:endParaRPr i="1" sz="900"/>
                    </a:p>
                    <a:p>
                      <a:pPr indent="0" lvl="0" marL="0" rtl="0" algn="l">
                        <a:spcBef>
                          <a:spcPts val="0"/>
                        </a:spcBef>
                        <a:spcAft>
                          <a:spcPts val="0"/>
                        </a:spcAft>
                        <a:buClr>
                          <a:schemeClr val="dk1"/>
                        </a:buClr>
                        <a:buSzPts val="1100"/>
                        <a:buFont typeface="Arial"/>
                        <a:buNone/>
                      </a:pPr>
                      <a:r>
                        <a:rPr i="1" lang="en-GB" sz="900"/>
                        <a:t>To explain that programing projects can have code and artwork.</a:t>
                      </a:r>
                      <a:endParaRPr i="1" sz="900"/>
                    </a:p>
                    <a:p>
                      <a:pPr indent="0" lvl="0" marL="0" rtl="0" algn="l">
                        <a:spcBef>
                          <a:spcPts val="0"/>
                        </a:spcBef>
                        <a:spcAft>
                          <a:spcPts val="0"/>
                        </a:spcAft>
                        <a:buClr>
                          <a:schemeClr val="dk1"/>
                        </a:buClr>
                        <a:buSzPts val="1100"/>
                        <a:buFont typeface="Arial"/>
                        <a:buNone/>
                      </a:pPr>
                      <a:r>
                        <a:rPr i="1" lang="en-GB" sz="900"/>
                        <a:t>To design an algorithm.</a:t>
                      </a:r>
                      <a:endParaRPr i="1" sz="900"/>
                    </a:p>
                    <a:p>
                      <a:pPr indent="0" lvl="0" marL="0" rtl="0" algn="l">
                        <a:spcBef>
                          <a:spcPts val="0"/>
                        </a:spcBef>
                        <a:spcAft>
                          <a:spcPts val="0"/>
                        </a:spcAft>
                        <a:buClr>
                          <a:schemeClr val="dk1"/>
                        </a:buClr>
                        <a:buSzPts val="1100"/>
                        <a:buFont typeface="Arial"/>
                        <a:buNone/>
                      </a:pPr>
                      <a:r>
                        <a:rPr i="1" lang="en-GB" sz="900"/>
                        <a:t>To create and debug a program that they have written.</a:t>
                      </a:r>
                      <a:endParaRPr i="1" sz="900"/>
                    </a:p>
                    <a:p>
                      <a:pPr indent="0" lvl="0" marL="0" rtl="0" algn="l">
                        <a:spcBef>
                          <a:spcPts val="0"/>
                        </a:spcBef>
                        <a:spcAft>
                          <a:spcPts val="0"/>
                        </a:spcAft>
                        <a:buClr>
                          <a:schemeClr val="dk1"/>
                        </a:buClr>
                        <a:buSzPts val="1100"/>
                        <a:buFont typeface="Arial"/>
                        <a:buNone/>
                      </a:pPr>
                      <a:r>
                        <a:rPr i="1" lang="en-GB" sz="900"/>
                        <a:t>:</a:t>
                      </a:r>
                      <a:r>
                        <a:rPr b="1" i="1" lang="en-GB" sz="900"/>
                        <a:t>Assessment</a:t>
                      </a:r>
                      <a:endParaRPr b="1" i="1" sz="900"/>
                    </a:p>
                    <a:p>
                      <a:pPr indent="0" lvl="0" marL="0" rtl="0" algn="l">
                        <a:spcBef>
                          <a:spcPts val="0"/>
                        </a:spcBef>
                        <a:spcAft>
                          <a:spcPts val="0"/>
                        </a:spcAft>
                        <a:buClr>
                          <a:schemeClr val="dk1"/>
                        </a:buClr>
                        <a:buSzPts val="1100"/>
                        <a:buFont typeface="Arial"/>
                        <a:buNone/>
                      </a:pPr>
                      <a:r>
                        <a:rPr b="1" i="1" lang="en-GB" sz="900"/>
                        <a:t>Robot Algorithms Rubric</a:t>
                      </a:r>
                      <a:endParaRPr b="1" i="1" sz="9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5"/>
                        </a:rPr>
                        <a:t>Studio Code.org</a:t>
                      </a:r>
                      <a:r>
                        <a:rPr b="1" i="1" lang="en-GB" sz="1000">
                          <a:solidFill>
                            <a:schemeClr val="dk1"/>
                          </a:solidFill>
                        </a:rPr>
                        <a:t> </a:t>
                      </a:r>
                      <a:endParaRPr b="1" i="1" sz="9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6"/>
                        </a:rPr>
                        <a:t>Creating media – Digital photography</a:t>
                      </a:r>
                      <a:endParaRPr i="1" sz="900"/>
                    </a:p>
                    <a:p>
                      <a:pPr indent="0" lvl="0" marL="0" rtl="0" algn="l">
                        <a:spcBef>
                          <a:spcPts val="0"/>
                        </a:spcBef>
                        <a:spcAft>
                          <a:spcPts val="0"/>
                        </a:spcAft>
                        <a:buClr>
                          <a:schemeClr val="dk1"/>
                        </a:buClr>
                        <a:buSzPts val="1100"/>
                        <a:buFont typeface="Arial"/>
                        <a:buNone/>
                      </a:pPr>
                      <a:r>
                        <a:t/>
                      </a:r>
                      <a:endParaRPr i="1" sz="400"/>
                    </a:p>
                    <a:p>
                      <a:pPr indent="0" lvl="0" marL="0" rtl="0" algn="l">
                        <a:spcBef>
                          <a:spcPts val="0"/>
                        </a:spcBef>
                        <a:spcAft>
                          <a:spcPts val="0"/>
                        </a:spcAft>
                        <a:buClr>
                          <a:schemeClr val="dk1"/>
                        </a:buClr>
                        <a:buSzPts val="1100"/>
                        <a:buFont typeface="Arial"/>
                        <a:buNone/>
                      </a:pPr>
                      <a:r>
                        <a:rPr i="1" lang="en-GB" sz="900"/>
                        <a:t>Using an ipad children will be able to: </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i="1" lang="en-GB" sz="900"/>
                        <a:t>Use </a:t>
                      </a:r>
                      <a:r>
                        <a:rPr i="1" lang="en-GB" sz="900"/>
                        <a:t>digital</a:t>
                      </a:r>
                      <a:r>
                        <a:rPr i="1" lang="en-GB" sz="900"/>
                        <a:t> device to take a photograph</a:t>
                      </a:r>
                      <a:endParaRPr i="1" sz="900"/>
                    </a:p>
                    <a:p>
                      <a:pPr indent="0" lvl="0" marL="0" rtl="0" algn="l">
                        <a:spcBef>
                          <a:spcPts val="0"/>
                        </a:spcBef>
                        <a:spcAft>
                          <a:spcPts val="0"/>
                        </a:spcAft>
                        <a:buClr>
                          <a:schemeClr val="dk1"/>
                        </a:buClr>
                        <a:buSzPts val="1100"/>
                        <a:buFont typeface="Arial"/>
                        <a:buNone/>
                      </a:pPr>
                      <a:r>
                        <a:rPr i="1" lang="en-GB" sz="900"/>
                        <a:t>Make choices when taking </a:t>
                      </a:r>
                      <a:r>
                        <a:rPr i="1" lang="en-GB" sz="900"/>
                        <a:t>photograph</a:t>
                      </a:r>
                      <a:r>
                        <a:rPr i="1" lang="en-GB" sz="900"/>
                        <a:t> e’g portrait or landscape</a:t>
                      </a:r>
                      <a:endParaRPr i="1" sz="900"/>
                    </a:p>
                    <a:p>
                      <a:pPr indent="0" lvl="0" marL="0" rtl="0" algn="l">
                        <a:spcBef>
                          <a:spcPts val="0"/>
                        </a:spcBef>
                        <a:spcAft>
                          <a:spcPts val="0"/>
                        </a:spcAft>
                        <a:buClr>
                          <a:schemeClr val="dk1"/>
                        </a:buClr>
                        <a:buSzPts val="1100"/>
                        <a:buFont typeface="Arial"/>
                        <a:buNone/>
                      </a:pPr>
                      <a:r>
                        <a:rPr i="1" lang="en-GB" sz="900"/>
                        <a:t>Describe what makes a good </a:t>
                      </a:r>
                      <a:r>
                        <a:rPr i="1" lang="en-GB" sz="900"/>
                        <a:t>photograph</a:t>
                      </a:r>
                      <a:r>
                        <a:rPr i="1" lang="en-GB" sz="900"/>
                        <a:t>.</a:t>
                      </a:r>
                      <a:endParaRPr i="1" sz="900"/>
                    </a:p>
                    <a:p>
                      <a:pPr indent="0" lvl="0" marL="0" rtl="0" algn="l">
                        <a:spcBef>
                          <a:spcPts val="0"/>
                        </a:spcBef>
                        <a:spcAft>
                          <a:spcPts val="0"/>
                        </a:spcAft>
                        <a:buClr>
                          <a:schemeClr val="dk1"/>
                        </a:buClr>
                        <a:buSzPts val="1100"/>
                        <a:buFont typeface="Arial"/>
                        <a:buNone/>
                      </a:pPr>
                      <a:r>
                        <a:rPr i="1" lang="en-GB" sz="900"/>
                        <a:t>Describe</a:t>
                      </a:r>
                      <a:r>
                        <a:rPr i="1" lang="en-GB" sz="900"/>
                        <a:t> how </a:t>
                      </a:r>
                      <a:r>
                        <a:rPr i="1" lang="en-GB" sz="900"/>
                        <a:t>photographs</a:t>
                      </a:r>
                      <a:r>
                        <a:rPr i="1" lang="en-GB" sz="900"/>
                        <a:t> can be improved e.g. use of light sources</a:t>
                      </a:r>
                      <a:endParaRPr i="1" sz="900"/>
                    </a:p>
                    <a:p>
                      <a:pPr indent="0" lvl="0" marL="0" rtl="0" algn="l">
                        <a:spcBef>
                          <a:spcPts val="0"/>
                        </a:spcBef>
                        <a:spcAft>
                          <a:spcPts val="0"/>
                        </a:spcAft>
                        <a:buClr>
                          <a:schemeClr val="dk1"/>
                        </a:buClr>
                        <a:buSzPts val="1100"/>
                        <a:buFont typeface="Arial"/>
                        <a:buNone/>
                      </a:pPr>
                      <a:r>
                        <a:rPr i="1" lang="en-GB" sz="900"/>
                        <a:t>Use tools to change an image</a:t>
                      </a:r>
                      <a:endParaRPr i="1" sz="900"/>
                    </a:p>
                    <a:p>
                      <a:pPr indent="0" lvl="0" marL="0" rtl="0" algn="l">
                        <a:spcBef>
                          <a:spcPts val="0"/>
                        </a:spcBef>
                        <a:spcAft>
                          <a:spcPts val="0"/>
                        </a:spcAft>
                        <a:buClr>
                          <a:schemeClr val="dk1"/>
                        </a:buClr>
                        <a:buSzPts val="1100"/>
                        <a:buFont typeface="Arial"/>
                        <a:buNone/>
                      </a:pPr>
                      <a:r>
                        <a:rPr i="1" lang="en-GB" sz="900"/>
                        <a:t>Recognise that photos can be changed.</a:t>
                      </a:r>
                      <a:endParaRPr i="1" sz="900"/>
                    </a:p>
                    <a:p>
                      <a:pPr indent="0" lvl="0" marL="0" rtl="0" algn="l">
                        <a:spcBef>
                          <a:spcPts val="0"/>
                        </a:spcBef>
                        <a:spcAft>
                          <a:spcPts val="0"/>
                        </a:spcAft>
                        <a:buClr>
                          <a:schemeClr val="dk1"/>
                        </a:buClr>
                        <a:buSzPts val="1100"/>
                        <a:buFont typeface="Arial"/>
                        <a:buNone/>
                      </a:pPr>
                      <a:r>
                        <a:rPr b="1" i="1" lang="en-GB" sz="900">
                          <a:solidFill>
                            <a:schemeClr val="dk1"/>
                          </a:solidFill>
                        </a:rPr>
                        <a:t>Assessment: </a:t>
                      </a:r>
                      <a:r>
                        <a:rPr i="1" lang="en-GB" sz="900">
                          <a:solidFill>
                            <a:schemeClr val="dk1"/>
                          </a:solidFill>
                        </a:rPr>
                        <a:t>Rubric</a:t>
                      </a:r>
                      <a:endParaRPr i="1" sz="900"/>
                    </a:p>
                  </a:txBody>
                  <a:tcPr marT="91425" marB="91425" marR="91425" marL="91425"/>
                </a:tc>
                <a:tc>
                  <a:txBody>
                    <a:bodyPr/>
                    <a:lstStyle/>
                    <a:p>
                      <a:pPr indent="0" lvl="0" marL="0" rtl="0" algn="l">
                        <a:lnSpc>
                          <a:spcPct val="100000"/>
                        </a:lnSpc>
                        <a:spcBef>
                          <a:spcPts val="0"/>
                        </a:spcBef>
                        <a:spcAft>
                          <a:spcPts val="0"/>
                        </a:spcAft>
                        <a:buClr>
                          <a:schemeClr val="dk1"/>
                        </a:buClr>
                        <a:buSzPts val="1100"/>
                        <a:buFont typeface="Arial"/>
                        <a:buNone/>
                      </a:pPr>
                      <a:r>
                        <a:rPr i="1" lang="en-GB" sz="900" u="sng">
                          <a:solidFill>
                            <a:schemeClr val="hlink"/>
                          </a:solidFill>
                          <a:hlinkClick r:id="rId7"/>
                        </a:rPr>
                        <a:t>Programming B - programming quizzes</a:t>
                      </a:r>
                      <a:endParaRPr i="1" sz="1000"/>
                    </a:p>
                    <a:p>
                      <a:pPr indent="0" lvl="0" marL="0" rtl="0" algn="l">
                        <a:lnSpc>
                          <a:spcPct val="100000"/>
                        </a:lnSpc>
                        <a:spcBef>
                          <a:spcPts val="0"/>
                        </a:spcBef>
                        <a:spcAft>
                          <a:spcPts val="0"/>
                        </a:spcAft>
                        <a:buClr>
                          <a:schemeClr val="dk1"/>
                        </a:buClr>
                        <a:buSzPts val="1100"/>
                        <a:buFont typeface="Arial"/>
                        <a:buNone/>
                      </a:pPr>
                      <a:r>
                        <a:rPr i="1" lang="en-GB" sz="900"/>
                        <a:t>Using Scratchjr or Code Studio children will be able to:</a:t>
                      </a:r>
                      <a:endParaRPr i="1" sz="900"/>
                    </a:p>
                    <a:p>
                      <a:pPr indent="0" lvl="0" marL="0" rtl="0" algn="l">
                        <a:lnSpc>
                          <a:spcPct val="100000"/>
                        </a:lnSpc>
                        <a:spcBef>
                          <a:spcPts val="0"/>
                        </a:spcBef>
                        <a:spcAft>
                          <a:spcPts val="0"/>
                        </a:spcAft>
                        <a:buClr>
                          <a:schemeClr val="dk1"/>
                        </a:buClr>
                        <a:buSzPts val="1100"/>
                        <a:buFont typeface="Arial"/>
                        <a:buNone/>
                      </a:pPr>
                      <a:r>
                        <a:t/>
                      </a:r>
                      <a:endParaRPr i="1" sz="600"/>
                    </a:p>
                    <a:p>
                      <a:pPr indent="0" lvl="0" marL="0" rtl="0" algn="l">
                        <a:lnSpc>
                          <a:spcPct val="100000"/>
                        </a:lnSpc>
                        <a:spcBef>
                          <a:spcPts val="0"/>
                        </a:spcBef>
                        <a:spcAft>
                          <a:spcPts val="0"/>
                        </a:spcAft>
                        <a:buClr>
                          <a:schemeClr val="dk1"/>
                        </a:buClr>
                        <a:buSzPts val="1100"/>
                        <a:buFont typeface="Arial"/>
                        <a:buNone/>
                      </a:pPr>
                      <a:r>
                        <a:rPr i="1" lang="en-GB" sz="800"/>
                        <a:t>Explain that a </a:t>
                      </a:r>
                      <a:r>
                        <a:rPr i="1" lang="en-GB" sz="800"/>
                        <a:t>sequence</a:t>
                      </a:r>
                      <a:r>
                        <a:rPr i="1" lang="en-GB" sz="800"/>
                        <a:t> of commands has a start.</a:t>
                      </a:r>
                      <a:endParaRPr i="1" sz="800"/>
                    </a:p>
                    <a:p>
                      <a:pPr indent="0" lvl="0" marL="0" rtl="0" algn="l">
                        <a:lnSpc>
                          <a:spcPct val="100000"/>
                        </a:lnSpc>
                        <a:spcBef>
                          <a:spcPts val="0"/>
                        </a:spcBef>
                        <a:spcAft>
                          <a:spcPts val="0"/>
                        </a:spcAft>
                        <a:buClr>
                          <a:schemeClr val="dk1"/>
                        </a:buClr>
                        <a:buSzPts val="1100"/>
                        <a:buFont typeface="Arial"/>
                        <a:buNone/>
                      </a:pPr>
                      <a:r>
                        <a:rPr i="1" lang="en-GB" sz="800"/>
                        <a:t>Identify</a:t>
                      </a:r>
                      <a:r>
                        <a:rPr i="1" lang="en-GB" sz="800"/>
                        <a:t> the start of a sequence and show how to run a program.</a:t>
                      </a:r>
                      <a:endParaRPr i="1" sz="800"/>
                    </a:p>
                    <a:p>
                      <a:pPr indent="0" lvl="0" marL="0" rtl="0" algn="l">
                        <a:lnSpc>
                          <a:spcPct val="100000"/>
                        </a:lnSpc>
                        <a:spcBef>
                          <a:spcPts val="0"/>
                        </a:spcBef>
                        <a:spcAft>
                          <a:spcPts val="0"/>
                        </a:spcAft>
                        <a:buClr>
                          <a:schemeClr val="dk1"/>
                        </a:buClr>
                        <a:buSzPts val="1100"/>
                        <a:buFont typeface="Arial"/>
                        <a:buNone/>
                      </a:pPr>
                      <a:r>
                        <a:rPr i="1" lang="en-GB" sz="800"/>
                        <a:t>Explain that a sequence of commands has an outcome and </a:t>
                      </a:r>
                      <a:r>
                        <a:rPr i="1" lang="en-GB" sz="800"/>
                        <a:t>predict</a:t>
                      </a:r>
                      <a:r>
                        <a:rPr i="1" lang="en-GB" sz="800"/>
                        <a:t> the outcome, change the outcome and match two sequences with the same outcome.</a:t>
                      </a:r>
                      <a:endParaRPr i="1" sz="800"/>
                    </a:p>
                    <a:p>
                      <a:pPr indent="0" lvl="0" marL="0" rtl="0" algn="l">
                        <a:lnSpc>
                          <a:spcPct val="100000"/>
                        </a:lnSpc>
                        <a:spcBef>
                          <a:spcPts val="0"/>
                        </a:spcBef>
                        <a:spcAft>
                          <a:spcPts val="0"/>
                        </a:spcAft>
                        <a:buClr>
                          <a:schemeClr val="dk1"/>
                        </a:buClr>
                        <a:buSzPts val="1100"/>
                        <a:buFont typeface="Arial"/>
                        <a:buNone/>
                      </a:pPr>
                      <a:r>
                        <a:rPr i="1" lang="en-GB" sz="800"/>
                        <a:t>Create a program from a given design.</a:t>
                      </a:r>
                      <a:endParaRPr i="1" sz="800"/>
                    </a:p>
                    <a:p>
                      <a:pPr indent="0" lvl="0" marL="0" rtl="0" algn="l">
                        <a:lnSpc>
                          <a:spcPct val="100000"/>
                        </a:lnSpc>
                        <a:spcBef>
                          <a:spcPts val="0"/>
                        </a:spcBef>
                        <a:spcAft>
                          <a:spcPts val="0"/>
                        </a:spcAft>
                        <a:buClr>
                          <a:schemeClr val="dk1"/>
                        </a:buClr>
                        <a:buSzPts val="1100"/>
                        <a:buFont typeface="Arial"/>
                        <a:buNone/>
                      </a:pPr>
                      <a:r>
                        <a:rPr i="1" lang="en-GB" sz="800"/>
                        <a:t> Work out the actions of a sprite in an algorithm.</a:t>
                      </a:r>
                      <a:endParaRPr i="1" sz="800"/>
                    </a:p>
                    <a:p>
                      <a:pPr indent="0" lvl="0" marL="0" rtl="0" algn="l">
                        <a:lnSpc>
                          <a:spcPct val="100000"/>
                        </a:lnSpc>
                        <a:spcBef>
                          <a:spcPts val="0"/>
                        </a:spcBef>
                        <a:spcAft>
                          <a:spcPts val="0"/>
                        </a:spcAft>
                        <a:buClr>
                          <a:schemeClr val="dk1"/>
                        </a:buClr>
                        <a:buSzPts val="1100"/>
                        <a:buFont typeface="Arial"/>
                        <a:buNone/>
                      </a:pPr>
                      <a:r>
                        <a:rPr i="1" lang="en-GB" sz="800"/>
                        <a:t>Decide which blocks to use to meet the design.</a:t>
                      </a:r>
                      <a:endParaRPr i="1" sz="800"/>
                    </a:p>
                    <a:p>
                      <a:pPr indent="0" lvl="0" marL="0" rtl="0" algn="l">
                        <a:lnSpc>
                          <a:spcPct val="100000"/>
                        </a:lnSpc>
                        <a:spcBef>
                          <a:spcPts val="0"/>
                        </a:spcBef>
                        <a:spcAft>
                          <a:spcPts val="0"/>
                        </a:spcAft>
                        <a:buClr>
                          <a:schemeClr val="dk1"/>
                        </a:buClr>
                        <a:buSzPts val="1100"/>
                        <a:buFont typeface="Arial"/>
                        <a:buNone/>
                      </a:pPr>
                      <a:r>
                        <a:rPr i="1" lang="en-GB" sz="800"/>
                        <a:t>Build the sequences of blocks needed </a:t>
                      </a:r>
                      <a:endParaRPr i="1" sz="800"/>
                    </a:p>
                    <a:p>
                      <a:pPr indent="0" lvl="0" marL="0" rtl="0" algn="l">
                        <a:lnSpc>
                          <a:spcPct val="100000"/>
                        </a:lnSpc>
                        <a:spcBef>
                          <a:spcPts val="0"/>
                        </a:spcBef>
                        <a:spcAft>
                          <a:spcPts val="0"/>
                        </a:spcAft>
                        <a:buClr>
                          <a:schemeClr val="dk1"/>
                        </a:buClr>
                        <a:buSzPts val="1100"/>
                        <a:buFont typeface="Arial"/>
                        <a:buNone/>
                      </a:pPr>
                      <a:r>
                        <a:rPr i="1" lang="en-GB" sz="800"/>
                        <a:t>change a given design</a:t>
                      </a:r>
                      <a:endParaRPr i="1" sz="800"/>
                    </a:p>
                    <a:p>
                      <a:pPr indent="0" lvl="0" marL="0" rtl="0" algn="l">
                        <a:lnSpc>
                          <a:spcPct val="100000"/>
                        </a:lnSpc>
                        <a:spcBef>
                          <a:spcPts val="0"/>
                        </a:spcBef>
                        <a:spcAft>
                          <a:spcPts val="0"/>
                        </a:spcAft>
                        <a:buClr>
                          <a:schemeClr val="dk1"/>
                        </a:buClr>
                        <a:buSzPts val="1100"/>
                        <a:buFont typeface="Arial"/>
                        <a:buNone/>
                      </a:pPr>
                      <a:r>
                        <a:rPr i="1" lang="en-GB" sz="800"/>
                        <a:t>choose backgrounds and characters for the design</a:t>
                      </a:r>
                      <a:endParaRPr i="1" sz="800"/>
                    </a:p>
                    <a:p>
                      <a:pPr indent="0" lvl="0" marL="0" rtl="0" algn="l">
                        <a:lnSpc>
                          <a:spcPct val="100000"/>
                        </a:lnSpc>
                        <a:spcBef>
                          <a:spcPts val="0"/>
                        </a:spcBef>
                        <a:spcAft>
                          <a:spcPts val="0"/>
                        </a:spcAft>
                        <a:buClr>
                          <a:schemeClr val="dk1"/>
                        </a:buClr>
                        <a:buSzPts val="1100"/>
                        <a:buFont typeface="Arial"/>
                        <a:buNone/>
                      </a:pPr>
                      <a:r>
                        <a:rPr i="1" lang="en-GB" sz="800"/>
                        <a:t>Create a program using my own design</a:t>
                      </a:r>
                      <a:endParaRPr i="1" sz="800"/>
                    </a:p>
                    <a:p>
                      <a:pPr indent="0" lvl="0" marL="0" rtl="0" algn="l">
                        <a:lnSpc>
                          <a:spcPct val="100000"/>
                        </a:lnSpc>
                        <a:spcBef>
                          <a:spcPts val="0"/>
                        </a:spcBef>
                        <a:spcAft>
                          <a:spcPts val="0"/>
                        </a:spcAft>
                        <a:buClr>
                          <a:schemeClr val="dk1"/>
                        </a:buClr>
                        <a:buSzPts val="1100"/>
                        <a:buFont typeface="Arial"/>
                        <a:buNone/>
                      </a:pPr>
                      <a:r>
                        <a:rPr i="1" lang="en-GB" sz="800"/>
                        <a:t>Choose the images for my own design</a:t>
                      </a:r>
                      <a:endParaRPr i="1" sz="800"/>
                    </a:p>
                    <a:p>
                      <a:pPr indent="0" lvl="0" marL="0" rtl="0" algn="l">
                        <a:lnSpc>
                          <a:spcPct val="100000"/>
                        </a:lnSpc>
                        <a:spcBef>
                          <a:spcPts val="0"/>
                        </a:spcBef>
                        <a:spcAft>
                          <a:spcPts val="0"/>
                        </a:spcAft>
                        <a:buClr>
                          <a:schemeClr val="dk1"/>
                        </a:buClr>
                        <a:buSzPts val="1100"/>
                        <a:buFont typeface="Arial"/>
                        <a:buNone/>
                      </a:pPr>
                      <a:r>
                        <a:rPr i="1" lang="en-GB" sz="800"/>
                        <a:t>Create an algorithm</a:t>
                      </a:r>
                      <a:endParaRPr i="1" sz="800"/>
                    </a:p>
                    <a:p>
                      <a:pPr indent="0" lvl="0" marL="0" rtl="0" algn="l">
                        <a:lnSpc>
                          <a:spcPct val="100000"/>
                        </a:lnSpc>
                        <a:spcBef>
                          <a:spcPts val="0"/>
                        </a:spcBef>
                        <a:spcAft>
                          <a:spcPts val="0"/>
                        </a:spcAft>
                        <a:buClr>
                          <a:schemeClr val="dk1"/>
                        </a:buClr>
                        <a:buSzPts val="1100"/>
                        <a:buFont typeface="Arial"/>
                        <a:buNone/>
                      </a:pPr>
                      <a:r>
                        <a:rPr i="1" lang="en-GB" sz="800"/>
                        <a:t>Build sequences of blocks to match pown design</a:t>
                      </a:r>
                      <a:endParaRPr i="1" sz="800"/>
                    </a:p>
                    <a:p>
                      <a:pPr indent="0" lvl="0" marL="0" rtl="0" algn="l">
                        <a:lnSpc>
                          <a:spcPct val="100000"/>
                        </a:lnSpc>
                        <a:spcBef>
                          <a:spcPts val="0"/>
                        </a:spcBef>
                        <a:spcAft>
                          <a:spcPts val="0"/>
                        </a:spcAft>
                        <a:buClr>
                          <a:schemeClr val="dk1"/>
                        </a:buClr>
                        <a:buSzPts val="1100"/>
                        <a:buFont typeface="Arial"/>
                        <a:buNone/>
                      </a:pPr>
                      <a:r>
                        <a:rPr i="1" lang="en-GB" sz="800"/>
                        <a:t>Decide how my project can be improved</a:t>
                      </a:r>
                      <a:endParaRPr i="1" sz="800"/>
                    </a:p>
                    <a:p>
                      <a:pPr indent="0" lvl="0" marL="0" rtl="0" algn="l">
                        <a:spcBef>
                          <a:spcPts val="0"/>
                        </a:spcBef>
                        <a:spcAft>
                          <a:spcPts val="0"/>
                        </a:spcAft>
                        <a:buClr>
                          <a:schemeClr val="dk1"/>
                        </a:buClr>
                        <a:buSzPts val="1100"/>
                        <a:buFont typeface="Arial"/>
                        <a:buNone/>
                      </a:pPr>
                      <a:r>
                        <a:rPr b="1" i="1" lang="en-GB" sz="900">
                          <a:solidFill>
                            <a:schemeClr val="dk1"/>
                          </a:solidFill>
                        </a:rPr>
                        <a:t>Assessment: </a:t>
                      </a:r>
                      <a:r>
                        <a:rPr i="1" lang="en-GB" sz="900">
                          <a:solidFill>
                            <a:schemeClr val="dk1"/>
                          </a:solidFill>
                        </a:rPr>
                        <a:t>Rubric</a:t>
                      </a:r>
                      <a:endParaRPr i="1" sz="8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8"/>
                        </a:rPr>
                        <a:t>Studio Code.org</a:t>
                      </a:r>
                      <a:r>
                        <a:rPr b="1" i="1" lang="en-GB" sz="1000">
                          <a:solidFill>
                            <a:schemeClr val="dk1"/>
                          </a:solidFill>
                        </a:rPr>
                        <a:t> </a:t>
                      </a:r>
                      <a:endParaRPr i="1" sz="900"/>
                    </a:p>
                    <a:p>
                      <a:pPr indent="0" lvl="0" marL="0" rtl="0" algn="l">
                        <a:lnSpc>
                          <a:spcPct val="100000"/>
                        </a:lnSpc>
                        <a:spcBef>
                          <a:spcPts val="0"/>
                        </a:spcBef>
                        <a:spcAft>
                          <a:spcPts val="0"/>
                        </a:spcAft>
                        <a:buClr>
                          <a:schemeClr val="dk1"/>
                        </a:buClr>
                        <a:buSzPts val="1100"/>
                        <a:buFont typeface="Arial"/>
                        <a:buNone/>
                      </a:pPr>
                      <a:r>
                        <a:t/>
                      </a:r>
                      <a:endParaRPr i="1" sz="900"/>
                    </a:p>
                    <a:p>
                      <a:pPr indent="0" lvl="0" marL="0" rtl="0" algn="l">
                        <a:lnSpc>
                          <a:spcPct val="100000"/>
                        </a:lnSpc>
                        <a:spcBef>
                          <a:spcPts val="0"/>
                        </a:spcBef>
                        <a:spcAft>
                          <a:spcPts val="0"/>
                        </a:spcAft>
                        <a:buClr>
                          <a:schemeClr val="dk1"/>
                        </a:buClr>
                        <a:buSzPts val="1100"/>
                        <a:buFont typeface="Arial"/>
                        <a:buNone/>
                      </a:pPr>
                      <a:r>
                        <a:t/>
                      </a:r>
                      <a:endParaRPr i="1" sz="900"/>
                    </a:p>
                  </a:txBody>
                  <a:tcPr marT="91425" marB="91425" marR="91425" marL="91425"/>
                </a:tc>
              </a:tr>
            </a:tbl>
          </a:graphicData>
        </a:graphic>
      </p:graphicFrame>
      <p:pic>
        <p:nvPicPr>
          <p:cNvPr id="128" name="Google Shape;128;p25"/>
          <p:cNvPicPr preferRelativeResize="0"/>
          <p:nvPr/>
        </p:nvPicPr>
        <p:blipFill>
          <a:blip r:embed="rId9">
            <a:alphaModFix/>
          </a:blip>
          <a:stretch>
            <a:fillRect/>
          </a:stretch>
        </p:blipFill>
        <p:spPr>
          <a:xfrm>
            <a:off x="8751688" y="-620375"/>
            <a:ext cx="339112" cy="4070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graphicFrame>
        <p:nvGraphicFramePr>
          <p:cNvPr id="133" name="Google Shape;133;p26"/>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508200">
                <a:tc gridSpan="4">
                  <a:txBody>
                    <a:bodyPr/>
                    <a:lstStyle/>
                    <a:p>
                      <a:pPr indent="0" lvl="0" marL="0" rtl="0" algn="l">
                        <a:spcBef>
                          <a:spcPts val="0"/>
                        </a:spcBef>
                        <a:spcAft>
                          <a:spcPts val="0"/>
                        </a:spcAft>
                        <a:buNone/>
                      </a:pPr>
                      <a:r>
                        <a:rPr b="1" lang="en-GB"/>
                        <a:t>Year 2     Digital Literacy ‘Education for a Connected World’  (© SWGFL Project Evolve)</a:t>
                      </a:r>
                      <a:endParaRPr b="1"/>
                    </a:p>
                    <a:p>
                      <a:pPr indent="0" lvl="0" marL="0" rtl="0" algn="l">
                        <a:spcBef>
                          <a:spcPts val="0"/>
                        </a:spcBef>
                        <a:spcAft>
                          <a:spcPts val="0"/>
                        </a:spcAft>
                        <a:buNone/>
                      </a:pPr>
                      <a:r>
                        <a:rPr b="1" lang="en-GB"/>
                        <a:t>  </a:t>
                      </a:r>
                      <a:r>
                        <a:rPr b="1" lang="en-GB" sz="1100" u="sng">
                          <a:solidFill>
                            <a:schemeClr val="accent5"/>
                          </a:solidFill>
                          <a:hlinkClick r:id="rId3">
                            <a:extLst>
                              <a:ext uri="{A12FA001-AC4F-418D-AE19-62706E023703}">
                                <ahyp:hlinkClr val="tx"/>
                              </a:ext>
                            </a:extLst>
                          </a:hlinkClick>
                        </a:rPr>
                        <a:t>https://projectevolve.co.uk/toolkit/knowledge-map/</a:t>
                      </a:r>
                      <a:endParaRPr b="1"/>
                    </a:p>
                  </a:txBody>
                  <a:tcPr marT="91425" marB="91425" marR="91425" marL="91425"/>
                </a:tc>
                <a:tc hMerge="1"/>
                <a:tc hMerge="1"/>
                <a:tc hMerge="1"/>
              </a:tr>
              <a:tr h="4298900">
                <a:tc>
                  <a:txBody>
                    <a:bodyPr/>
                    <a:lstStyle/>
                    <a:p>
                      <a:pPr indent="0" lvl="0" marL="0" rtl="0" algn="ctr">
                        <a:spcBef>
                          <a:spcPts val="0"/>
                        </a:spcBef>
                        <a:spcAft>
                          <a:spcPts val="0"/>
                        </a:spcAft>
                        <a:buNone/>
                      </a:pPr>
                      <a:r>
                        <a:rPr b="1" lang="en-GB" sz="1100"/>
                        <a:t>Self Image and Identity</a:t>
                      </a:r>
                      <a:endParaRPr b="1" sz="1100"/>
                    </a:p>
                    <a:p>
                      <a:pPr indent="-292100" lvl="0" marL="457200" rtl="0" algn="l">
                        <a:spcBef>
                          <a:spcPts val="0"/>
                        </a:spcBef>
                        <a:spcAft>
                          <a:spcPts val="0"/>
                        </a:spcAft>
                        <a:buClr>
                          <a:schemeClr val="dk1"/>
                        </a:buClr>
                        <a:buSzPts val="1000"/>
                        <a:buChar char="➔"/>
                      </a:pPr>
                      <a:r>
                        <a:rPr lang="en-GB" sz="1000">
                          <a:solidFill>
                            <a:schemeClr val="dk1"/>
                          </a:solidFill>
                        </a:rPr>
                        <a:t>I can explain how other people may look and act differently online and offline.</a:t>
                      </a:r>
                      <a:endParaRPr sz="1000">
                        <a:solidFill>
                          <a:schemeClr val="dk1"/>
                        </a:solidFill>
                      </a:endParaRPr>
                    </a:p>
                    <a:p>
                      <a:pPr indent="-292100" lvl="0" marL="457200" rtl="0" algn="l">
                        <a:spcBef>
                          <a:spcPts val="0"/>
                        </a:spcBef>
                        <a:spcAft>
                          <a:spcPts val="0"/>
                        </a:spcAft>
                        <a:buClr>
                          <a:schemeClr val="dk1"/>
                        </a:buClr>
                        <a:buSzPts val="1000"/>
                        <a:buChar char="➔"/>
                      </a:pPr>
                      <a:r>
                        <a:rPr lang="en-GB" sz="950">
                          <a:solidFill>
                            <a:schemeClr val="dk1"/>
                          </a:solidFill>
                        </a:rPr>
                        <a:t>I can give examples of issues online that might make someone feel sad, worried, uncomfortable or frightened; I can give examples of how they might get help</a:t>
                      </a:r>
                      <a:endParaRPr sz="400">
                        <a:solidFill>
                          <a:schemeClr val="dk1"/>
                        </a:solidFill>
                      </a:endParaRPr>
                    </a:p>
                  </a:txBody>
                  <a:tcPr marT="91425" marB="91425" marR="91425" marL="91425"/>
                </a:tc>
                <a:tc>
                  <a:txBody>
                    <a:bodyPr/>
                    <a:lstStyle/>
                    <a:p>
                      <a:pPr indent="0" lvl="0" marL="0" rtl="0" algn="l">
                        <a:spcBef>
                          <a:spcPts val="0"/>
                        </a:spcBef>
                        <a:spcAft>
                          <a:spcPts val="0"/>
                        </a:spcAft>
                        <a:buNone/>
                      </a:pPr>
                      <a:r>
                        <a:rPr b="1" lang="en-GB" sz="1100"/>
                        <a:t>Online Relationships</a:t>
                      </a:r>
                      <a:endParaRPr b="1" sz="1100"/>
                    </a:p>
                    <a:p>
                      <a:pPr indent="-279400" lvl="0" marL="457200" rtl="0" algn="l">
                        <a:spcBef>
                          <a:spcPts val="0"/>
                        </a:spcBef>
                        <a:spcAft>
                          <a:spcPts val="0"/>
                        </a:spcAft>
                        <a:buClr>
                          <a:schemeClr val="dk1"/>
                        </a:buClr>
                        <a:buSzPts val="800"/>
                        <a:buChar char="➔"/>
                      </a:pPr>
                      <a:r>
                        <a:rPr lang="en-GB" sz="800">
                          <a:solidFill>
                            <a:schemeClr val="dk1"/>
                          </a:solidFill>
                        </a:rPr>
                        <a:t>I can give examples of how someone might use technology to communicate with others they don’t also know offline and explain why this might be risky. (e.g. email, online gaming, a pen-pal in another school / country).</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who I should ask before sharing things about myself or others online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describe different ways to ask for, give, or deny my permission online and can identify who can help me if I am not sure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why I have a right to say ‘no’ or ‘I will have to ask someone’. I can explain who can help me if I feel under pressure to agree to something I am unsure about or don’t want to do</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identify who can help me if something happens online without my consent</a:t>
                      </a:r>
                      <a:endParaRPr sz="800">
                        <a:solidFill>
                          <a:schemeClr val="dk1"/>
                        </a:solidFill>
                      </a:endParaRPr>
                    </a:p>
                    <a:p>
                      <a:pPr indent="-285750" lvl="0" marL="457200" rtl="0" algn="l">
                        <a:spcBef>
                          <a:spcPts val="0"/>
                        </a:spcBef>
                        <a:spcAft>
                          <a:spcPts val="0"/>
                        </a:spcAft>
                        <a:buClr>
                          <a:schemeClr val="dk1"/>
                        </a:buClr>
                        <a:buSzPts val="900"/>
                        <a:buChar char="➔"/>
                      </a:pPr>
                      <a:r>
                        <a:rPr lang="en-GB" sz="800">
                          <a:solidFill>
                            <a:schemeClr val="dk1"/>
                          </a:solidFill>
                        </a:rPr>
                        <a:t>I can explain how it may make others feel if I do not ask their permission or ignore their answers before sharing something about them online</a:t>
                      </a:r>
                      <a:r>
                        <a:rPr lang="en-GB" sz="900">
                          <a:solidFill>
                            <a:schemeClr val="dk1"/>
                          </a:solidFill>
                        </a:rPr>
                        <a:t>.</a:t>
                      </a:r>
                      <a:endParaRPr sz="9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why I should always ask a trusted adult before clicking ‘yes’, ‘agree’ or ‘accept’ online</a:t>
                      </a:r>
                      <a:endParaRPr sz="8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Reputation</a:t>
                      </a:r>
                      <a:endParaRPr b="1" sz="1100"/>
                    </a:p>
                    <a:p>
                      <a:pPr indent="-288925" lvl="0" marL="457200" rtl="0" algn="l">
                        <a:spcBef>
                          <a:spcPts val="0"/>
                        </a:spcBef>
                        <a:spcAft>
                          <a:spcPts val="0"/>
                        </a:spcAft>
                        <a:buClr>
                          <a:schemeClr val="dk1"/>
                        </a:buClr>
                        <a:buSzPts val="950"/>
                        <a:buChar char="➔"/>
                      </a:pPr>
                      <a:r>
                        <a:rPr lang="en-GB" sz="950">
                          <a:solidFill>
                            <a:schemeClr val="dk1"/>
                          </a:solidFill>
                        </a:rPr>
                        <a:t>I can explain how information put online about someone can last for a long time</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describe how anyone’s online information could be seen by others.</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know who to talk to if something has been put online without consent or if it is incorrect</a:t>
                      </a:r>
                      <a:endParaRPr sz="950">
                        <a:solidFill>
                          <a:schemeClr val="dk1"/>
                        </a:solidFill>
                      </a:endParaRPr>
                    </a:p>
                    <a:p>
                      <a:pPr indent="0" lvl="0" marL="0" rtl="0" algn="l">
                        <a:lnSpc>
                          <a:spcPct val="115000"/>
                        </a:lnSpc>
                        <a:spcBef>
                          <a:spcPts val="0"/>
                        </a:spcBef>
                        <a:spcAft>
                          <a:spcPts val="0"/>
                        </a:spcAft>
                        <a:buNone/>
                      </a:pPr>
                      <a:r>
                        <a:t/>
                      </a:r>
                      <a:endParaRPr b="1" sz="10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Bullying</a:t>
                      </a:r>
                      <a:endParaRPr b="1" sz="1100"/>
                    </a:p>
                    <a:p>
                      <a:pPr indent="-285750" lvl="0" marL="457200" rtl="0" algn="l">
                        <a:spcBef>
                          <a:spcPts val="0"/>
                        </a:spcBef>
                        <a:spcAft>
                          <a:spcPts val="0"/>
                        </a:spcAft>
                        <a:buClr>
                          <a:schemeClr val="dk1"/>
                        </a:buClr>
                        <a:buSzPts val="900"/>
                        <a:buChar char="➔"/>
                      </a:pPr>
                      <a:r>
                        <a:rPr lang="en-GB" sz="900">
                          <a:solidFill>
                            <a:schemeClr val="dk1"/>
                          </a:solidFill>
                        </a:rPr>
                        <a:t>I</a:t>
                      </a:r>
                      <a:r>
                        <a:rPr lang="en-GB" sz="900">
                          <a:solidFill>
                            <a:schemeClr val="dk1"/>
                          </a:solidFill>
                        </a:rPr>
                        <a:t> can explain what bullying is, how people may bully others and how bullying can make someone feel</a:t>
                      </a:r>
                      <a:endParaRPr sz="90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explain why anyone who experiences bullying is not to blame</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talk about how anyone experiencing bullying can get help</a:t>
                      </a:r>
                      <a:endParaRPr sz="950">
                        <a:solidFill>
                          <a:schemeClr val="dk1"/>
                        </a:solidFill>
                      </a:endParaRPr>
                    </a:p>
                    <a:p>
                      <a:pPr indent="0" lvl="0" marL="457200" rtl="0" algn="l">
                        <a:spcBef>
                          <a:spcPts val="0"/>
                        </a:spcBef>
                        <a:spcAft>
                          <a:spcPts val="0"/>
                        </a:spcAft>
                        <a:buNone/>
                      </a:pPr>
                      <a:r>
                        <a:t/>
                      </a:r>
                      <a:endParaRPr sz="950">
                        <a:solidFill>
                          <a:schemeClr val="dk1"/>
                        </a:solidFill>
                      </a:endParaRPr>
                    </a:p>
                  </a:txBody>
                  <a:tcPr marT="91425" marB="91425" marR="91425" marL="91425"/>
                </a:tc>
              </a:tr>
            </a:tbl>
          </a:graphicData>
        </a:graphic>
      </p:graphicFrame>
      <p:pic>
        <p:nvPicPr>
          <p:cNvPr id="134" name="Google Shape;134;p26"/>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graphicFrame>
        <p:nvGraphicFramePr>
          <p:cNvPr id="139" name="Google Shape;139;p27"/>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494900">
                <a:tc gridSpan="4">
                  <a:txBody>
                    <a:bodyPr/>
                    <a:lstStyle/>
                    <a:p>
                      <a:pPr indent="0" lvl="0" marL="0" rtl="0" algn="l">
                        <a:spcBef>
                          <a:spcPts val="0"/>
                        </a:spcBef>
                        <a:spcAft>
                          <a:spcPts val="0"/>
                        </a:spcAft>
                        <a:buNone/>
                      </a:pPr>
                      <a:r>
                        <a:rPr b="1" lang="en-GB"/>
                        <a:t>Year 2     Digital Literacy ‘Education for a Connected World’ </a:t>
                      </a:r>
                      <a:r>
                        <a:rPr b="1" lang="en-GB">
                          <a:solidFill>
                            <a:schemeClr val="dk1"/>
                          </a:solidFill>
                        </a:rPr>
                        <a:t>(© SWGFL Project Evolve)</a:t>
                      </a:r>
                      <a:endParaRPr b="1">
                        <a:solidFill>
                          <a:schemeClr val="dk1"/>
                        </a:solidFill>
                      </a:endParaRPr>
                    </a:p>
                    <a:p>
                      <a:pPr indent="0" lvl="0" marL="0" rtl="0" algn="l">
                        <a:spcBef>
                          <a:spcPts val="0"/>
                        </a:spcBef>
                        <a:spcAft>
                          <a:spcPts val="0"/>
                        </a:spcAft>
                        <a:buNone/>
                      </a:pPr>
                      <a:r>
                        <a:rPr b="1" lang="en-GB" sz="1100" u="sng">
                          <a:solidFill>
                            <a:schemeClr val="accent5"/>
                          </a:solidFill>
                          <a:hlinkClick r:id="rId3">
                            <a:extLst>
                              <a:ext uri="{A12FA001-AC4F-418D-AE19-62706E023703}">
                                <ahyp:hlinkClr val="tx"/>
                              </a:ext>
                            </a:extLst>
                          </a:hlinkClick>
                        </a:rPr>
                        <a:t>https://projectevolve.co.uk/toolkit/knowledge-map/</a:t>
                      </a:r>
                      <a:r>
                        <a:rPr b="1" lang="en-GB">
                          <a:solidFill>
                            <a:schemeClr val="dk1"/>
                          </a:solidFill>
                        </a:rPr>
                        <a:t> </a:t>
                      </a:r>
                      <a:r>
                        <a:rPr b="1" lang="en-GB"/>
                        <a:t>    </a:t>
                      </a:r>
                      <a:endParaRPr b="1"/>
                    </a:p>
                  </a:txBody>
                  <a:tcPr marT="91425" marB="91425" marR="91425" marL="91425"/>
                </a:tc>
                <a:tc hMerge="1"/>
                <a:tc hMerge="1"/>
                <a:tc hMerge="1"/>
              </a:tr>
              <a:tr h="2223575">
                <a:tc>
                  <a:txBody>
                    <a:bodyPr/>
                    <a:lstStyle/>
                    <a:p>
                      <a:pPr indent="0" lvl="0" marL="0" rtl="0" algn="ctr">
                        <a:spcBef>
                          <a:spcPts val="0"/>
                        </a:spcBef>
                        <a:spcAft>
                          <a:spcPts val="0"/>
                        </a:spcAft>
                        <a:buNone/>
                      </a:pPr>
                      <a:r>
                        <a:rPr b="1" lang="en-GB" sz="1200"/>
                        <a:t>Managing Online Information</a:t>
                      </a:r>
                      <a:endParaRPr b="1" sz="1200"/>
                    </a:p>
                    <a:p>
                      <a:pPr indent="-288925" lvl="0" marL="457200" rtl="0" algn="l">
                        <a:spcBef>
                          <a:spcPts val="0"/>
                        </a:spcBef>
                        <a:spcAft>
                          <a:spcPts val="0"/>
                        </a:spcAft>
                        <a:buClr>
                          <a:schemeClr val="dk1"/>
                        </a:buClr>
                        <a:buSzPts val="950"/>
                        <a:buChar char="➔"/>
                      </a:pPr>
                      <a:r>
                        <a:rPr lang="en-GB" sz="950">
                          <a:solidFill>
                            <a:schemeClr val="dk1"/>
                          </a:solidFill>
                        </a:rPr>
                        <a:t>I can use simple keywords in search engines</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demonstrate how to navigate a simple webpage to get to information I need (e.g. home, forward, back buttons; links, tabs and sections).</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explain what voice activated searching is and how it might be used, and know it is not a real person (e.g. Alexa, Google Now, Siri)</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explain the difference between things that are imaginary, ‘made up’ or ‘make believe’ and things that are ‘true’ or ‘real</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explain why some information I find online may not be real or true.</a:t>
                      </a:r>
                      <a:endParaRPr sz="950">
                        <a:solidFill>
                          <a:schemeClr val="dk1"/>
                        </a:solidFill>
                      </a:endParaRPr>
                    </a:p>
                    <a:p>
                      <a:pPr indent="0" lvl="0" marL="0" rtl="0" algn="l">
                        <a:spcBef>
                          <a:spcPts val="0"/>
                        </a:spcBef>
                        <a:spcAft>
                          <a:spcPts val="0"/>
                        </a:spcAft>
                        <a:buNone/>
                      </a:pPr>
                      <a:r>
                        <a:t/>
                      </a:r>
                      <a:endParaRPr b="1" sz="1000">
                        <a:solidFill>
                          <a:schemeClr val="dk1"/>
                        </a:solidFill>
                      </a:endParaRPr>
                    </a:p>
                    <a:p>
                      <a:pPr indent="0" lvl="0" marL="457200" rtl="0" algn="l">
                        <a:spcBef>
                          <a:spcPts val="0"/>
                        </a:spcBef>
                        <a:spcAft>
                          <a:spcPts val="0"/>
                        </a:spcAft>
                        <a:buNone/>
                      </a:pPr>
                      <a:r>
                        <a:t/>
                      </a:r>
                      <a:endParaRPr b="1" sz="1000">
                        <a:solidFill>
                          <a:schemeClr val="dk1"/>
                        </a:solidFill>
                      </a:endParaRPr>
                    </a:p>
                    <a:p>
                      <a:pPr indent="0" lvl="0" marL="45720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Health, Well-being and Lifestyle</a:t>
                      </a:r>
                      <a:endParaRPr b="1" sz="1200"/>
                    </a:p>
                    <a:p>
                      <a:pPr indent="-288925" lvl="0" marL="457200" rtl="0" algn="l">
                        <a:spcBef>
                          <a:spcPts val="0"/>
                        </a:spcBef>
                        <a:spcAft>
                          <a:spcPts val="0"/>
                        </a:spcAft>
                        <a:buClr>
                          <a:schemeClr val="dk1"/>
                        </a:buClr>
                        <a:buSzPts val="950"/>
                        <a:buChar char="➔"/>
                      </a:pPr>
                      <a:r>
                        <a:rPr lang="en-GB" sz="950">
                          <a:solidFill>
                            <a:schemeClr val="dk1"/>
                          </a:solidFill>
                        </a:rPr>
                        <a:t>I can explain simple guidance for using technology in different environments and settings e.g. accessing online technologies in public places and the home environment</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say how those rules / guides can help anyone accessing online technologies</a:t>
                      </a:r>
                      <a:endParaRPr sz="950">
                        <a:solidFill>
                          <a:schemeClr val="dk1"/>
                        </a:solidFill>
                      </a:endParaRPr>
                    </a:p>
                    <a:p>
                      <a:pPr indent="0" lvl="0" marL="457200" rtl="0" algn="l">
                        <a:spcBef>
                          <a:spcPts val="0"/>
                        </a:spcBef>
                        <a:spcAft>
                          <a:spcPts val="0"/>
                        </a:spcAft>
                        <a:buNone/>
                      </a:pPr>
                      <a:r>
                        <a:t/>
                      </a:r>
                      <a:endParaRPr sz="95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Privacy and Security</a:t>
                      </a:r>
                      <a:endParaRPr b="1" sz="1200"/>
                    </a:p>
                    <a:p>
                      <a:pPr indent="-288925" lvl="0" marL="457200" rtl="0" algn="l">
                        <a:spcBef>
                          <a:spcPts val="0"/>
                        </a:spcBef>
                        <a:spcAft>
                          <a:spcPts val="0"/>
                        </a:spcAft>
                        <a:buClr>
                          <a:schemeClr val="dk1"/>
                        </a:buClr>
                        <a:buSzPts val="950"/>
                        <a:buChar char="➔"/>
                      </a:pPr>
                      <a:r>
                        <a:rPr lang="en-GB" sz="950">
                          <a:solidFill>
                            <a:schemeClr val="dk1"/>
                          </a:solidFill>
                        </a:rPr>
                        <a:t>I can explain how passwords can be used to protect information, accounts and devices.</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explain and give examples of what is meant by ‘private’ and ‘keeping things private’.</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describe and explain some rules for keeping personal information private (e.g. creating and protecting passwords).</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explain how some people may have devices in their homes connected to the internet and give examples (e.g. lights, fridges, toys, televisions).</a:t>
                      </a:r>
                      <a:endParaRPr sz="950">
                        <a:solidFill>
                          <a:schemeClr val="dk1"/>
                        </a:solidFill>
                      </a:endParaRPr>
                    </a:p>
                    <a:p>
                      <a:pPr indent="0" lvl="0" marL="0" rtl="0" algn="l">
                        <a:lnSpc>
                          <a:spcPct val="115000"/>
                        </a:lnSpc>
                        <a:spcBef>
                          <a:spcPts val="0"/>
                        </a:spcBef>
                        <a:spcAft>
                          <a:spcPts val="0"/>
                        </a:spcAft>
                        <a:buNone/>
                      </a:pPr>
                      <a:r>
                        <a:t/>
                      </a:r>
                      <a:endParaRPr b="1" sz="10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Copyright and Ownership</a:t>
                      </a:r>
                      <a:endParaRPr b="1" sz="1200"/>
                    </a:p>
                    <a:p>
                      <a:pPr indent="-288925" lvl="0" marL="457200" rtl="0" algn="l">
                        <a:spcBef>
                          <a:spcPts val="0"/>
                        </a:spcBef>
                        <a:spcAft>
                          <a:spcPts val="0"/>
                        </a:spcAft>
                        <a:buClr>
                          <a:schemeClr val="dk1"/>
                        </a:buClr>
                        <a:buSzPts val="950"/>
                        <a:buChar char="➔"/>
                      </a:pPr>
                      <a:r>
                        <a:rPr lang="en-GB" sz="950">
                          <a:solidFill>
                            <a:schemeClr val="dk1"/>
                          </a:solidFill>
                        </a:rPr>
                        <a:t>I can recognise that content on the internet may belong to other people</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describe why other people’s work belongs to them</a:t>
                      </a:r>
                      <a:endParaRPr sz="950">
                        <a:solidFill>
                          <a:schemeClr val="dk1"/>
                        </a:solidFill>
                      </a:endParaRPr>
                    </a:p>
                    <a:p>
                      <a:pPr indent="0" lvl="0" marL="457200" rtl="0" algn="l">
                        <a:spcBef>
                          <a:spcPts val="0"/>
                        </a:spcBef>
                        <a:spcAft>
                          <a:spcPts val="0"/>
                        </a:spcAft>
                        <a:buNone/>
                      </a:pPr>
                      <a:r>
                        <a:t/>
                      </a:r>
                      <a:endParaRPr sz="950">
                        <a:solidFill>
                          <a:schemeClr val="dk1"/>
                        </a:solidFill>
                      </a:endParaRPr>
                    </a:p>
                    <a:p>
                      <a:pPr indent="0" lvl="0" marL="0" rtl="0" algn="l">
                        <a:spcBef>
                          <a:spcPts val="0"/>
                        </a:spcBef>
                        <a:spcAft>
                          <a:spcPts val="0"/>
                        </a:spcAft>
                        <a:buNone/>
                      </a:pPr>
                      <a:r>
                        <a:t/>
                      </a:r>
                      <a:endParaRPr sz="1000">
                        <a:solidFill>
                          <a:schemeClr val="dk1"/>
                        </a:solidFill>
                      </a:endParaRPr>
                    </a:p>
                    <a:p>
                      <a:pPr indent="0" lvl="0" marL="457200" rtl="0" algn="l">
                        <a:spcBef>
                          <a:spcPts val="0"/>
                        </a:spcBef>
                        <a:spcAft>
                          <a:spcPts val="0"/>
                        </a:spcAft>
                        <a:buClr>
                          <a:schemeClr val="dk1"/>
                        </a:buClr>
                        <a:buSzPts val="1100"/>
                        <a:buFont typeface="Arial"/>
                        <a:buNone/>
                      </a:pPr>
                      <a:r>
                        <a:t/>
                      </a:r>
                      <a:endParaRPr b="1" sz="1000">
                        <a:solidFill>
                          <a:schemeClr val="dk1"/>
                        </a:solidFill>
                      </a:endParaRPr>
                    </a:p>
                  </a:txBody>
                  <a:tcPr marT="91425" marB="91425" marR="91425" marL="91425"/>
                </a:tc>
              </a:tr>
            </a:tbl>
          </a:graphicData>
        </a:graphic>
      </p:graphicFrame>
      <p:pic>
        <p:nvPicPr>
          <p:cNvPr id="140" name="Google Shape;140;p27"/>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graphicFrame>
        <p:nvGraphicFramePr>
          <p:cNvPr id="145" name="Google Shape;145;p28"/>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34350">
                <a:tc gridSpan="2">
                  <a:txBody>
                    <a:bodyPr/>
                    <a:lstStyle/>
                    <a:p>
                      <a:pPr indent="0" lvl="0" marL="0" rtl="0" algn="l">
                        <a:spcBef>
                          <a:spcPts val="0"/>
                        </a:spcBef>
                        <a:spcAft>
                          <a:spcPts val="0"/>
                        </a:spcAft>
                        <a:buNone/>
                      </a:pPr>
                      <a:r>
                        <a:rPr b="1" lang="en-GB" sz="1200"/>
                        <a:t>Year 3 Knowledge and Skills  : Curriculum </a:t>
                      </a:r>
                      <a:r>
                        <a:rPr b="1" lang="en-GB"/>
                        <a:t>          </a:t>
                      </a:r>
                      <a:endParaRPr b="1"/>
                    </a:p>
                  </a:txBody>
                  <a:tcPr marT="91425" marB="91425" marR="91425" marL="91425"/>
                </a:tc>
                <a:tc hMerge="1"/>
                <a:tc gridSpan="2" rowSpan="2">
                  <a:txBody>
                    <a:bodyPr/>
                    <a:lstStyle/>
                    <a:p>
                      <a:pPr indent="0" lvl="0" marL="457200" rtl="0" algn="l">
                        <a:spcBef>
                          <a:spcPts val="0"/>
                        </a:spcBef>
                        <a:spcAft>
                          <a:spcPts val="0"/>
                        </a:spcAft>
                        <a:buNone/>
                      </a:pPr>
                      <a:r>
                        <a:rPr b="1" lang="en-GB" sz="1000" u="sng"/>
                        <a:t>Curriculum Resources and Hardware</a:t>
                      </a:r>
                      <a:endParaRPr b="1" sz="1000" u="sng"/>
                    </a:p>
                    <a:p>
                      <a:pPr indent="0" lvl="0" marL="0" rtl="0" algn="l">
                        <a:spcBef>
                          <a:spcPts val="0"/>
                        </a:spcBef>
                        <a:spcAft>
                          <a:spcPts val="0"/>
                        </a:spcAft>
                        <a:buNone/>
                      </a:pPr>
                      <a:r>
                        <a:rPr b="1" lang="en-GB" sz="900">
                          <a:solidFill>
                            <a:schemeClr val="dk1"/>
                          </a:solidFill>
                        </a:rPr>
                        <a:t>Word Processing Skills for a Digital Life  </a:t>
                      </a:r>
                      <a:endParaRPr b="1" sz="900">
                        <a:solidFill>
                          <a:schemeClr val="dk1"/>
                        </a:solidFill>
                      </a:endParaRPr>
                    </a:p>
                    <a:p>
                      <a:pPr indent="0" lvl="0" marL="0" rtl="0" algn="l">
                        <a:spcBef>
                          <a:spcPts val="0"/>
                        </a:spcBef>
                        <a:spcAft>
                          <a:spcPts val="0"/>
                        </a:spcAft>
                        <a:buNone/>
                      </a:pPr>
                      <a:r>
                        <a:rPr lang="en-GB" sz="900">
                          <a:solidFill>
                            <a:schemeClr val="dk1"/>
                          </a:solidFill>
                        </a:rPr>
                        <a:t>Chromebook ipad</a:t>
                      </a:r>
                      <a:endParaRPr sz="900">
                        <a:solidFill>
                          <a:schemeClr val="dk1"/>
                        </a:solidFill>
                      </a:endParaRPr>
                    </a:p>
                    <a:p>
                      <a:pPr indent="0" lvl="0" marL="0" rtl="0" algn="l">
                        <a:spcBef>
                          <a:spcPts val="0"/>
                        </a:spcBef>
                        <a:spcAft>
                          <a:spcPts val="0"/>
                        </a:spcAft>
                        <a:buNone/>
                      </a:pPr>
                      <a:r>
                        <a:rPr b="1" lang="en-GB" sz="900">
                          <a:solidFill>
                            <a:schemeClr val="dk1"/>
                          </a:solidFill>
                        </a:rPr>
                        <a:t>Computing Systems and Networks</a:t>
                      </a:r>
                      <a:endParaRPr b="1" sz="900">
                        <a:solidFill>
                          <a:schemeClr val="dk1"/>
                        </a:solidFill>
                      </a:endParaRPr>
                    </a:p>
                    <a:p>
                      <a:pPr indent="0" lvl="0" marL="0" rtl="0" algn="l">
                        <a:spcBef>
                          <a:spcPts val="0"/>
                        </a:spcBef>
                        <a:spcAft>
                          <a:spcPts val="0"/>
                        </a:spcAft>
                        <a:buNone/>
                      </a:pPr>
                      <a:r>
                        <a:rPr lang="en-GB" sz="900">
                          <a:solidFill>
                            <a:schemeClr val="dk1"/>
                          </a:solidFill>
                        </a:rPr>
                        <a:t>Painting program chromebook ipad</a:t>
                      </a:r>
                      <a:endParaRPr sz="900">
                        <a:solidFill>
                          <a:schemeClr val="dk1"/>
                        </a:solidFill>
                      </a:endParaRPr>
                    </a:p>
                    <a:p>
                      <a:pPr indent="0" lvl="0" marL="0" rtl="0" algn="l">
                        <a:spcBef>
                          <a:spcPts val="0"/>
                        </a:spcBef>
                        <a:spcAft>
                          <a:spcPts val="0"/>
                        </a:spcAft>
                        <a:buNone/>
                      </a:pPr>
                      <a:r>
                        <a:rPr b="1" lang="en-GB" sz="900">
                          <a:solidFill>
                            <a:schemeClr val="dk1"/>
                          </a:solidFill>
                        </a:rPr>
                        <a:t>Programming A</a:t>
                      </a:r>
                      <a:endParaRPr b="1" sz="900">
                        <a:solidFill>
                          <a:schemeClr val="dk1"/>
                        </a:solidFill>
                      </a:endParaRPr>
                    </a:p>
                    <a:p>
                      <a:pPr indent="0" lvl="0" marL="0" rtl="0" algn="l">
                        <a:spcBef>
                          <a:spcPts val="0"/>
                        </a:spcBef>
                        <a:spcAft>
                          <a:spcPts val="0"/>
                        </a:spcAft>
                        <a:buNone/>
                      </a:pPr>
                      <a:r>
                        <a:rPr lang="en-GB" sz="900">
                          <a:solidFill>
                            <a:schemeClr val="dk1"/>
                          </a:solidFill>
                        </a:rPr>
                        <a:t>Chromebook scratch</a:t>
                      </a:r>
                      <a:endParaRPr sz="900">
                        <a:solidFill>
                          <a:schemeClr val="dk1"/>
                        </a:solidFill>
                      </a:endParaRPr>
                    </a:p>
                    <a:p>
                      <a:pPr indent="0" lvl="0" marL="0" rtl="0" algn="l">
                        <a:spcBef>
                          <a:spcPts val="0"/>
                        </a:spcBef>
                        <a:spcAft>
                          <a:spcPts val="0"/>
                        </a:spcAft>
                        <a:buNone/>
                      </a:pPr>
                      <a:r>
                        <a:rPr b="1" lang="en-GB" sz="900">
                          <a:solidFill>
                            <a:schemeClr val="dk1"/>
                          </a:solidFill>
                        </a:rPr>
                        <a:t>Creating Media</a:t>
                      </a:r>
                      <a:endParaRPr b="1" sz="900">
                        <a:solidFill>
                          <a:schemeClr val="dk1"/>
                        </a:solidFill>
                      </a:endParaRPr>
                    </a:p>
                    <a:p>
                      <a:pPr indent="0" lvl="0" marL="0" rtl="0" algn="l">
                        <a:spcBef>
                          <a:spcPts val="0"/>
                        </a:spcBef>
                        <a:spcAft>
                          <a:spcPts val="0"/>
                        </a:spcAft>
                        <a:buNone/>
                      </a:pPr>
                      <a:r>
                        <a:rPr lang="en-GB" sz="900">
                          <a:solidFill>
                            <a:schemeClr val="dk1"/>
                          </a:solidFill>
                        </a:rPr>
                        <a:t>Chromebook adobe express </a:t>
                      </a:r>
                      <a:endParaRPr sz="1100">
                        <a:solidFill>
                          <a:schemeClr val="dk1"/>
                        </a:solidFill>
                      </a:endParaRPr>
                    </a:p>
                    <a:p>
                      <a:pPr indent="0" lvl="0" marL="0" rtl="0" algn="l">
                        <a:spcBef>
                          <a:spcPts val="0"/>
                        </a:spcBef>
                        <a:spcAft>
                          <a:spcPts val="0"/>
                        </a:spcAft>
                        <a:buNone/>
                      </a:pPr>
                      <a:r>
                        <a:rPr b="1" lang="en-GB" sz="600">
                          <a:solidFill>
                            <a:srgbClr val="FF0000"/>
                          </a:solidFill>
                        </a:rPr>
                        <a:t>Students below the age of 13 require parental consent to use Canva for Education.  For further details and to download a sample consent template visit:</a:t>
                      </a:r>
                      <a:r>
                        <a:rPr lang="en-GB" sz="600">
                          <a:solidFill>
                            <a:schemeClr val="dk1"/>
                          </a:solidFill>
                          <a:uFill>
                            <a:noFill/>
                          </a:uFill>
                          <a:hlinkClick r:id="rId3">
                            <a:extLst>
                              <a:ext uri="{A12FA001-AC4F-418D-AE19-62706E023703}">
                                <ahyp:hlinkClr val="tx"/>
                              </a:ext>
                            </a:extLst>
                          </a:hlinkClick>
                        </a:rPr>
                        <a:t> </a:t>
                      </a:r>
                      <a:r>
                        <a:rPr lang="en-GB" sz="600" u="sng">
                          <a:solidFill>
                            <a:srgbClr val="1155CC"/>
                          </a:solidFill>
                          <a:hlinkClick r:id="rId4">
                            <a:extLst>
                              <a:ext uri="{A12FA001-AC4F-418D-AE19-62706E023703}">
                                <ahyp:hlinkClr val="tx"/>
                              </a:ext>
                            </a:extLst>
                          </a:hlinkClick>
                        </a:rPr>
                        <a:t>https://www.canva.com/help/invite-teachers-and-students/</a:t>
                      </a:r>
                      <a:endParaRPr sz="400">
                        <a:solidFill>
                          <a:schemeClr val="dk1"/>
                        </a:solidFill>
                      </a:endParaRPr>
                    </a:p>
                    <a:p>
                      <a:pPr indent="0" lvl="0" marL="0" rtl="0" algn="l">
                        <a:spcBef>
                          <a:spcPts val="0"/>
                        </a:spcBef>
                        <a:spcAft>
                          <a:spcPts val="0"/>
                        </a:spcAft>
                        <a:buNone/>
                      </a:pPr>
                      <a:r>
                        <a:rPr b="1" lang="en-GB" sz="900">
                          <a:solidFill>
                            <a:schemeClr val="dk1"/>
                          </a:solidFill>
                        </a:rPr>
                        <a:t>Programming B</a:t>
                      </a:r>
                      <a:endParaRPr b="1" sz="900">
                        <a:solidFill>
                          <a:schemeClr val="dk1"/>
                        </a:solidFill>
                      </a:endParaRPr>
                    </a:p>
                    <a:p>
                      <a:pPr indent="0" lvl="0" marL="0" rtl="0" algn="l">
                        <a:spcBef>
                          <a:spcPts val="0"/>
                        </a:spcBef>
                        <a:spcAft>
                          <a:spcPts val="0"/>
                        </a:spcAft>
                        <a:buNone/>
                      </a:pPr>
                      <a:r>
                        <a:rPr lang="en-GB" sz="900">
                          <a:solidFill>
                            <a:schemeClr val="dk1"/>
                          </a:solidFill>
                        </a:rPr>
                        <a:t>Chromebook scratch</a:t>
                      </a:r>
                      <a:endParaRPr sz="900">
                        <a:solidFill>
                          <a:schemeClr val="dk1"/>
                        </a:solidFill>
                      </a:endParaRPr>
                    </a:p>
                  </a:txBody>
                  <a:tcPr marT="91425" marB="91425" marR="91425" marL="91425"/>
                </a:tc>
                <a:tc rowSpan="2" hMerge="1"/>
              </a:tr>
              <a:tr h="1415150">
                <a:tc gridSpan="2">
                  <a:txBody>
                    <a:bodyPr/>
                    <a:lstStyle/>
                    <a:p>
                      <a:pPr indent="0" lvl="0" marL="0" rtl="0" algn="ctr">
                        <a:spcBef>
                          <a:spcPts val="0"/>
                        </a:spcBef>
                        <a:spcAft>
                          <a:spcPts val="0"/>
                        </a:spcAft>
                        <a:buNone/>
                      </a:pPr>
                      <a:r>
                        <a:rPr b="1" lang="en-GB" sz="1000" u="sng"/>
                        <a:t>Word Processing Skills for a Digital Life </a:t>
                      </a:r>
                      <a:r>
                        <a:rPr b="1" lang="en-GB" sz="1200"/>
                        <a:t> </a:t>
                      </a:r>
                      <a:endParaRPr b="1" sz="1200"/>
                    </a:p>
                    <a:p>
                      <a:pPr indent="0" lvl="0" marL="0" rtl="0" algn="l">
                        <a:spcBef>
                          <a:spcPts val="0"/>
                        </a:spcBef>
                        <a:spcAft>
                          <a:spcPts val="0"/>
                        </a:spcAft>
                        <a:buNone/>
                      </a:pPr>
                      <a:r>
                        <a:rPr lang="en-GB" sz="1000"/>
                        <a:t>Use index fingers on keyboard home keys (f/j), use left fingers for a/s/</a:t>
                      </a:r>
                      <a:endParaRPr sz="1000"/>
                    </a:p>
                    <a:p>
                      <a:pPr indent="0" lvl="0" marL="0" rtl="0" algn="l">
                        <a:spcBef>
                          <a:spcPts val="0"/>
                        </a:spcBef>
                        <a:spcAft>
                          <a:spcPts val="0"/>
                        </a:spcAft>
                        <a:buNone/>
                      </a:pPr>
                      <a:r>
                        <a:rPr lang="en-GB" sz="1000"/>
                        <a:t>d/f/g, and use right fingers for h/j/k/l</a:t>
                      </a:r>
                      <a:endParaRPr sz="1000"/>
                    </a:p>
                    <a:p>
                      <a:pPr indent="0" lvl="0" marL="0" rtl="0" algn="l">
                        <a:spcBef>
                          <a:spcPts val="0"/>
                        </a:spcBef>
                        <a:spcAft>
                          <a:spcPts val="0"/>
                        </a:spcAft>
                        <a:buNone/>
                      </a:pPr>
                      <a:r>
                        <a:rPr lang="en-GB" sz="1000"/>
                        <a:t>Edit the style and effect of my text and images to make my document</a:t>
                      </a:r>
                      <a:endParaRPr sz="1000"/>
                    </a:p>
                    <a:p>
                      <a:pPr indent="0" lvl="0" marL="0" rtl="0" algn="l">
                        <a:spcBef>
                          <a:spcPts val="0"/>
                        </a:spcBef>
                        <a:spcAft>
                          <a:spcPts val="0"/>
                        </a:spcAft>
                        <a:buNone/>
                      </a:pPr>
                      <a:r>
                        <a:rPr lang="en-GB" sz="1000"/>
                        <a:t>more engaging and eye-catching. For example, borders and shadows.</a:t>
                      </a:r>
                      <a:endParaRPr sz="1000"/>
                    </a:p>
                    <a:p>
                      <a:pPr indent="0" lvl="0" marL="0" rtl="0" algn="l">
                        <a:spcBef>
                          <a:spcPts val="0"/>
                        </a:spcBef>
                        <a:spcAft>
                          <a:spcPts val="0"/>
                        </a:spcAft>
                        <a:buNone/>
                      </a:pPr>
                      <a:r>
                        <a:rPr lang="en-GB" sz="1000"/>
                        <a:t>Use cut, copy and paste to quickly duplicate and organise text.</a:t>
                      </a:r>
                      <a:endParaRPr sz="1000"/>
                    </a:p>
                    <a:p>
                      <a:pPr indent="0" lvl="0" marL="457200" rtl="0" algn="l">
                        <a:spcBef>
                          <a:spcPts val="0"/>
                        </a:spcBef>
                        <a:spcAft>
                          <a:spcPts val="0"/>
                        </a:spcAft>
                        <a:buNone/>
                      </a:pPr>
                      <a:r>
                        <a:t/>
                      </a:r>
                      <a:endParaRPr sz="1000"/>
                    </a:p>
                  </a:txBody>
                  <a:tcPr marT="91425" marB="91425" marR="91425" marL="91425"/>
                </a:tc>
                <a:tc hMerge="1"/>
                <a:tc gridSpan="2" vMerge="1"/>
                <a:tc hMerge="1" vMerge="1"/>
              </a:tr>
              <a:tr h="1776650">
                <a:tc>
                  <a:txBody>
                    <a:bodyPr/>
                    <a:lstStyle/>
                    <a:p>
                      <a:pPr indent="0" lvl="0" marL="0" rtl="0" algn="ctr">
                        <a:spcBef>
                          <a:spcPts val="0"/>
                        </a:spcBef>
                        <a:spcAft>
                          <a:spcPts val="0"/>
                        </a:spcAft>
                        <a:buNone/>
                      </a:pPr>
                      <a:r>
                        <a:rPr b="1" lang="en-GB" sz="800" u="sng"/>
                        <a:t>Computing Systems and Networks</a:t>
                      </a:r>
                      <a:endParaRPr b="1" sz="800" u="sng"/>
                    </a:p>
                    <a:p>
                      <a:pPr indent="0" lvl="0" marL="0" rtl="0" algn="ctr">
                        <a:spcBef>
                          <a:spcPts val="0"/>
                        </a:spcBef>
                        <a:spcAft>
                          <a:spcPts val="0"/>
                        </a:spcAft>
                        <a:buClr>
                          <a:schemeClr val="dk1"/>
                        </a:buClr>
                        <a:buSzPts val="1100"/>
                        <a:buFont typeface="Arial"/>
                        <a:buNone/>
                      </a:pPr>
                      <a:r>
                        <a:rPr b="1" lang="en-GB" sz="800" u="sng">
                          <a:solidFill>
                            <a:schemeClr val="dk1"/>
                          </a:solidFill>
                        </a:rPr>
                        <a:t>Connecting computers </a:t>
                      </a:r>
                      <a:endParaRPr b="1" sz="800" u="sng">
                        <a:solidFill>
                          <a:schemeClr val="dk1"/>
                        </a:solidFill>
                      </a:endParaRPr>
                    </a:p>
                    <a:p>
                      <a:pPr indent="0" lvl="0" marL="0" rtl="0" algn="l">
                        <a:spcBef>
                          <a:spcPts val="0"/>
                        </a:spcBef>
                        <a:spcAft>
                          <a:spcPts val="0"/>
                        </a:spcAft>
                        <a:buClr>
                          <a:schemeClr val="dk1"/>
                        </a:buClr>
                        <a:buSzPts val="1100"/>
                        <a:buFont typeface="Arial"/>
                        <a:buNone/>
                      </a:pPr>
                      <a:r>
                        <a:rPr b="1" lang="en-GB" sz="800">
                          <a:solidFill>
                            <a:schemeClr val="dk1"/>
                          </a:solidFill>
                        </a:rPr>
                        <a:t>Identifying that digital devices have inputs, processes, and outputs, and how devices can be connected to make networks</a:t>
                      </a:r>
                      <a:endParaRPr b="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NC use sequence, selection, and repetition in programs; work with variables and various forms of input and output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understand computer networks including the internet; how they can provide multiple services, such as the world wide web; and the opportunities they offer for communication and collaboration</a:t>
                      </a:r>
                      <a:endParaRPr i="1" sz="800">
                        <a:solidFill>
                          <a:schemeClr val="dk1"/>
                        </a:solidFill>
                      </a:endParaRPr>
                    </a:p>
                    <a:p>
                      <a:pPr indent="0" lvl="0" marL="0" rtl="0" algn="l">
                        <a:spcBef>
                          <a:spcPts val="0"/>
                        </a:spcBef>
                        <a:spcAft>
                          <a:spcPts val="0"/>
                        </a:spcAft>
                        <a:buNone/>
                      </a:pPr>
                      <a:r>
                        <a:rPr i="1" lang="en-GB" sz="800"/>
                        <a:t>select, use and combine a variety of software (including internet services) on a range of digital devices to design and create a range of programs, systems and content that accomplish given goals, including collecting, analysing, evaluating and presenting data and information</a:t>
                      </a:r>
                      <a:endParaRPr i="1" sz="800"/>
                    </a:p>
                  </a:txBody>
                  <a:tcPr marT="91425" marB="91425" marR="91425" marL="91425"/>
                </a:tc>
                <a:tc>
                  <a:txBody>
                    <a:bodyPr/>
                    <a:lstStyle/>
                    <a:p>
                      <a:pPr indent="0" lvl="0" marL="0" rtl="0" algn="ctr">
                        <a:spcBef>
                          <a:spcPts val="0"/>
                        </a:spcBef>
                        <a:spcAft>
                          <a:spcPts val="0"/>
                        </a:spcAft>
                        <a:buNone/>
                      </a:pPr>
                      <a:r>
                        <a:rPr b="1" lang="en-GB" sz="800" u="sng"/>
                        <a:t>Programming A</a:t>
                      </a:r>
                      <a:endParaRPr i="1" sz="800">
                        <a:solidFill>
                          <a:schemeClr val="dk1"/>
                        </a:solidFill>
                      </a:endParaRPr>
                    </a:p>
                    <a:p>
                      <a:pPr indent="0" lvl="0" marL="0" rtl="0" algn="ctr">
                        <a:spcBef>
                          <a:spcPts val="0"/>
                        </a:spcBef>
                        <a:spcAft>
                          <a:spcPts val="0"/>
                        </a:spcAft>
                        <a:buClr>
                          <a:schemeClr val="dk1"/>
                        </a:buClr>
                        <a:buSzPts val="1100"/>
                        <a:buFont typeface="Arial"/>
                        <a:buNone/>
                      </a:pPr>
                      <a:r>
                        <a:rPr b="1" lang="en-GB" sz="800" u="sng">
                          <a:solidFill>
                            <a:schemeClr val="dk1"/>
                          </a:solidFill>
                        </a:rPr>
                        <a:t>Sequencing sounds </a:t>
                      </a:r>
                      <a:endParaRPr b="1" sz="800" u="sng">
                        <a:solidFill>
                          <a:schemeClr val="dk1"/>
                        </a:solidFill>
                      </a:endParaRPr>
                    </a:p>
                    <a:p>
                      <a:pPr indent="0" lvl="0" marL="0" rtl="0" algn="l">
                        <a:spcBef>
                          <a:spcPts val="0"/>
                        </a:spcBef>
                        <a:spcAft>
                          <a:spcPts val="0"/>
                        </a:spcAft>
                        <a:buClr>
                          <a:schemeClr val="dk1"/>
                        </a:buClr>
                        <a:buSzPts val="1100"/>
                        <a:buFont typeface="Arial"/>
                        <a:buNone/>
                      </a:pPr>
                      <a:r>
                        <a:rPr b="1" lang="en-GB" sz="800">
                          <a:solidFill>
                            <a:schemeClr val="dk1"/>
                          </a:solidFill>
                        </a:rPr>
                        <a:t>Creating sequences in a block-based programming language to make music</a:t>
                      </a:r>
                      <a:endParaRPr b="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NC design, write and debug programs that accomplish specific goals, including controlling or simulating physical systems; solve problems by decomposing them into smaller parts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sequence, selection, and repetition in programs; work with variables and various forms of input and output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logical reasoning to explain how some simple algorithms work and to detect and correct errors in algorithms and programs</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select, use and combine a variety of software (including internet services) on a range of digital devices to design and create a range of programs, systems and content that accomplish given goals, including collecting, analysing, evaluating and presenting data and information</a:t>
                      </a:r>
                      <a:endParaRPr i="1" sz="8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5"/>
                        </a:rPr>
                        <a:t>Studio Code.org</a:t>
                      </a:r>
                      <a:r>
                        <a:rPr b="1" i="1" lang="en-GB" sz="1000">
                          <a:solidFill>
                            <a:schemeClr val="dk1"/>
                          </a:solidFill>
                        </a:rPr>
                        <a:t> </a:t>
                      </a:r>
                      <a:endParaRPr i="1" sz="800">
                        <a:solidFill>
                          <a:schemeClr val="dk1"/>
                        </a:solidFill>
                      </a:endParaRPr>
                    </a:p>
                  </a:txBody>
                  <a:tcPr marT="91425" marB="91425" marR="91425" marL="91425"/>
                </a:tc>
                <a:tc>
                  <a:txBody>
                    <a:bodyPr/>
                    <a:lstStyle/>
                    <a:p>
                      <a:pPr indent="0" lvl="0" marL="0" rtl="0" algn="ctr">
                        <a:spcBef>
                          <a:spcPts val="0"/>
                        </a:spcBef>
                        <a:spcAft>
                          <a:spcPts val="0"/>
                        </a:spcAft>
                        <a:buNone/>
                      </a:pPr>
                      <a:r>
                        <a:rPr b="1" lang="en-GB" sz="800" u="sng"/>
                        <a:t>Creating Media</a:t>
                      </a:r>
                      <a:endParaRPr b="1" sz="800" u="sng"/>
                    </a:p>
                    <a:p>
                      <a:pPr indent="0" lvl="0" marL="0" rtl="0" algn="ctr">
                        <a:spcBef>
                          <a:spcPts val="0"/>
                        </a:spcBef>
                        <a:spcAft>
                          <a:spcPts val="0"/>
                        </a:spcAft>
                        <a:buClr>
                          <a:schemeClr val="dk1"/>
                        </a:buClr>
                        <a:buSzPts val="1100"/>
                        <a:buFont typeface="Arial"/>
                        <a:buNone/>
                      </a:pPr>
                      <a:r>
                        <a:rPr b="1" lang="en-GB" sz="800" u="sng">
                          <a:solidFill>
                            <a:schemeClr val="dk1"/>
                          </a:solidFill>
                        </a:rPr>
                        <a:t>Desktop publishing</a:t>
                      </a:r>
                      <a:r>
                        <a:rPr b="1" lang="en-GB" sz="800">
                          <a:solidFill>
                            <a:schemeClr val="dk1"/>
                          </a:solidFill>
                        </a:rPr>
                        <a:t> </a:t>
                      </a:r>
                      <a:endParaRPr b="1" sz="800">
                        <a:solidFill>
                          <a:schemeClr val="dk1"/>
                        </a:solidFill>
                      </a:endParaRPr>
                    </a:p>
                    <a:p>
                      <a:pPr indent="0" lvl="0" marL="0" rtl="0" algn="l">
                        <a:spcBef>
                          <a:spcPts val="0"/>
                        </a:spcBef>
                        <a:spcAft>
                          <a:spcPts val="0"/>
                        </a:spcAft>
                        <a:buClr>
                          <a:schemeClr val="dk1"/>
                        </a:buClr>
                        <a:buSzPts val="1100"/>
                        <a:buFont typeface="Arial"/>
                        <a:buNone/>
                      </a:pPr>
                      <a:r>
                        <a:rPr b="1" lang="en-GB" sz="800">
                          <a:solidFill>
                            <a:schemeClr val="dk1"/>
                          </a:solidFill>
                        </a:rPr>
                        <a:t>Creating documents and modifying text, images and page layouts for a specific purpose.</a:t>
                      </a:r>
                      <a:endParaRPr b="1" sz="800">
                        <a:solidFill>
                          <a:schemeClr val="dk1"/>
                        </a:solidFill>
                      </a:endParaRPr>
                    </a:p>
                    <a:p>
                      <a:pPr indent="0" lvl="0" marL="0" rtl="0" algn="l">
                        <a:spcBef>
                          <a:spcPts val="0"/>
                        </a:spcBef>
                        <a:spcAft>
                          <a:spcPts val="0"/>
                        </a:spcAft>
                        <a:buClr>
                          <a:schemeClr val="dk1"/>
                        </a:buClr>
                        <a:buSzPts val="1100"/>
                        <a:buFont typeface="Arial"/>
                        <a:buNone/>
                      </a:pPr>
                      <a:r>
                        <a:rPr i="1" lang="en-GB" sz="800"/>
                        <a:t>NC use search technologies effectively, appreciate how results are selected and ranked, and be discerning in evaluating digital content  </a:t>
                      </a:r>
                      <a:endParaRPr i="1" sz="800"/>
                    </a:p>
                    <a:p>
                      <a:pPr indent="0" lvl="0" marL="0" rtl="0" algn="l">
                        <a:spcBef>
                          <a:spcPts val="0"/>
                        </a:spcBef>
                        <a:spcAft>
                          <a:spcPts val="0"/>
                        </a:spcAft>
                        <a:buClr>
                          <a:schemeClr val="dk1"/>
                        </a:buClr>
                        <a:buSzPts val="1100"/>
                        <a:buFont typeface="Arial"/>
                        <a:buNone/>
                      </a:pPr>
                      <a:r>
                        <a:rPr i="1" lang="en-GB" sz="800"/>
                        <a:t>select, use and combine a variety of software (including internet services) on a range of digital devices to design and create a range of programs, systems and content that accomplish given goals, including collecting, analysing, evaluating and presenting data and information </a:t>
                      </a:r>
                      <a:endParaRPr i="1" sz="800"/>
                    </a:p>
                  </a:txBody>
                  <a:tcPr marT="91425" marB="91425" marR="91425" marL="91425"/>
                </a:tc>
                <a:tc>
                  <a:txBody>
                    <a:bodyPr/>
                    <a:lstStyle/>
                    <a:p>
                      <a:pPr indent="0" lvl="0" marL="0" rtl="0" algn="ctr">
                        <a:spcBef>
                          <a:spcPts val="0"/>
                        </a:spcBef>
                        <a:spcAft>
                          <a:spcPts val="0"/>
                        </a:spcAft>
                        <a:buNone/>
                      </a:pPr>
                      <a:r>
                        <a:rPr b="1" lang="en-GB" sz="800" u="sng"/>
                        <a:t>Programming B</a:t>
                      </a:r>
                      <a:endParaRPr b="1" sz="800" u="sng"/>
                    </a:p>
                    <a:p>
                      <a:pPr indent="0" lvl="0" marL="0" rtl="0" algn="l">
                        <a:spcBef>
                          <a:spcPts val="0"/>
                        </a:spcBef>
                        <a:spcAft>
                          <a:spcPts val="0"/>
                        </a:spcAft>
                        <a:buClr>
                          <a:schemeClr val="dk1"/>
                        </a:buClr>
                        <a:buSzPts val="1100"/>
                        <a:buFont typeface="Arial"/>
                        <a:buNone/>
                      </a:pPr>
                      <a:r>
                        <a:rPr b="1" lang="en-GB" sz="800" u="sng">
                          <a:solidFill>
                            <a:schemeClr val="dk1"/>
                          </a:solidFill>
                        </a:rPr>
                        <a:t>Events and actions in programs </a:t>
                      </a:r>
                      <a:r>
                        <a:rPr b="1" lang="en-GB" sz="800">
                          <a:solidFill>
                            <a:schemeClr val="dk1"/>
                          </a:solidFill>
                        </a:rPr>
                        <a:t>Writing algorithms and programs that use a range of events to trigger sequences of actions.</a:t>
                      </a:r>
                      <a:endParaRPr b="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NC design, write and debug programs that accomplish specific goals, including controlling or simulating physical systems; solve problems by decomposing them into smaller parts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sequence, selection, and repetition in programs; work with variables and various forms of input and output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logical reasoning to explain how some simple algorithms work and to detect and correct errors in algorithms and programs</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select, use and combine a variety of software (including internet services) on a range of digital devices to design and create a range of programs, systems and content that accomplish given goals, including collecting, analysing, evaluating and presenting data and information</a:t>
                      </a:r>
                      <a:endParaRPr i="1" sz="8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6"/>
                        </a:rPr>
                        <a:t>Studio Code.org</a:t>
                      </a:r>
                      <a:r>
                        <a:rPr b="1" i="1" lang="en-GB" sz="1000">
                          <a:solidFill>
                            <a:schemeClr val="dk1"/>
                          </a:solidFill>
                        </a:rPr>
                        <a:t> </a:t>
                      </a:r>
                      <a:endParaRPr i="1" sz="800">
                        <a:solidFill>
                          <a:schemeClr val="dk1"/>
                        </a:solidFill>
                      </a:endParaRPr>
                    </a:p>
                  </a:txBody>
                  <a:tcPr marT="91425" marB="91425" marR="91425" marL="91425"/>
                </a:tc>
              </a:tr>
            </a:tbl>
          </a:graphicData>
        </a:graphic>
      </p:graphicFrame>
      <p:pic>
        <p:nvPicPr>
          <p:cNvPr id="146" name="Google Shape;146;p28"/>
          <p:cNvPicPr preferRelativeResize="0"/>
          <p:nvPr/>
        </p:nvPicPr>
        <p:blipFill>
          <a:blip r:embed="rId7">
            <a:alphaModFix/>
          </a:blip>
          <a:stretch>
            <a:fillRect/>
          </a:stretch>
        </p:blipFill>
        <p:spPr>
          <a:xfrm>
            <a:off x="4150413" y="46825"/>
            <a:ext cx="339111" cy="4070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graphicFrame>
        <p:nvGraphicFramePr>
          <p:cNvPr id="151" name="Google Shape;151;p29"/>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75800">
                <a:tc gridSpan="4">
                  <a:txBody>
                    <a:bodyPr/>
                    <a:lstStyle/>
                    <a:p>
                      <a:pPr indent="0" lvl="0" marL="0" rtl="0" algn="l">
                        <a:spcBef>
                          <a:spcPts val="0"/>
                        </a:spcBef>
                        <a:spcAft>
                          <a:spcPts val="0"/>
                        </a:spcAft>
                        <a:buNone/>
                      </a:pPr>
                      <a:r>
                        <a:rPr b="1" lang="en-GB"/>
                        <a:t>Year 3     Knowledge and Skills  : Links to Curriculum Lessons and Intended  Outcomes           </a:t>
                      </a:r>
                      <a:endParaRPr b="1"/>
                    </a:p>
                  </a:txBody>
                  <a:tcPr marT="91425" marB="91425" marR="91425" marL="91425"/>
                </a:tc>
                <a:tc hMerge="1"/>
                <a:tc hMerge="1"/>
                <a:tc hMerge="1"/>
              </a:tr>
              <a:tr h="1018850">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Computing Systems and Networks</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00">
                          <a:solidFill>
                            <a:schemeClr val="dk1"/>
                          </a:solidFill>
                        </a:rPr>
                        <a:t>Connecting computers </a:t>
                      </a:r>
                      <a:endParaRPr b="1" sz="800">
                        <a:solidFill>
                          <a:schemeClr val="dk1"/>
                        </a:solidFill>
                      </a:endParaRPr>
                    </a:p>
                    <a:p>
                      <a:pPr indent="0" lvl="0" marL="0" rtl="0" algn="ctr">
                        <a:spcBef>
                          <a:spcPts val="0"/>
                        </a:spcBef>
                        <a:spcAft>
                          <a:spcPts val="0"/>
                        </a:spcAft>
                        <a:buClr>
                          <a:schemeClr val="dk1"/>
                        </a:buClr>
                        <a:buSzPts val="1100"/>
                        <a:buFont typeface="Arial"/>
                        <a:buNone/>
                      </a:pPr>
                      <a:r>
                        <a:rPr b="1" lang="en-GB" sz="800">
                          <a:solidFill>
                            <a:schemeClr val="dk1"/>
                          </a:solidFill>
                        </a:rPr>
                        <a:t>Identifying that digital devices have inputs, processes, and outputs, and how devices can be connected to make networks</a:t>
                      </a:r>
                      <a:endParaRPr b="1"/>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00" u="sng"/>
                        <a:t>Sequencing sounds </a:t>
                      </a:r>
                      <a:endParaRPr b="1" sz="800" u="sng"/>
                    </a:p>
                    <a:p>
                      <a:pPr indent="0" lvl="0" marL="0" rtl="0" algn="ctr">
                        <a:spcBef>
                          <a:spcPts val="0"/>
                        </a:spcBef>
                        <a:spcAft>
                          <a:spcPts val="0"/>
                        </a:spcAft>
                        <a:buClr>
                          <a:schemeClr val="dk1"/>
                        </a:buClr>
                        <a:buSzPts val="1100"/>
                        <a:buFont typeface="Arial"/>
                        <a:buNone/>
                      </a:pPr>
                      <a:r>
                        <a:rPr b="1" lang="en-GB" sz="800"/>
                        <a:t>Creating sequences in a block-based programming language to make musi</a:t>
                      </a:r>
                      <a:r>
                        <a:rPr lang="en-GB" sz="800"/>
                        <a:t>c</a:t>
                      </a:r>
                      <a:endParaRPr sz="800"/>
                    </a:p>
                    <a:p>
                      <a:pPr indent="0" lvl="0" marL="0" rtl="0" algn="ctr">
                        <a:spcBef>
                          <a:spcPts val="0"/>
                        </a:spcBef>
                        <a:spcAft>
                          <a:spcPts val="0"/>
                        </a:spcAft>
                        <a:buClr>
                          <a:schemeClr val="dk1"/>
                        </a:buClr>
                        <a:buSzPts val="1100"/>
                        <a:buFont typeface="Arial"/>
                        <a:buNone/>
                      </a:pPr>
                      <a:r>
                        <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Creating Media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900" u="sng">
                          <a:solidFill>
                            <a:schemeClr val="dk1"/>
                          </a:solidFill>
                        </a:rPr>
                        <a:t>Desktop publishing</a:t>
                      </a:r>
                      <a:r>
                        <a:rPr b="1" lang="en-GB" sz="900">
                          <a:solidFill>
                            <a:schemeClr val="dk1"/>
                          </a:solidFill>
                        </a:rPr>
                        <a:t> </a:t>
                      </a:r>
                      <a:endParaRPr b="1" sz="900">
                        <a:solidFill>
                          <a:schemeClr val="dk1"/>
                        </a:solidFill>
                      </a:endParaRPr>
                    </a:p>
                    <a:p>
                      <a:pPr indent="0" lvl="0" marL="0" rtl="0" algn="l">
                        <a:spcBef>
                          <a:spcPts val="0"/>
                        </a:spcBef>
                        <a:spcAft>
                          <a:spcPts val="0"/>
                        </a:spcAft>
                        <a:buClr>
                          <a:schemeClr val="dk1"/>
                        </a:buClr>
                        <a:buSzPts val="1100"/>
                        <a:buFont typeface="Arial"/>
                        <a:buNone/>
                      </a:pPr>
                      <a:r>
                        <a:rPr b="1" lang="en-GB" sz="900">
                          <a:solidFill>
                            <a:schemeClr val="dk1"/>
                          </a:solidFill>
                        </a:rPr>
                        <a:t>Creating documents and modifying text, images and page layouts for a specific purpose.</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B</a:t>
                      </a:r>
                      <a:endParaRPr b="1" sz="1000" u="sng">
                        <a:solidFill>
                          <a:schemeClr val="dk1"/>
                        </a:solidFill>
                      </a:endParaRPr>
                    </a:p>
                    <a:p>
                      <a:pPr indent="0" lvl="0" marL="0" rtl="0" algn="ctr">
                        <a:spcBef>
                          <a:spcPts val="0"/>
                        </a:spcBef>
                        <a:spcAft>
                          <a:spcPts val="0"/>
                        </a:spcAft>
                        <a:buClr>
                          <a:schemeClr val="dk1"/>
                        </a:buClr>
                        <a:buSzPts val="1100"/>
                        <a:buFont typeface="Arial"/>
                        <a:buNone/>
                      </a:pPr>
                      <a:r>
                        <a:t/>
                      </a:r>
                      <a:endParaRPr/>
                    </a:p>
                  </a:txBody>
                  <a:tcPr marT="91425" marB="91425" marR="91425" marL="91425"/>
                </a:tc>
              </a:tr>
              <a:tr h="3604500">
                <a:tc>
                  <a:txBody>
                    <a:bodyPr/>
                    <a:lstStyle/>
                    <a:p>
                      <a:pPr indent="0" lvl="0" marL="0" rtl="0" algn="l">
                        <a:lnSpc>
                          <a:spcPct val="100000"/>
                        </a:lnSpc>
                        <a:spcBef>
                          <a:spcPts val="1200"/>
                        </a:spcBef>
                        <a:spcAft>
                          <a:spcPts val="0"/>
                        </a:spcAft>
                        <a:buNone/>
                      </a:pPr>
                      <a:r>
                        <a:rPr i="1" lang="en-GB" sz="900" u="sng">
                          <a:solidFill>
                            <a:schemeClr val="hlink"/>
                          </a:solidFill>
                          <a:hlinkClick r:id="rId3"/>
                        </a:rPr>
                        <a:t>Computing systems and networks – Connecting computers</a:t>
                      </a:r>
                      <a:r>
                        <a:rPr i="1" lang="en-GB" sz="900"/>
                        <a:t> </a:t>
                      </a:r>
                      <a:endParaRPr i="1" sz="900"/>
                    </a:p>
                    <a:p>
                      <a:pPr indent="0" lvl="0" marL="0" rtl="0" algn="l">
                        <a:lnSpc>
                          <a:spcPct val="100000"/>
                        </a:lnSpc>
                        <a:spcBef>
                          <a:spcPts val="1200"/>
                        </a:spcBef>
                        <a:spcAft>
                          <a:spcPts val="0"/>
                        </a:spcAft>
                        <a:buNone/>
                      </a:pPr>
                      <a:r>
                        <a:rPr i="1" lang="en-GB" sz="800"/>
                        <a:t>Using a </a:t>
                      </a:r>
                      <a:r>
                        <a:rPr i="1" lang="en-GB" sz="800"/>
                        <a:t>painting</a:t>
                      </a:r>
                      <a:r>
                        <a:rPr i="1" lang="en-GB" sz="800"/>
                        <a:t> program on chromebook or ipad children will be able to:</a:t>
                      </a:r>
                      <a:endParaRPr i="1" sz="800"/>
                    </a:p>
                    <a:p>
                      <a:pPr indent="0" lvl="0" marL="0" rtl="0" algn="l">
                        <a:lnSpc>
                          <a:spcPct val="100000"/>
                        </a:lnSpc>
                        <a:spcBef>
                          <a:spcPts val="1200"/>
                        </a:spcBef>
                        <a:spcAft>
                          <a:spcPts val="0"/>
                        </a:spcAft>
                        <a:buNone/>
                      </a:pPr>
                      <a:r>
                        <a:rPr i="1" lang="en-GB" sz="800"/>
                        <a:t>Explain how digital devices function</a:t>
                      </a:r>
                      <a:endParaRPr i="1" sz="800"/>
                    </a:p>
                    <a:p>
                      <a:pPr indent="0" lvl="0" marL="0" rtl="0" algn="l">
                        <a:lnSpc>
                          <a:spcPct val="100000"/>
                        </a:lnSpc>
                        <a:spcBef>
                          <a:spcPts val="0"/>
                        </a:spcBef>
                        <a:spcAft>
                          <a:spcPts val="0"/>
                        </a:spcAft>
                        <a:buNone/>
                      </a:pPr>
                      <a:r>
                        <a:rPr i="1" lang="en-GB" sz="800"/>
                        <a:t>Explain that digital devices accept inputs and produce outputs</a:t>
                      </a:r>
                      <a:endParaRPr i="1" sz="800"/>
                    </a:p>
                    <a:p>
                      <a:pPr indent="0" lvl="0" marL="0" rtl="0" algn="l">
                        <a:lnSpc>
                          <a:spcPct val="100000"/>
                        </a:lnSpc>
                        <a:spcBef>
                          <a:spcPts val="0"/>
                        </a:spcBef>
                        <a:spcAft>
                          <a:spcPts val="0"/>
                        </a:spcAft>
                        <a:buNone/>
                      </a:pPr>
                      <a:r>
                        <a:rPr i="1" lang="en-GB" sz="800"/>
                        <a:t>Follow a process and describe a process</a:t>
                      </a:r>
                      <a:endParaRPr i="1" sz="800"/>
                    </a:p>
                    <a:p>
                      <a:pPr indent="0" lvl="0" marL="0" rtl="0" algn="l">
                        <a:lnSpc>
                          <a:spcPct val="100000"/>
                        </a:lnSpc>
                        <a:spcBef>
                          <a:spcPts val="0"/>
                        </a:spcBef>
                        <a:spcAft>
                          <a:spcPts val="0"/>
                        </a:spcAft>
                        <a:buNone/>
                      </a:pPr>
                      <a:r>
                        <a:rPr i="1" lang="en-GB" sz="800"/>
                        <a:t>Explain what makes a secure password</a:t>
                      </a:r>
                      <a:endParaRPr i="1" sz="800"/>
                    </a:p>
                    <a:p>
                      <a:pPr indent="0" lvl="0" marL="0" rtl="0" algn="l">
                        <a:lnSpc>
                          <a:spcPct val="100000"/>
                        </a:lnSpc>
                        <a:spcBef>
                          <a:spcPts val="0"/>
                        </a:spcBef>
                        <a:spcAft>
                          <a:spcPts val="0"/>
                        </a:spcAft>
                        <a:buNone/>
                      </a:pPr>
                      <a:r>
                        <a:rPr i="1" lang="en-GB" sz="800"/>
                        <a:t>Identify and classify </a:t>
                      </a:r>
                      <a:r>
                        <a:rPr i="1" lang="en-GB" sz="800"/>
                        <a:t>input</a:t>
                      </a:r>
                      <a:r>
                        <a:rPr i="1" lang="en-GB" sz="800"/>
                        <a:t> and output devices</a:t>
                      </a:r>
                      <a:endParaRPr i="1" sz="800"/>
                    </a:p>
                    <a:p>
                      <a:pPr indent="0" lvl="0" marL="0" rtl="0" algn="l">
                        <a:lnSpc>
                          <a:spcPct val="100000"/>
                        </a:lnSpc>
                        <a:spcBef>
                          <a:spcPts val="0"/>
                        </a:spcBef>
                        <a:spcAft>
                          <a:spcPts val="0"/>
                        </a:spcAft>
                        <a:buNone/>
                      </a:pPr>
                      <a:r>
                        <a:rPr i="1" lang="en-GB" sz="800"/>
                        <a:t>Design a digital device</a:t>
                      </a:r>
                      <a:endParaRPr i="1" sz="800"/>
                    </a:p>
                    <a:p>
                      <a:pPr indent="0" lvl="0" marL="0" rtl="0" algn="l">
                        <a:lnSpc>
                          <a:spcPct val="100000"/>
                        </a:lnSpc>
                        <a:spcBef>
                          <a:spcPts val="0"/>
                        </a:spcBef>
                        <a:spcAft>
                          <a:spcPts val="0"/>
                        </a:spcAft>
                        <a:buNone/>
                      </a:pPr>
                      <a:r>
                        <a:rPr i="1" lang="en-GB" sz="800"/>
                        <a:t>Recognise how digital devices can change the way that we work</a:t>
                      </a:r>
                      <a:endParaRPr i="1" sz="800"/>
                    </a:p>
                    <a:p>
                      <a:pPr indent="0" lvl="0" marL="0" rtl="0" algn="l">
                        <a:lnSpc>
                          <a:spcPct val="100000"/>
                        </a:lnSpc>
                        <a:spcBef>
                          <a:spcPts val="0"/>
                        </a:spcBef>
                        <a:spcAft>
                          <a:spcPts val="0"/>
                        </a:spcAft>
                        <a:buNone/>
                      </a:pPr>
                      <a:r>
                        <a:rPr i="1" lang="en-GB" sz="800"/>
                        <a:t>Explain how a computer network can be used to share information and how this information is shared between devices.</a:t>
                      </a:r>
                      <a:endParaRPr i="1" sz="800"/>
                    </a:p>
                    <a:p>
                      <a:pPr indent="0" lvl="0" marL="0" rtl="0" algn="l">
                        <a:lnSpc>
                          <a:spcPct val="100000"/>
                        </a:lnSpc>
                        <a:spcBef>
                          <a:spcPts val="0"/>
                        </a:spcBef>
                        <a:spcAft>
                          <a:spcPts val="0"/>
                        </a:spcAft>
                        <a:buNone/>
                      </a:pPr>
                      <a:r>
                        <a:rPr i="1" lang="en-GB" sz="800"/>
                        <a:t>Explore and explain how digital devices are connected</a:t>
                      </a:r>
                      <a:endParaRPr i="1" sz="800"/>
                    </a:p>
                    <a:p>
                      <a:pPr indent="0" lvl="0" marL="0" rtl="0" algn="l">
                        <a:lnSpc>
                          <a:spcPct val="100000"/>
                        </a:lnSpc>
                        <a:spcBef>
                          <a:spcPts val="0"/>
                        </a:spcBef>
                        <a:spcAft>
                          <a:spcPts val="0"/>
                        </a:spcAft>
                        <a:buNone/>
                      </a:pPr>
                      <a:r>
                        <a:rPr i="1" lang="en-GB" sz="800"/>
                        <a:t>Explain the role of a switch, server, and wireless access point in a network</a:t>
                      </a:r>
                      <a:endParaRPr i="1" sz="800"/>
                    </a:p>
                    <a:p>
                      <a:pPr indent="0" lvl="0" marL="0" rtl="0" algn="l">
                        <a:lnSpc>
                          <a:spcPct val="100000"/>
                        </a:lnSpc>
                        <a:spcBef>
                          <a:spcPts val="0"/>
                        </a:spcBef>
                        <a:spcAft>
                          <a:spcPts val="0"/>
                        </a:spcAft>
                        <a:buNone/>
                      </a:pPr>
                      <a:r>
                        <a:rPr i="1" lang="en-GB" sz="800"/>
                        <a:t>Recognise the physical components of a network</a:t>
                      </a:r>
                      <a:endParaRPr i="1" sz="800"/>
                    </a:p>
                    <a:p>
                      <a:pPr indent="0" lvl="0" marL="0" rtl="0" algn="l">
                        <a:lnSpc>
                          <a:spcPct val="100000"/>
                        </a:lnSpc>
                        <a:spcBef>
                          <a:spcPts val="0"/>
                        </a:spcBef>
                        <a:spcAft>
                          <a:spcPts val="0"/>
                        </a:spcAft>
                        <a:buNone/>
                      </a:pPr>
                      <a:r>
                        <a:rPr b="1" i="1" lang="en-GB" sz="800"/>
                        <a:t>Assessment</a:t>
                      </a:r>
                      <a:endParaRPr b="1" i="1" sz="800"/>
                    </a:p>
                    <a:p>
                      <a:pPr indent="0" lvl="0" marL="0" rtl="0" algn="l">
                        <a:lnSpc>
                          <a:spcPct val="100000"/>
                        </a:lnSpc>
                        <a:spcBef>
                          <a:spcPts val="0"/>
                        </a:spcBef>
                        <a:spcAft>
                          <a:spcPts val="0"/>
                        </a:spcAft>
                        <a:buClr>
                          <a:schemeClr val="dk1"/>
                        </a:buClr>
                        <a:buSzPts val="1100"/>
                        <a:buFont typeface="Arial"/>
                        <a:buNone/>
                      </a:pPr>
                      <a:r>
                        <a:rPr i="1" lang="en-GB" sz="800"/>
                        <a:t>Summative Assessment Quiz</a:t>
                      </a:r>
                      <a:endParaRPr i="1" sz="800"/>
                    </a:p>
                    <a:p>
                      <a:pPr indent="0" lvl="0" marL="0" rtl="0" algn="l">
                        <a:lnSpc>
                          <a:spcPct val="100000"/>
                        </a:lnSpc>
                        <a:spcBef>
                          <a:spcPts val="0"/>
                        </a:spcBef>
                        <a:spcAft>
                          <a:spcPts val="0"/>
                        </a:spcAft>
                        <a:buNone/>
                      </a:pPr>
                      <a:r>
                        <a:t/>
                      </a:r>
                      <a:endParaRPr i="1"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4"/>
                        </a:rPr>
                        <a:t>Programming A - Sequencing sounds</a:t>
                      </a:r>
                      <a:endParaRPr i="1" sz="900"/>
                    </a:p>
                    <a:p>
                      <a:pPr indent="0" lvl="0" marL="0" rtl="0" algn="l">
                        <a:spcBef>
                          <a:spcPts val="0"/>
                        </a:spcBef>
                        <a:spcAft>
                          <a:spcPts val="0"/>
                        </a:spcAft>
                        <a:buClr>
                          <a:schemeClr val="dk1"/>
                        </a:buClr>
                        <a:buSzPts val="1100"/>
                        <a:buFont typeface="Arial"/>
                        <a:buNone/>
                      </a:pPr>
                      <a:r>
                        <a:rPr i="1" lang="en-GB" sz="800"/>
                        <a:t>Using chromebooks and a program such as scratch children will be able to:</a:t>
                      </a:r>
                      <a:endParaRPr i="1" sz="800"/>
                    </a:p>
                    <a:p>
                      <a:pPr indent="0" lvl="0" marL="0" rtl="0" algn="l">
                        <a:spcBef>
                          <a:spcPts val="0"/>
                        </a:spcBef>
                        <a:spcAft>
                          <a:spcPts val="0"/>
                        </a:spcAft>
                        <a:buClr>
                          <a:schemeClr val="dk1"/>
                        </a:buClr>
                        <a:buSzPts val="1100"/>
                        <a:buFont typeface="Arial"/>
                        <a:buNone/>
                      </a:pPr>
                      <a:r>
                        <a:t/>
                      </a:r>
                      <a:endParaRPr i="1" sz="300"/>
                    </a:p>
                    <a:p>
                      <a:pPr indent="0" lvl="0" marL="0" rtl="0" algn="l">
                        <a:spcBef>
                          <a:spcPts val="0"/>
                        </a:spcBef>
                        <a:spcAft>
                          <a:spcPts val="0"/>
                        </a:spcAft>
                        <a:buClr>
                          <a:schemeClr val="dk1"/>
                        </a:buClr>
                        <a:buSzPts val="1100"/>
                        <a:buFont typeface="Arial"/>
                        <a:buNone/>
                      </a:pPr>
                      <a:r>
                        <a:rPr i="1" lang="en-GB" sz="800"/>
                        <a:t>Explore a new programming environment</a:t>
                      </a:r>
                      <a:endParaRPr i="1" sz="800"/>
                    </a:p>
                    <a:p>
                      <a:pPr indent="0" lvl="0" marL="0" rtl="0" algn="l">
                        <a:spcBef>
                          <a:spcPts val="0"/>
                        </a:spcBef>
                        <a:spcAft>
                          <a:spcPts val="0"/>
                        </a:spcAft>
                        <a:buClr>
                          <a:schemeClr val="dk1"/>
                        </a:buClr>
                        <a:buSzPts val="1100"/>
                        <a:buFont typeface="Arial"/>
                        <a:buNone/>
                      </a:pPr>
                      <a:r>
                        <a:rPr i="1" lang="en-GB" sz="800"/>
                        <a:t>Identify the objects in a Scratch project (sprites, backdrops)</a:t>
                      </a:r>
                      <a:endParaRPr i="1" sz="800"/>
                    </a:p>
                    <a:p>
                      <a:pPr indent="0" lvl="0" marL="0" rtl="0" algn="l">
                        <a:spcBef>
                          <a:spcPts val="0"/>
                        </a:spcBef>
                        <a:spcAft>
                          <a:spcPts val="0"/>
                        </a:spcAft>
                        <a:buClr>
                          <a:schemeClr val="dk1"/>
                        </a:buClr>
                        <a:buSzPts val="1100"/>
                        <a:buFont typeface="Arial"/>
                        <a:buNone/>
                      </a:pPr>
                      <a:r>
                        <a:rPr i="1" lang="en-GB" sz="800"/>
                        <a:t>Explain that objects in Scratch have attributes (linked to)</a:t>
                      </a:r>
                      <a:endParaRPr i="1" sz="800"/>
                    </a:p>
                    <a:p>
                      <a:pPr indent="0" lvl="0" marL="0" rtl="0" algn="l">
                        <a:spcBef>
                          <a:spcPts val="0"/>
                        </a:spcBef>
                        <a:spcAft>
                          <a:spcPts val="0"/>
                        </a:spcAft>
                        <a:buClr>
                          <a:schemeClr val="dk1"/>
                        </a:buClr>
                        <a:buSzPts val="1100"/>
                        <a:buFont typeface="Arial"/>
                        <a:buNone/>
                      </a:pPr>
                      <a:r>
                        <a:rPr i="1" lang="en-GB" sz="800"/>
                        <a:t>Recognise that commands in Scratch are represented as blocks</a:t>
                      </a:r>
                      <a:endParaRPr i="1" sz="800"/>
                    </a:p>
                    <a:p>
                      <a:pPr indent="0" lvl="0" marL="0" rtl="0" algn="l">
                        <a:spcBef>
                          <a:spcPts val="0"/>
                        </a:spcBef>
                        <a:spcAft>
                          <a:spcPts val="0"/>
                        </a:spcAft>
                        <a:buClr>
                          <a:schemeClr val="dk1"/>
                        </a:buClr>
                        <a:buSzPts val="1100"/>
                        <a:buFont typeface="Arial"/>
                        <a:buNone/>
                      </a:pPr>
                      <a:r>
                        <a:rPr i="1" lang="en-GB" sz="800"/>
                        <a:t>identify that commands have an outcome</a:t>
                      </a:r>
                      <a:endParaRPr i="1" sz="800"/>
                    </a:p>
                    <a:p>
                      <a:pPr indent="0" lvl="0" marL="0" rtl="0" algn="l">
                        <a:spcBef>
                          <a:spcPts val="0"/>
                        </a:spcBef>
                        <a:spcAft>
                          <a:spcPts val="0"/>
                        </a:spcAft>
                        <a:buClr>
                          <a:schemeClr val="dk1"/>
                        </a:buClr>
                        <a:buSzPts val="1100"/>
                        <a:buFont typeface="Arial"/>
                        <a:buNone/>
                      </a:pPr>
                      <a:r>
                        <a:rPr i="1" lang="en-GB" sz="800"/>
                        <a:t>Create a program following a design and understand that each sprite is controlled by the commands they choose</a:t>
                      </a:r>
                      <a:endParaRPr i="1" sz="800"/>
                    </a:p>
                    <a:p>
                      <a:pPr indent="0" lvl="0" marL="0" rtl="0" algn="l">
                        <a:spcBef>
                          <a:spcPts val="0"/>
                        </a:spcBef>
                        <a:spcAft>
                          <a:spcPts val="0"/>
                        </a:spcAft>
                        <a:buClr>
                          <a:schemeClr val="dk1"/>
                        </a:buClr>
                        <a:buSzPts val="1100"/>
                        <a:buFont typeface="Arial"/>
                        <a:buNone/>
                      </a:pPr>
                      <a:r>
                        <a:rPr i="1" lang="en-GB" sz="800"/>
                        <a:t>Predict the coding blocks used to move a sprite and match blocks to their actions</a:t>
                      </a:r>
                      <a:endParaRPr i="1" sz="800"/>
                    </a:p>
                    <a:p>
                      <a:pPr indent="0" lvl="0" marL="0" rtl="0" algn="l">
                        <a:spcBef>
                          <a:spcPts val="0"/>
                        </a:spcBef>
                        <a:spcAft>
                          <a:spcPts val="0"/>
                        </a:spcAft>
                        <a:buClr>
                          <a:schemeClr val="dk1"/>
                        </a:buClr>
                        <a:buSzPts val="1100"/>
                        <a:buFont typeface="Arial"/>
                        <a:buNone/>
                      </a:pPr>
                      <a:r>
                        <a:rPr i="1" lang="en-GB" sz="800"/>
                        <a:t>Explain that a program has a start and start a program in different ways</a:t>
                      </a:r>
                      <a:endParaRPr i="1" sz="800"/>
                    </a:p>
                    <a:p>
                      <a:pPr indent="0" lvl="0" marL="0" rtl="0" algn="l">
                        <a:spcBef>
                          <a:spcPts val="0"/>
                        </a:spcBef>
                        <a:spcAft>
                          <a:spcPts val="0"/>
                        </a:spcAft>
                        <a:buClr>
                          <a:schemeClr val="dk1"/>
                        </a:buClr>
                        <a:buSzPts val="1100"/>
                        <a:buFont typeface="Arial"/>
                        <a:buNone/>
                      </a:pPr>
                      <a:r>
                        <a:rPr i="1" lang="en-GB" sz="800"/>
                        <a:t>Create a sequence of connected commands</a:t>
                      </a:r>
                      <a:endParaRPr i="1" sz="800"/>
                    </a:p>
                    <a:p>
                      <a:pPr indent="0" lvl="0" marL="0" rtl="0" algn="l">
                        <a:spcBef>
                          <a:spcPts val="0"/>
                        </a:spcBef>
                        <a:spcAft>
                          <a:spcPts val="0"/>
                        </a:spcAft>
                        <a:buClr>
                          <a:schemeClr val="dk1"/>
                        </a:buClr>
                        <a:buSzPts val="1100"/>
                        <a:buFont typeface="Arial"/>
                        <a:buNone/>
                      </a:pPr>
                      <a:r>
                        <a:rPr i="1" lang="en-GB" sz="800"/>
                        <a:t>explain that the objects will respond exactly to the code</a:t>
                      </a:r>
                      <a:endParaRPr i="1" sz="800"/>
                    </a:p>
                    <a:p>
                      <a:pPr indent="0" lvl="0" marL="0" rtl="0" algn="l">
                        <a:spcBef>
                          <a:spcPts val="0"/>
                        </a:spcBef>
                        <a:spcAft>
                          <a:spcPts val="0"/>
                        </a:spcAft>
                        <a:buClr>
                          <a:schemeClr val="dk1"/>
                        </a:buClr>
                        <a:buSzPts val="1100"/>
                        <a:buFont typeface="Arial"/>
                        <a:buNone/>
                      </a:pPr>
                      <a:r>
                        <a:rPr i="1" lang="en-GB" sz="800"/>
                        <a:t>Recognise that a sequence of commands has an order</a:t>
                      </a:r>
                      <a:endParaRPr i="1" sz="800"/>
                    </a:p>
                    <a:p>
                      <a:pPr indent="0" lvl="0" marL="0" rtl="0" algn="l">
                        <a:spcBef>
                          <a:spcPts val="0"/>
                        </a:spcBef>
                        <a:spcAft>
                          <a:spcPts val="0"/>
                        </a:spcAft>
                        <a:buClr>
                          <a:schemeClr val="dk1"/>
                        </a:buClr>
                        <a:buSzPts val="1100"/>
                        <a:buFont typeface="Arial"/>
                        <a:buNone/>
                      </a:pPr>
                      <a:r>
                        <a:rPr i="1" lang="en-GB" sz="800"/>
                        <a:t>Change the appearance of my project</a:t>
                      </a:r>
                      <a:endParaRPr i="1" sz="800"/>
                    </a:p>
                    <a:p>
                      <a:pPr indent="0" lvl="0" marL="0" rtl="0" algn="l">
                        <a:spcBef>
                          <a:spcPts val="0"/>
                        </a:spcBef>
                        <a:spcAft>
                          <a:spcPts val="0"/>
                        </a:spcAft>
                        <a:buClr>
                          <a:schemeClr val="dk1"/>
                        </a:buClr>
                        <a:buSzPts val="1100"/>
                        <a:buFont typeface="Arial"/>
                        <a:buNone/>
                      </a:pPr>
                      <a:r>
                        <a:rPr i="1" lang="en-GB" sz="800"/>
                        <a:t>Create a project form a task description.</a:t>
                      </a:r>
                      <a:endParaRPr i="1" sz="800"/>
                    </a:p>
                    <a:p>
                      <a:pPr indent="0" lvl="0" marL="0" rtl="0" algn="l">
                        <a:spcBef>
                          <a:spcPts val="0"/>
                        </a:spcBef>
                        <a:spcAft>
                          <a:spcPts val="0"/>
                        </a:spcAft>
                        <a:buClr>
                          <a:schemeClr val="dk1"/>
                        </a:buClr>
                        <a:buSzPts val="1100"/>
                        <a:buFont typeface="Arial"/>
                        <a:buNone/>
                      </a:pPr>
                      <a:r>
                        <a:rPr b="1" i="1" lang="en-GB" sz="900"/>
                        <a:t>Assessment</a:t>
                      </a:r>
                      <a:r>
                        <a:rPr b="1" i="1" lang="en-GB" sz="900"/>
                        <a:t>: </a:t>
                      </a:r>
                      <a:r>
                        <a:rPr i="1" lang="en-GB" sz="900"/>
                        <a:t>Rubric</a:t>
                      </a:r>
                      <a:endParaRPr i="1" sz="9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5"/>
                        </a:rPr>
                        <a:t>Studio Code.org</a:t>
                      </a:r>
                      <a:r>
                        <a:rPr b="1" i="1" lang="en-GB" sz="1000">
                          <a:solidFill>
                            <a:schemeClr val="dk1"/>
                          </a:solidFill>
                        </a:rPr>
                        <a:t> </a:t>
                      </a:r>
                      <a:endParaRPr i="1" sz="9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6"/>
                        </a:rPr>
                        <a:t>Creating media – Desktop publishing</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i="1" lang="en-GB" sz="900"/>
                        <a:t>Using chromebooks children will be able to: </a:t>
                      </a:r>
                      <a:endParaRPr i="1" sz="900"/>
                    </a:p>
                    <a:p>
                      <a:pPr indent="0" lvl="0" marL="0" rtl="0" algn="l">
                        <a:spcBef>
                          <a:spcPts val="0"/>
                        </a:spcBef>
                        <a:spcAft>
                          <a:spcPts val="0"/>
                        </a:spcAft>
                        <a:buClr>
                          <a:schemeClr val="dk1"/>
                        </a:buClr>
                        <a:buSzPts val="1100"/>
                        <a:buFont typeface="Arial"/>
                        <a:buNone/>
                      </a:pPr>
                      <a:r>
                        <a:rPr i="1" lang="en-GB" sz="900"/>
                        <a:t>Recognise how text and images convey information</a:t>
                      </a:r>
                      <a:endParaRPr i="1" sz="900"/>
                    </a:p>
                    <a:p>
                      <a:pPr indent="0" lvl="0" marL="0" rtl="0" algn="l">
                        <a:spcBef>
                          <a:spcPts val="0"/>
                        </a:spcBef>
                        <a:spcAft>
                          <a:spcPts val="0"/>
                        </a:spcAft>
                        <a:buClr>
                          <a:schemeClr val="dk1"/>
                        </a:buClr>
                        <a:buSzPts val="1100"/>
                        <a:buFont typeface="Arial"/>
                        <a:buNone/>
                      </a:pPr>
                      <a:r>
                        <a:rPr i="1" lang="en-GB" sz="900"/>
                        <a:t>Recognise text and layout can be </a:t>
                      </a:r>
                      <a:r>
                        <a:rPr i="1" lang="en-GB" sz="900"/>
                        <a:t>edited</a:t>
                      </a:r>
                      <a:endParaRPr i="1" sz="900"/>
                    </a:p>
                    <a:p>
                      <a:pPr indent="0" lvl="0" marL="0" rtl="0" algn="l">
                        <a:spcBef>
                          <a:spcPts val="0"/>
                        </a:spcBef>
                        <a:spcAft>
                          <a:spcPts val="0"/>
                        </a:spcAft>
                        <a:buClr>
                          <a:schemeClr val="dk1"/>
                        </a:buClr>
                        <a:buSzPts val="1100"/>
                        <a:buFont typeface="Arial"/>
                        <a:buNone/>
                      </a:pPr>
                      <a:r>
                        <a:rPr i="1" lang="en-GB" sz="900"/>
                        <a:t>Choose </a:t>
                      </a:r>
                      <a:r>
                        <a:rPr i="1" lang="en-GB" sz="900"/>
                        <a:t>appropriate</a:t>
                      </a:r>
                      <a:r>
                        <a:rPr i="1" lang="en-GB" sz="900"/>
                        <a:t> page settings including placeholders and creating templates.</a:t>
                      </a:r>
                      <a:endParaRPr i="1" sz="900"/>
                    </a:p>
                    <a:p>
                      <a:pPr indent="0" lvl="0" marL="0" rtl="0" algn="l">
                        <a:spcBef>
                          <a:spcPts val="0"/>
                        </a:spcBef>
                        <a:spcAft>
                          <a:spcPts val="0"/>
                        </a:spcAft>
                        <a:buClr>
                          <a:schemeClr val="dk1"/>
                        </a:buClr>
                        <a:buSzPts val="1100"/>
                        <a:buFont typeface="Arial"/>
                        <a:buNone/>
                      </a:pPr>
                      <a:r>
                        <a:rPr i="1" lang="en-GB" sz="900"/>
                        <a:t>Add content to a desktop </a:t>
                      </a:r>
                      <a:r>
                        <a:rPr i="1" lang="en-GB" sz="900"/>
                        <a:t>publishing</a:t>
                      </a:r>
                      <a:r>
                        <a:rPr i="1" lang="en-GB" sz="900"/>
                        <a:t> publication.</a:t>
                      </a:r>
                      <a:endParaRPr i="1" sz="900"/>
                    </a:p>
                    <a:p>
                      <a:pPr indent="0" lvl="0" marL="0" rtl="0" algn="l">
                        <a:spcBef>
                          <a:spcPts val="0"/>
                        </a:spcBef>
                        <a:spcAft>
                          <a:spcPts val="0"/>
                        </a:spcAft>
                        <a:buClr>
                          <a:schemeClr val="dk1"/>
                        </a:buClr>
                        <a:buSzPts val="1100"/>
                        <a:buFont typeface="Arial"/>
                        <a:buNone/>
                      </a:pPr>
                      <a:r>
                        <a:rPr i="1" lang="en-GB" sz="900"/>
                        <a:t>Consider how different layouts can suit different purposes.</a:t>
                      </a:r>
                      <a:endParaRPr i="1" sz="900"/>
                    </a:p>
                    <a:p>
                      <a:pPr indent="0" lvl="0" marL="0" rtl="0" algn="l">
                        <a:spcBef>
                          <a:spcPts val="0"/>
                        </a:spcBef>
                        <a:spcAft>
                          <a:spcPts val="0"/>
                        </a:spcAft>
                        <a:buClr>
                          <a:schemeClr val="dk1"/>
                        </a:buClr>
                        <a:buSzPts val="1100"/>
                        <a:buFont typeface="Arial"/>
                        <a:buNone/>
                      </a:pPr>
                      <a:r>
                        <a:rPr i="1" lang="en-GB" sz="900"/>
                        <a:t>Consider the benefits of desktop publishing.</a:t>
                      </a:r>
                      <a:endParaRPr i="1" sz="900"/>
                    </a:p>
                    <a:p>
                      <a:pPr indent="0" lvl="0" marL="0" rtl="0" algn="l">
                        <a:spcBef>
                          <a:spcPts val="0"/>
                        </a:spcBef>
                        <a:spcAft>
                          <a:spcPts val="0"/>
                        </a:spcAft>
                        <a:buClr>
                          <a:schemeClr val="dk1"/>
                        </a:buClr>
                        <a:buSzPts val="1100"/>
                        <a:buFont typeface="Arial"/>
                        <a:buNone/>
                      </a:pPr>
                      <a:r>
                        <a:rPr b="1" i="1" lang="en-GB" sz="900">
                          <a:solidFill>
                            <a:schemeClr val="dk1"/>
                          </a:solidFill>
                        </a:rPr>
                        <a:t>Assessment: </a:t>
                      </a:r>
                      <a:r>
                        <a:rPr i="1" lang="en-GB" sz="900">
                          <a:solidFill>
                            <a:schemeClr val="dk1"/>
                          </a:solidFill>
                        </a:rPr>
                        <a:t>Rubric</a:t>
                      </a:r>
                      <a:endParaRPr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t/>
                      </a:r>
                      <a:endParaRPr i="1" sz="900"/>
                    </a:p>
                  </a:txBody>
                  <a:tcPr marT="91425" marB="91425" marR="91425" marL="91425"/>
                </a:tc>
                <a:tc>
                  <a:txBody>
                    <a:bodyPr/>
                    <a:lstStyle/>
                    <a:p>
                      <a:pPr indent="0" lvl="0" marL="0" rtl="0" algn="l">
                        <a:lnSpc>
                          <a:spcPct val="100000"/>
                        </a:lnSpc>
                        <a:spcBef>
                          <a:spcPts val="0"/>
                        </a:spcBef>
                        <a:spcAft>
                          <a:spcPts val="0"/>
                        </a:spcAft>
                        <a:buClr>
                          <a:schemeClr val="dk1"/>
                        </a:buClr>
                        <a:buSzPts val="1100"/>
                        <a:buFont typeface="Arial"/>
                        <a:buNone/>
                      </a:pPr>
                      <a:r>
                        <a:rPr i="1" lang="en-GB" sz="1000" u="sng">
                          <a:solidFill>
                            <a:schemeClr val="hlink"/>
                          </a:solidFill>
                          <a:hlinkClick r:id="rId7"/>
                        </a:rPr>
                        <a:t>Programming B - Events and actions in programs</a:t>
                      </a:r>
                      <a:endParaRPr i="1" sz="1000"/>
                    </a:p>
                    <a:p>
                      <a:pPr indent="0" lvl="0" marL="0" rtl="0" algn="l">
                        <a:lnSpc>
                          <a:spcPct val="100000"/>
                        </a:lnSpc>
                        <a:spcBef>
                          <a:spcPts val="0"/>
                        </a:spcBef>
                        <a:spcAft>
                          <a:spcPts val="0"/>
                        </a:spcAft>
                        <a:buClr>
                          <a:schemeClr val="dk1"/>
                        </a:buClr>
                        <a:buSzPts val="1100"/>
                        <a:buFont typeface="Arial"/>
                        <a:buNone/>
                      </a:pPr>
                      <a:r>
                        <a:rPr i="1" lang="en-GB" sz="900"/>
                        <a:t>Using Scratch and chromebooks children will be able to:</a:t>
                      </a:r>
                      <a:endParaRPr i="1" sz="900"/>
                    </a:p>
                    <a:p>
                      <a:pPr indent="0" lvl="0" marL="0" rtl="0" algn="l">
                        <a:lnSpc>
                          <a:spcPct val="100000"/>
                        </a:lnSpc>
                        <a:spcBef>
                          <a:spcPts val="0"/>
                        </a:spcBef>
                        <a:spcAft>
                          <a:spcPts val="0"/>
                        </a:spcAft>
                        <a:buClr>
                          <a:schemeClr val="dk1"/>
                        </a:buClr>
                        <a:buSzPts val="1100"/>
                        <a:buFont typeface="Arial"/>
                        <a:buNone/>
                      </a:pPr>
                      <a:r>
                        <a:rPr i="1" lang="en-GB" sz="900"/>
                        <a:t>Explain how a sprite moves in an existing project explaining the relationship between event and action;</a:t>
                      </a:r>
                      <a:endParaRPr i="1" sz="900"/>
                    </a:p>
                    <a:p>
                      <a:pPr indent="0" lvl="0" marL="0" rtl="0" algn="l">
                        <a:lnSpc>
                          <a:spcPct val="100000"/>
                        </a:lnSpc>
                        <a:spcBef>
                          <a:spcPts val="0"/>
                        </a:spcBef>
                        <a:spcAft>
                          <a:spcPts val="0"/>
                        </a:spcAft>
                        <a:buClr>
                          <a:schemeClr val="dk1"/>
                        </a:buClr>
                        <a:buSzPts val="1100"/>
                        <a:buFont typeface="Arial"/>
                        <a:buNone/>
                      </a:pPr>
                      <a:r>
                        <a:rPr i="1" lang="en-GB" sz="900"/>
                        <a:t>Create a program to move a sprite in four directions</a:t>
                      </a:r>
                      <a:endParaRPr i="1" sz="900"/>
                    </a:p>
                    <a:p>
                      <a:pPr indent="0" lvl="0" marL="0" rtl="0" algn="l">
                        <a:lnSpc>
                          <a:spcPct val="100000"/>
                        </a:lnSpc>
                        <a:spcBef>
                          <a:spcPts val="0"/>
                        </a:spcBef>
                        <a:spcAft>
                          <a:spcPts val="0"/>
                        </a:spcAft>
                        <a:buClr>
                          <a:schemeClr val="dk1"/>
                        </a:buClr>
                        <a:buSzPts val="1100"/>
                        <a:buFont typeface="Arial"/>
                        <a:buNone/>
                      </a:pPr>
                      <a:r>
                        <a:rPr i="1" lang="en-GB" sz="900"/>
                        <a:t>Choose a character, adapt size and program movement.</a:t>
                      </a:r>
                      <a:endParaRPr i="1" sz="900"/>
                    </a:p>
                    <a:p>
                      <a:pPr indent="0" lvl="0" marL="0" rtl="0" algn="l">
                        <a:lnSpc>
                          <a:spcPct val="100000"/>
                        </a:lnSpc>
                        <a:spcBef>
                          <a:spcPts val="0"/>
                        </a:spcBef>
                        <a:spcAft>
                          <a:spcPts val="0"/>
                        </a:spcAft>
                        <a:buClr>
                          <a:schemeClr val="dk1"/>
                        </a:buClr>
                        <a:buSzPts val="1100"/>
                        <a:buFont typeface="Arial"/>
                        <a:buNone/>
                      </a:pPr>
                      <a:r>
                        <a:rPr i="1" lang="en-GB" sz="900"/>
                        <a:t>Adapt a program to anew context:.</a:t>
                      </a:r>
                      <a:endParaRPr i="1" sz="900"/>
                    </a:p>
                    <a:p>
                      <a:pPr indent="0" lvl="0" marL="0" rtl="0" algn="l">
                        <a:lnSpc>
                          <a:spcPct val="100000"/>
                        </a:lnSpc>
                        <a:spcBef>
                          <a:spcPts val="0"/>
                        </a:spcBef>
                        <a:spcAft>
                          <a:spcPts val="0"/>
                        </a:spcAft>
                        <a:buClr>
                          <a:schemeClr val="dk1"/>
                        </a:buClr>
                        <a:buSzPts val="1100"/>
                        <a:buFont typeface="Arial"/>
                        <a:buNone/>
                      </a:pPr>
                      <a:r>
                        <a:rPr i="1" lang="en-GB" sz="900"/>
                        <a:t>Choose blocks and sue a programming extension.</a:t>
                      </a:r>
                      <a:endParaRPr i="1" sz="900"/>
                    </a:p>
                    <a:p>
                      <a:pPr indent="0" lvl="0" marL="0" rtl="0" algn="l">
                        <a:lnSpc>
                          <a:spcPct val="100000"/>
                        </a:lnSpc>
                        <a:spcBef>
                          <a:spcPts val="0"/>
                        </a:spcBef>
                        <a:spcAft>
                          <a:spcPts val="0"/>
                        </a:spcAft>
                        <a:buClr>
                          <a:schemeClr val="dk1"/>
                        </a:buClr>
                        <a:buSzPts val="1100"/>
                        <a:buFont typeface="Arial"/>
                        <a:buNone/>
                      </a:pPr>
                      <a:r>
                        <a:rPr i="1" lang="en-GB" sz="900"/>
                        <a:t>Develop program by adding features.</a:t>
                      </a:r>
                      <a:endParaRPr i="1" sz="900"/>
                    </a:p>
                    <a:p>
                      <a:pPr indent="0" lvl="0" marL="0" rtl="0" algn="l">
                        <a:lnSpc>
                          <a:spcPct val="100000"/>
                        </a:lnSpc>
                        <a:spcBef>
                          <a:spcPts val="0"/>
                        </a:spcBef>
                        <a:spcAft>
                          <a:spcPts val="0"/>
                        </a:spcAft>
                        <a:buClr>
                          <a:schemeClr val="dk1"/>
                        </a:buClr>
                        <a:buSzPts val="1100"/>
                        <a:buFont typeface="Arial"/>
                        <a:buNone/>
                      </a:pPr>
                      <a:r>
                        <a:rPr i="1" lang="en-GB" sz="900"/>
                        <a:t>Identify and fix bugs in a program.</a:t>
                      </a:r>
                      <a:endParaRPr i="1" sz="900"/>
                    </a:p>
                    <a:p>
                      <a:pPr indent="0" lvl="0" marL="0" rtl="0" algn="l">
                        <a:lnSpc>
                          <a:spcPct val="100000"/>
                        </a:lnSpc>
                        <a:spcBef>
                          <a:spcPts val="0"/>
                        </a:spcBef>
                        <a:spcAft>
                          <a:spcPts val="0"/>
                        </a:spcAft>
                        <a:buClr>
                          <a:schemeClr val="dk1"/>
                        </a:buClr>
                        <a:buSzPts val="1100"/>
                        <a:buFont typeface="Arial"/>
                        <a:buNone/>
                      </a:pPr>
                      <a:r>
                        <a:rPr i="1" lang="en-GB" sz="900"/>
                        <a:t>Design, create and evaluate a maze-based challenge.</a:t>
                      </a:r>
                      <a:endParaRPr i="1" sz="900"/>
                    </a:p>
                    <a:p>
                      <a:pPr indent="0" lvl="0" marL="0" rtl="0" algn="l">
                        <a:spcBef>
                          <a:spcPts val="0"/>
                        </a:spcBef>
                        <a:spcAft>
                          <a:spcPts val="0"/>
                        </a:spcAft>
                        <a:buClr>
                          <a:schemeClr val="dk1"/>
                        </a:buClr>
                        <a:buSzPts val="1100"/>
                        <a:buFont typeface="Arial"/>
                        <a:buNone/>
                      </a:pPr>
                      <a:r>
                        <a:rPr b="1" i="1" lang="en-GB" sz="800">
                          <a:solidFill>
                            <a:schemeClr val="dk1"/>
                          </a:solidFill>
                        </a:rPr>
                        <a:t>Assessment</a:t>
                      </a:r>
                      <a:endParaRPr b="1"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Summative Assessment Quiz</a:t>
                      </a:r>
                      <a:endParaRPr i="1" sz="10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8"/>
                        </a:rPr>
                        <a:t>Studio Code.org</a:t>
                      </a:r>
                      <a:r>
                        <a:rPr b="1" i="1" lang="en-GB" sz="1000">
                          <a:solidFill>
                            <a:schemeClr val="dk1"/>
                          </a:solidFill>
                        </a:rPr>
                        <a:t> </a:t>
                      </a:r>
                      <a:endParaRPr i="1" sz="1000"/>
                    </a:p>
                  </a:txBody>
                  <a:tcPr marT="91425" marB="91425" marR="91425" marL="91425"/>
                </a:tc>
              </a:tr>
            </a:tbl>
          </a:graphicData>
        </a:graphic>
      </p:graphicFrame>
      <p:pic>
        <p:nvPicPr>
          <p:cNvPr id="152" name="Google Shape;152;p29"/>
          <p:cNvPicPr preferRelativeResize="0"/>
          <p:nvPr/>
        </p:nvPicPr>
        <p:blipFill>
          <a:blip r:embed="rId9">
            <a:alphaModFix/>
          </a:blip>
          <a:stretch>
            <a:fillRect/>
          </a:stretch>
        </p:blipFill>
        <p:spPr>
          <a:xfrm>
            <a:off x="8687288" y="46825"/>
            <a:ext cx="339112" cy="4070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graphicFrame>
        <p:nvGraphicFramePr>
          <p:cNvPr id="157" name="Google Shape;157;p30"/>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508200">
                <a:tc gridSpan="4">
                  <a:txBody>
                    <a:bodyPr/>
                    <a:lstStyle/>
                    <a:p>
                      <a:pPr indent="0" lvl="0" marL="0" rtl="0" algn="l">
                        <a:spcBef>
                          <a:spcPts val="0"/>
                        </a:spcBef>
                        <a:spcAft>
                          <a:spcPts val="0"/>
                        </a:spcAft>
                        <a:buNone/>
                      </a:pPr>
                      <a:r>
                        <a:rPr b="1" lang="en-GB"/>
                        <a:t>Year 3    Digital Literacy ‘Education for a Connected World’  (© SWGFL Project Evolve)</a:t>
                      </a:r>
                      <a:endParaRPr b="1"/>
                    </a:p>
                    <a:p>
                      <a:pPr indent="0" lvl="0" marL="0" rtl="0" algn="l">
                        <a:spcBef>
                          <a:spcPts val="0"/>
                        </a:spcBef>
                        <a:spcAft>
                          <a:spcPts val="0"/>
                        </a:spcAft>
                        <a:buNone/>
                      </a:pPr>
                      <a:r>
                        <a:rPr b="1" lang="en-GB"/>
                        <a:t>  </a:t>
                      </a:r>
                      <a:r>
                        <a:rPr b="1" lang="en-GB" sz="1100" u="sng">
                          <a:solidFill>
                            <a:schemeClr val="accent5"/>
                          </a:solidFill>
                          <a:hlinkClick r:id="rId3">
                            <a:extLst>
                              <a:ext uri="{A12FA001-AC4F-418D-AE19-62706E023703}">
                                <ahyp:hlinkClr val="tx"/>
                              </a:ext>
                            </a:extLst>
                          </a:hlinkClick>
                        </a:rPr>
                        <a:t>https://projectevolve.co.uk/toolkit/knowledge-map/</a:t>
                      </a:r>
                      <a:endParaRPr b="1"/>
                    </a:p>
                  </a:txBody>
                  <a:tcPr marT="91425" marB="91425" marR="91425" marL="91425"/>
                </a:tc>
                <a:tc hMerge="1"/>
                <a:tc hMerge="1"/>
                <a:tc hMerge="1"/>
              </a:tr>
              <a:tr h="4298900">
                <a:tc>
                  <a:txBody>
                    <a:bodyPr/>
                    <a:lstStyle/>
                    <a:p>
                      <a:pPr indent="0" lvl="0" marL="0" rtl="0" algn="ctr">
                        <a:spcBef>
                          <a:spcPts val="0"/>
                        </a:spcBef>
                        <a:spcAft>
                          <a:spcPts val="0"/>
                        </a:spcAft>
                        <a:buNone/>
                      </a:pPr>
                      <a:r>
                        <a:rPr b="1" lang="en-GB" sz="1000"/>
                        <a:t>Self Image and Identity</a:t>
                      </a:r>
                      <a:endParaRPr b="1" sz="1000"/>
                    </a:p>
                    <a:p>
                      <a:pPr indent="-285750" lvl="0" marL="457200" rtl="0" algn="l">
                        <a:spcBef>
                          <a:spcPts val="0"/>
                        </a:spcBef>
                        <a:spcAft>
                          <a:spcPts val="0"/>
                        </a:spcAft>
                        <a:buClr>
                          <a:schemeClr val="dk1"/>
                        </a:buClr>
                        <a:buSzPts val="900"/>
                        <a:buChar char="➔"/>
                      </a:pPr>
                      <a:r>
                        <a:rPr lang="en-GB" sz="900">
                          <a:solidFill>
                            <a:schemeClr val="dk1"/>
                          </a:solidFill>
                        </a:rPr>
                        <a:t>I can explain what is meant by the term ‘identity’.</a:t>
                      </a:r>
                      <a:endParaRPr b="1" sz="900"/>
                    </a:p>
                    <a:p>
                      <a:pPr indent="-285750" lvl="0" marL="457200" rtl="0" algn="l">
                        <a:spcBef>
                          <a:spcPts val="0"/>
                        </a:spcBef>
                        <a:spcAft>
                          <a:spcPts val="0"/>
                        </a:spcAft>
                        <a:buClr>
                          <a:schemeClr val="dk1"/>
                        </a:buClr>
                        <a:buSzPts val="900"/>
                        <a:buChar char="➔"/>
                      </a:pPr>
                      <a:r>
                        <a:rPr lang="en-GB" sz="900">
                          <a:solidFill>
                            <a:schemeClr val="dk1"/>
                          </a:solidFill>
                        </a:rPr>
                        <a:t>I can explain how people can represent themselves in different ways online</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ways in which someone might change their identity depending on what they are doing online (e.g. gaming; using an avatar; social media) and why.</a:t>
                      </a:r>
                      <a:endParaRPr sz="900">
                        <a:solidFill>
                          <a:schemeClr val="dk1"/>
                        </a:solidFill>
                      </a:endParaRPr>
                    </a:p>
                    <a:p>
                      <a:pPr indent="-285750" lvl="0" marL="457200" rtl="0" algn="l">
                        <a:spcBef>
                          <a:spcPts val="0"/>
                        </a:spcBef>
                        <a:spcAft>
                          <a:spcPts val="0"/>
                        </a:spcAft>
                        <a:buClr>
                          <a:schemeClr val="dk1"/>
                        </a:buClr>
                        <a:buSzPts val="900"/>
                        <a:buChar char="➔"/>
                      </a:pPr>
                      <a:r>
                        <a:t/>
                      </a:r>
                      <a:endParaRPr sz="900">
                        <a:solidFill>
                          <a:schemeClr val="dk1"/>
                        </a:solidFill>
                      </a:endParaRPr>
                    </a:p>
                  </a:txBody>
                  <a:tcPr marT="91425" marB="91425" marR="91425" marL="91425"/>
                </a:tc>
                <a:tc>
                  <a:txBody>
                    <a:bodyPr/>
                    <a:lstStyle/>
                    <a:p>
                      <a:pPr indent="0" lvl="0" marL="0" rtl="0" algn="l">
                        <a:spcBef>
                          <a:spcPts val="0"/>
                        </a:spcBef>
                        <a:spcAft>
                          <a:spcPts val="0"/>
                        </a:spcAft>
                        <a:buNone/>
                      </a:pPr>
                      <a:r>
                        <a:rPr b="1" lang="en-GB" sz="1000"/>
                        <a:t>Online Relationships</a:t>
                      </a:r>
                      <a:endParaRPr b="1" sz="1000"/>
                    </a:p>
                    <a:p>
                      <a:pPr indent="-279400" lvl="0" marL="457200" rtl="0" algn="l">
                        <a:spcBef>
                          <a:spcPts val="0"/>
                        </a:spcBef>
                        <a:spcAft>
                          <a:spcPts val="0"/>
                        </a:spcAft>
                        <a:buClr>
                          <a:schemeClr val="dk1"/>
                        </a:buClr>
                        <a:buSzPts val="800"/>
                        <a:buChar char="➔"/>
                      </a:pPr>
                      <a:r>
                        <a:rPr lang="en-GB" sz="800">
                          <a:solidFill>
                            <a:schemeClr val="dk1"/>
                          </a:solidFill>
                        </a:rPr>
                        <a:t>I can describe ways people who have similar likes and interests can get together online.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what it means to ‘know someone’ online and why this might be different from knowing someone offline.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what is meant by ‘trusting someone online’, why this is different from ‘liking someone online’, and why it is important to be careful about who to trust online including what information and content they are trusted with.</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why someone may change their mind about trusting anyone with something if they feel nervous, uncomfortable or worried.</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how someone’s feelings can be hurt by what is said or written online.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the importance of giving and gaining permission before sharing things online; how the principles of sharing online is the same as sharing offline e.g. sharing images and videos.</a:t>
                      </a:r>
                      <a:endParaRPr sz="800">
                        <a:solidFill>
                          <a:schemeClr val="dk1"/>
                        </a:solidFill>
                      </a:endParaRPr>
                    </a:p>
                    <a:p>
                      <a:pPr indent="0" lvl="0" marL="457200" rtl="0" algn="l">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000"/>
                        <a:t>Online Reputation</a:t>
                      </a:r>
                      <a:endParaRPr b="1" sz="1000"/>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explain how to search for information about others online</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give examples of what anyone may or may not be willing to share about themselves online. I can explain the need to be careful before sharing anything personal.</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explain who someone can ask if they are unsure about putting something online.</a:t>
                      </a:r>
                      <a:endParaRPr sz="9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000"/>
                        <a:t>Online Bullying</a:t>
                      </a:r>
                      <a:endParaRPr b="1" sz="1000"/>
                    </a:p>
                    <a:p>
                      <a:pPr indent="-285750" lvl="0" marL="457200" rtl="0" algn="l">
                        <a:spcBef>
                          <a:spcPts val="0"/>
                        </a:spcBef>
                        <a:spcAft>
                          <a:spcPts val="0"/>
                        </a:spcAft>
                        <a:buClr>
                          <a:schemeClr val="dk1"/>
                        </a:buClr>
                        <a:buSzPts val="900"/>
                        <a:buChar char="➔"/>
                      </a:pPr>
                      <a:r>
                        <a:rPr lang="en-GB" sz="900">
                          <a:solidFill>
                            <a:schemeClr val="dk1"/>
                          </a:solidFill>
                        </a:rPr>
                        <a:t>I can describe appropriate ways to behave towards other people online and why this is important.</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give examples of how bullying behaviour could appear online and how someone can get support.</a:t>
                      </a:r>
                      <a:endParaRPr sz="900">
                        <a:solidFill>
                          <a:schemeClr val="dk1"/>
                        </a:solidFill>
                      </a:endParaRPr>
                    </a:p>
                  </a:txBody>
                  <a:tcPr marT="91425" marB="91425" marR="91425" marL="91425"/>
                </a:tc>
              </a:tr>
            </a:tbl>
          </a:graphicData>
        </a:graphic>
      </p:graphicFrame>
      <p:pic>
        <p:nvPicPr>
          <p:cNvPr id="158" name="Google Shape;158;p30"/>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graphicFrame>
        <p:nvGraphicFramePr>
          <p:cNvPr id="163" name="Google Shape;163;p31"/>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494900">
                <a:tc gridSpan="4">
                  <a:txBody>
                    <a:bodyPr/>
                    <a:lstStyle/>
                    <a:p>
                      <a:pPr indent="0" lvl="0" marL="0" rtl="0" algn="l">
                        <a:spcBef>
                          <a:spcPts val="0"/>
                        </a:spcBef>
                        <a:spcAft>
                          <a:spcPts val="0"/>
                        </a:spcAft>
                        <a:buNone/>
                      </a:pPr>
                      <a:r>
                        <a:rPr b="1" lang="en-GB"/>
                        <a:t>Year 3     Digital Literacy ‘Education for a Connected World’ </a:t>
                      </a:r>
                      <a:r>
                        <a:rPr b="1" lang="en-GB">
                          <a:solidFill>
                            <a:schemeClr val="dk1"/>
                          </a:solidFill>
                        </a:rPr>
                        <a:t>(© SWGFL Project Evolve) </a:t>
                      </a:r>
                      <a:r>
                        <a:rPr b="1" lang="en-GB"/>
                        <a:t> </a:t>
                      </a:r>
                      <a:endParaRPr b="1"/>
                    </a:p>
                    <a:p>
                      <a:pPr indent="0" lvl="0" marL="0" rtl="0" algn="l">
                        <a:spcBef>
                          <a:spcPts val="0"/>
                        </a:spcBef>
                        <a:spcAft>
                          <a:spcPts val="0"/>
                        </a:spcAft>
                        <a:buNone/>
                      </a:pPr>
                      <a:r>
                        <a:rPr b="1" lang="en-GB" sz="1100" u="sng">
                          <a:solidFill>
                            <a:schemeClr val="accent5"/>
                          </a:solidFill>
                          <a:hlinkClick r:id="rId3">
                            <a:extLst>
                              <a:ext uri="{A12FA001-AC4F-418D-AE19-62706E023703}">
                                <ahyp:hlinkClr val="tx"/>
                              </a:ext>
                            </a:extLst>
                          </a:hlinkClick>
                        </a:rPr>
                        <a:t>https://projectevolve.co.uk/toolkit/knowledge-map/</a:t>
                      </a:r>
                      <a:r>
                        <a:rPr b="1" lang="en-GB"/>
                        <a:t>   </a:t>
                      </a:r>
                      <a:endParaRPr b="1"/>
                    </a:p>
                  </a:txBody>
                  <a:tcPr marT="91425" marB="91425" marR="91425" marL="91425"/>
                </a:tc>
                <a:tc hMerge="1"/>
                <a:tc hMerge="1"/>
                <a:tc hMerge="1"/>
              </a:tr>
              <a:tr h="2223575">
                <a:tc>
                  <a:txBody>
                    <a:bodyPr/>
                    <a:lstStyle/>
                    <a:p>
                      <a:pPr indent="0" lvl="0" marL="0" rtl="0" algn="ctr">
                        <a:spcBef>
                          <a:spcPts val="0"/>
                        </a:spcBef>
                        <a:spcAft>
                          <a:spcPts val="0"/>
                        </a:spcAft>
                        <a:buNone/>
                      </a:pPr>
                      <a:r>
                        <a:rPr b="1" lang="en-GB" sz="900"/>
                        <a:t>Managing Online Information</a:t>
                      </a:r>
                      <a:endParaRPr b="1" sz="900"/>
                    </a:p>
                    <a:p>
                      <a:pPr indent="-285750" lvl="0" marL="457200" rtl="0" algn="l">
                        <a:spcBef>
                          <a:spcPts val="0"/>
                        </a:spcBef>
                        <a:spcAft>
                          <a:spcPts val="0"/>
                        </a:spcAft>
                        <a:buClr>
                          <a:schemeClr val="dk1"/>
                        </a:buClr>
                        <a:buSzPts val="900"/>
                        <a:buChar char="➔"/>
                      </a:pPr>
                      <a:r>
                        <a:rPr lang="en-GB" sz="900">
                          <a:solidFill>
                            <a:schemeClr val="dk1"/>
                          </a:solidFill>
                        </a:rPr>
                        <a:t>I can demonstrate how to use key phrases in search engines to gather accurate information online</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what autocomplete is and how to choose the best suggestion</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how the internet can be used to sell and buy things</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the difference between a ‘belief’, an ‘opinion’ and a ‘fact. and can give examples of how and where they might be shared online, e.g. in videos, memes, posts, news stories etc.</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that not all opinions shared may be accepted as true or fair by others (e.g. monsters under the bed).</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and demonstrate how we can get help from a trusted adult if we see content that makes us feel sad, uncomfortable, worried or frightened.</a:t>
                      </a:r>
                      <a:endParaRPr sz="900">
                        <a:solidFill>
                          <a:schemeClr val="dk1"/>
                        </a:solidFill>
                      </a:endParaRPr>
                    </a:p>
                    <a:p>
                      <a:pPr indent="0" lvl="0" marL="45720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Health, Well-being and Lifestyle</a:t>
                      </a:r>
                      <a:endParaRPr b="1" sz="1200"/>
                    </a:p>
                    <a:p>
                      <a:pPr indent="-285750" lvl="0" marL="457200" rtl="0" algn="l">
                        <a:spcBef>
                          <a:spcPts val="0"/>
                        </a:spcBef>
                        <a:spcAft>
                          <a:spcPts val="0"/>
                        </a:spcAft>
                        <a:buClr>
                          <a:schemeClr val="dk1"/>
                        </a:buClr>
                        <a:buSzPts val="900"/>
                        <a:buChar char="➔"/>
                      </a:pPr>
                      <a:r>
                        <a:rPr lang="en-GB" sz="900">
                          <a:solidFill>
                            <a:schemeClr val="dk1"/>
                          </a:solidFill>
                        </a:rPr>
                        <a:t>I can explain why spending too much time using technology can sometimes have a negative impact on anyone; I can give some examples of both positive and negative activities where it is easy to spend a lot of time engaged</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why some online activities have age restrictions, why it is important to follow them and know who I can talk to if others pressure me to watch or do something online that makes me feel uncomfortable (e.g. age restricted gaming or web sites).</a:t>
                      </a:r>
                      <a:endParaRPr sz="900">
                        <a:solidFill>
                          <a:schemeClr val="dk1"/>
                        </a:solidFill>
                      </a:endParaRPr>
                    </a:p>
                    <a:p>
                      <a:pPr indent="0" lvl="0" marL="457200" rtl="0" algn="l">
                        <a:spcBef>
                          <a:spcPts val="0"/>
                        </a:spcBef>
                        <a:spcAft>
                          <a:spcPts val="0"/>
                        </a:spcAft>
                        <a:buNone/>
                      </a:pPr>
                      <a:r>
                        <a:t/>
                      </a:r>
                      <a:endParaRPr sz="9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Privacy and Security</a:t>
                      </a:r>
                      <a:endParaRPr b="1" sz="1000">
                        <a:solidFill>
                          <a:schemeClr val="dk1"/>
                        </a:solidFill>
                      </a:endParaRPr>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describe simple strategies for creating and keeping passwords private.</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give reasons why someone should only share information with people they choose to and can trust. I can explain that if they are not sure or feel pressured then they should tell a trusted adult.</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describe how connected devices can collect and share anyone’s information with others.</a:t>
                      </a:r>
                      <a:endParaRPr sz="900">
                        <a:solidFill>
                          <a:schemeClr val="dk1"/>
                        </a:solidFill>
                      </a:endParaRPr>
                    </a:p>
                    <a:p>
                      <a:pPr indent="0" lvl="0" marL="457200" rtl="0" algn="l">
                        <a:lnSpc>
                          <a:spcPct val="115000"/>
                        </a:lnSpc>
                        <a:spcBef>
                          <a:spcPts val="0"/>
                        </a:spcBef>
                        <a:spcAft>
                          <a:spcPts val="0"/>
                        </a:spcAft>
                        <a:buNone/>
                      </a:pPr>
                      <a:r>
                        <a:t/>
                      </a:r>
                      <a:endParaRPr sz="9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Copyright and Ownership</a:t>
                      </a:r>
                      <a:endParaRPr b="1" sz="1200"/>
                    </a:p>
                    <a:p>
                      <a:pPr indent="-285750" lvl="0" marL="457200" rtl="0" algn="l">
                        <a:spcBef>
                          <a:spcPts val="0"/>
                        </a:spcBef>
                        <a:spcAft>
                          <a:spcPts val="0"/>
                        </a:spcAft>
                        <a:buClr>
                          <a:schemeClr val="dk1"/>
                        </a:buClr>
                        <a:buSzPts val="900"/>
                        <a:buChar char="➔"/>
                      </a:pPr>
                      <a:r>
                        <a:rPr lang="en-GB" sz="900">
                          <a:solidFill>
                            <a:schemeClr val="dk1"/>
                          </a:solidFill>
                        </a:rPr>
                        <a:t>I can explain why copying someone else’s work from the internet without permission isn’t fair and can explain what problems this might cause.</a:t>
                      </a:r>
                      <a:endParaRPr sz="900">
                        <a:solidFill>
                          <a:schemeClr val="dk1"/>
                        </a:solidFill>
                      </a:endParaRPr>
                    </a:p>
                    <a:p>
                      <a:pPr indent="0" lvl="0" marL="457200" rtl="0" algn="l">
                        <a:spcBef>
                          <a:spcPts val="0"/>
                        </a:spcBef>
                        <a:spcAft>
                          <a:spcPts val="0"/>
                        </a:spcAft>
                        <a:buNone/>
                      </a:pPr>
                      <a:r>
                        <a:t/>
                      </a:r>
                      <a:endParaRPr sz="950">
                        <a:solidFill>
                          <a:schemeClr val="dk1"/>
                        </a:solidFill>
                      </a:endParaRPr>
                    </a:p>
                    <a:p>
                      <a:pPr indent="0" lvl="0" marL="0" rtl="0" algn="l">
                        <a:spcBef>
                          <a:spcPts val="0"/>
                        </a:spcBef>
                        <a:spcAft>
                          <a:spcPts val="0"/>
                        </a:spcAft>
                        <a:buNone/>
                      </a:pPr>
                      <a:r>
                        <a:t/>
                      </a:r>
                      <a:endParaRPr sz="1000">
                        <a:solidFill>
                          <a:schemeClr val="dk1"/>
                        </a:solidFill>
                      </a:endParaRPr>
                    </a:p>
                    <a:p>
                      <a:pPr indent="0" lvl="0" marL="457200" rtl="0" algn="l">
                        <a:spcBef>
                          <a:spcPts val="0"/>
                        </a:spcBef>
                        <a:spcAft>
                          <a:spcPts val="0"/>
                        </a:spcAft>
                        <a:buClr>
                          <a:schemeClr val="dk1"/>
                        </a:buClr>
                        <a:buSzPts val="1100"/>
                        <a:buFont typeface="Arial"/>
                        <a:buNone/>
                      </a:pPr>
                      <a:r>
                        <a:t/>
                      </a:r>
                      <a:endParaRPr b="1" sz="1000">
                        <a:solidFill>
                          <a:schemeClr val="dk1"/>
                        </a:solidFill>
                      </a:endParaRPr>
                    </a:p>
                  </a:txBody>
                  <a:tcPr marT="91425" marB="91425" marR="91425" marL="91425"/>
                </a:tc>
              </a:tr>
            </a:tbl>
          </a:graphicData>
        </a:graphic>
      </p:graphicFrame>
      <p:pic>
        <p:nvPicPr>
          <p:cNvPr id="164" name="Google Shape;164;p31"/>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107200"/>
            <a:ext cx="8520600" cy="9105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National Curriculum for Computing: Purpose of Study</a:t>
            </a:r>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0"/>
              </a:spcAft>
              <a:buNone/>
            </a:pPr>
            <a:r>
              <a:rPr lang="en-GB"/>
              <a:t>A high-quality computing education equips pupils to use computational thinking and creativity to understand and change the world. Computing has deep links with mathematics, science, and design and technology, and provides insights into both natural and artificial systems. The core of computing is computer science, in which pupils are taught the principles of information and computation, how digital systems work, and how to put this knowledge to use through programming. Building on this knowledge and understanding, pupils are equipped to use information technology to create programs, systems and a range of content. Computing also ensures that pupils become digitally literate – able to use, and express themselves and develop their ideas through, information and communication technology – at a level suitable for the future workplace and as active participants in a digital world.</a:t>
            </a:r>
            <a:endParaRPr/>
          </a:p>
          <a:p>
            <a:pPr indent="0" lvl="0" marL="0" rtl="0" algn="l">
              <a:spcBef>
                <a:spcPts val="1200"/>
              </a:spcBef>
              <a:spcAft>
                <a:spcPts val="0"/>
              </a:spcAft>
              <a:buNone/>
            </a:pPr>
            <a:r>
              <a:rPr lang="en-GB" u="sng">
                <a:solidFill>
                  <a:schemeClr val="hlink"/>
                </a:solidFill>
                <a:hlinkClick r:id="rId3"/>
              </a:rPr>
              <a:t>National Curriculum - Computing key stages 1 to 2</a:t>
            </a:r>
            <a:endParaRPr/>
          </a:p>
          <a:p>
            <a:pPr indent="0" lvl="0" marL="0" rtl="0" algn="l">
              <a:spcBef>
                <a:spcPts val="1200"/>
              </a:spcBef>
              <a:spcAft>
                <a:spcPts val="120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graphicFrame>
        <p:nvGraphicFramePr>
          <p:cNvPr id="169" name="Google Shape;169;p32"/>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34350">
                <a:tc gridSpan="2">
                  <a:txBody>
                    <a:bodyPr/>
                    <a:lstStyle/>
                    <a:p>
                      <a:pPr indent="0" lvl="0" marL="0" rtl="0" algn="l">
                        <a:spcBef>
                          <a:spcPts val="0"/>
                        </a:spcBef>
                        <a:spcAft>
                          <a:spcPts val="0"/>
                        </a:spcAft>
                        <a:buNone/>
                      </a:pPr>
                      <a:r>
                        <a:rPr b="1" lang="en-GB" sz="1200"/>
                        <a:t>Year 4 Knowledge and Skills  : Curriculum </a:t>
                      </a:r>
                      <a:r>
                        <a:rPr b="1" lang="en-GB"/>
                        <a:t>          </a:t>
                      </a:r>
                      <a:endParaRPr b="1"/>
                    </a:p>
                  </a:txBody>
                  <a:tcPr marT="91425" marB="91425" marR="91425" marL="91425"/>
                </a:tc>
                <a:tc hMerge="1"/>
                <a:tc gridSpan="2" rowSpan="2">
                  <a:txBody>
                    <a:bodyPr/>
                    <a:lstStyle/>
                    <a:p>
                      <a:pPr indent="0" lvl="0" marL="457200" rtl="0" algn="l">
                        <a:spcBef>
                          <a:spcPts val="0"/>
                        </a:spcBef>
                        <a:spcAft>
                          <a:spcPts val="0"/>
                        </a:spcAft>
                        <a:buNone/>
                      </a:pPr>
                      <a:r>
                        <a:rPr b="1" lang="en-GB" sz="1000" u="sng"/>
                        <a:t>Curriculum Resources and Hardware</a:t>
                      </a:r>
                      <a:endParaRPr b="1" sz="1000" u="sng"/>
                    </a:p>
                    <a:p>
                      <a:pPr indent="0" lvl="0" marL="0" rtl="0" algn="l">
                        <a:spcBef>
                          <a:spcPts val="0"/>
                        </a:spcBef>
                        <a:spcAft>
                          <a:spcPts val="0"/>
                        </a:spcAft>
                        <a:buNone/>
                      </a:pPr>
                      <a:r>
                        <a:rPr b="1" lang="en-GB" sz="900">
                          <a:solidFill>
                            <a:schemeClr val="dk1"/>
                          </a:solidFill>
                        </a:rPr>
                        <a:t>Word Processing Skills for a Digital Life  </a:t>
                      </a:r>
                      <a:endParaRPr b="1" sz="900">
                        <a:solidFill>
                          <a:schemeClr val="dk1"/>
                        </a:solidFill>
                      </a:endParaRPr>
                    </a:p>
                    <a:p>
                      <a:pPr indent="0" lvl="0" marL="0" rtl="0" algn="l">
                        <a:spcBef>
                          <a:spcPts val="0"/>
                        </a:spcBef>
                        <a:spcAft>
                          <a:spcPts val="0"/>
                        </a:spcAft>
                        <a:buNone/>
                      </a:pPr>
                      <a:r>
                        <a:t/>
                      </a:r>
                      <a:endParaRPr sz="900">
                        <a:solidFill>
                          <a:schemeClr val="dk1"/>
                        </a:solidFill>
                      </a:endParaRPr>
                    </a:p>
                    <a:p>
                      <a:pPr indent="0" lvl="0" marL="0" rtl="0" algn="l">
                        <a:spcBef>
                          <a:spcPts val="0"/>
                        </a:spcBef>
                        <a:spcAft>
                          <a:spcPts val="0"/>
                        </a:spcAft>
                        <a:buNone/>
                      </a:pPr>
                      <a:r>
                        <a:rPr b="1" lang="en-GB" sz="900">
                          <a:solidFill>
                            <a:schemeClr val="dk1"/>
                          </a:solidFill>
                        </a:rPr>
                        <a:t>Computing Systems and Networks</a:t>
                      </a:r>
                      <a:endParaRPr b="1" sz="900">
                        <a:solidFill>
                          <a:schemeClr val="dk1"/>
                        </a:solidFill>
                      </a:endParaRPr>
                    </a:p>
                    <a:p>
                      <a:pPr indent="0" lvl="0" marL="0" rtl="0" algn="l">
                        <a:spcBef>
                          <a:spcPts val="0"/>
                        </a:spcBef>
                        <a:spcAft>
                          <a:spcPts val="0"/>
                        </a:spcAft>
                        <a:buNone/>
                      </a:pPr>
                      <a:r>
                        <a:rPr lang="en-GB" sz="900">
                          <a:solidFill>
                            <a:schemeClr val="dk1"/>
                          </a:solidFill>
                        </a:rPr>
                        <a:t>Chromebook ipads age appropriate websites</a:t>
                      </a:r>
                      <a:endParaRPr sz="900">
                        <a:solidFill>
                          <a:schemeClr val="dk1"/>
                        </a:solidFill>
                      </a:endParaRPr>
                    </a:p>
                    <a:p>
                      <a:pPr indent="0" lvl="0" marL="0" rtl="0" algn="l">
                        <a:spcBef>
                          <a:spcPts val="0"/>
                        </a:spcBef>
                        <a:spcAft>
                          <a:spcPts val="0"/>
                        </a:spcAft>
                        <a:buNone/>
                      </a:pPr>
                      <a:r>
                        <a:rPr b="1" lang="en-GB" sz="900">
                          <a:solidFill>
                            <a:schemeClr val="dk1"/>
                          </a:solidFill>
                        </a:rPr>
                        <a:t>Programming A</a:t>
                      </a:r>
                      <a:endParaRPr b="1" sz="900">
                        <a:solidFill>
                          <a:schemeClr val="dk1"/>
                        </a:solidFill>
                      </a:endParaRPr>
                    </a:p>
                    <a:p>
                      <a:pPr indent="0" lvl="0" marL="0" rtl="0" algn="l">
                        <a:spcBef>
                          <a:spcPts val="0"/>
                        </a:spcBef>
                        <a:spcAft>
                          <a:spcPts val="0"/>
                        </a:spcAft>
                        <a:buNone/>
                      </a:pPr>
                      <a:r>
                        <a:rPr lang="en-GB" sz="900">
                          <a:solidFill>
                            <a:schemeClr val="dk1"/>
                          </a:solidFill>
                          <a:highlight>
                            <a:srgbClr val="FFFF00"/>
                          </a:highlight>
                        </a:rPr>
                        <a:t>(Turtle Academy for logo )Chromebook Code Studio </a:t>
                      </a:r>
                      <a:endParaRPr sz="900">
                        <a:solidFill>
                          <a:schemeClr val="dk1"/>
                        </a:solidFill>
                        <a:highlight>
                          <a:srgbClr val="FFFF00"/>
                        </a:highlight>
                      </a:endParaRPr>
                    </a:p>
                    <a:p>
                      <a:pPr indent="0" lvl="0" marL="0" rtl="0" algn="l">
                        <a:spcBef>
                          <a:spcPts val="0"/>
                        </a:spcBef>
                        <a:spcAft>
                          <a:spcPts val="0"/>
                        </a:spcAft>
                        <a:buNone/>
                      </a:pPr>
                      <a:r>
                        <a:rPr b="1" lang="en-GB" sz="900">
                          <a:solidFill>
                            <a:schemeClr val="dk1"/>
                          </a:solidFill>
                        </a:rPr>
                        <a:t>Creating Media</a:t>
                      </a:r>
                      <a:endParaRPr b="1" sz="900">
                        <a:solidFill>
                          <a:schemeClr val="dk1"/>
                        </a:solidFill>
                      </a:endParaRPr>
                    </a:p>
                    <a:p>
                      <a:pPr indent="0" lvl="0" marL="0" rtl="0" algn="l">
                        <a:spcBef>
                          <a:spcPts val="0"/>
                        </a:spcBef>
                        <a:spcAft>
                          <a:spcPts val="0"/>
                        </a:spcAft>
                        <a:buNone/>
                      </a:pPr>
                      <a:r>
                        <a:rPr lang="en-GB" sz="900">
                          <a:solidFill>
                            <a:schemeClr val="dk1"/>
                          </a:solidFill>
                          <a:highlight>
                            <a:srgbClr val="FFFF00"/>
                          </a:highlight>
                        </a:rPr>
                        <a:t>Photo editing app  Adobe express</a:t>
                      </a:r>
                      <a:endParaRPr sz="900">
                        <a:solidFill>
                          <a:schemeClr val="dk1"/>
                        </a:solidFill>
                        <a:highlight>
                          <a:srgbClr val="FFFF00"/>
                        </a:highlight>
                      </a:endParaRPr>
                    </a:p>
                    <a:p>
                      <a:pPr indent="0" lvl="0" marL="0" rtl="0" algn="l">
                        <a:spcBef>
                          <a:spcPts val="0"/>
                        </a:spcBef>
                        <a:spcAft>
                          <a:spcPts val="0"/>
                        </a:spcAft>
                        <a:buNone/>
                      </a:pPr>
                      <a:r>
                        <a:rPr b="1" lang="en-GB" sz="900">
                          <a:solidFill>
                            <a:schemeClr val="dk1"/>
                          </a:solidFill>
                        </a:rPr>
                        <a:t>Programming B</a:t>
                      </a:r>
                      <a:endParaRPr b="1" sz="900">
                        <a:solidFill>
                          <a:schemeClr val="dk1"/>
                        </a:solidFill>
                      </a:endParaRPr>
                    </a:p>
                    <a:p>
                      <a:pPr indent="0" lvl="0" marL="0" rtl="0" algn="l">
                        <a:spcBef>
                          <a:spcPts val="0"/>
                        </a:spcBef>
                        <a:spcAft>
                          <a:spcPts val="0"/>
                        </a:spcAft>
                        <a:buNone/>
                      </a:pPr>
                      <a:r>
                        <a:rPr lang="en-GB" sz="900">
                          <a:solidFill>
                            <a:schemeClr val="dk1"/>
                          </a:solidFill>
                        </a:rPr>
                        <a:t>Chromebook scratch</a:t>
                      </a:r>
                      <a:endParaRPr sz="900">
                        <a:solidFill>
                          <a:schemeClr val="dk1"/>
                        </a:solidFill>
                      </a:endParaRPr>
                    </a:p>
                  </a:txBody>
                  <a:tcPr marT="91425" marB="91425" marR="91425" marL="91425"/>
                </a:tc>
                <a:tc rowSpan="2" hMerge="1"/>
              </a:tr>
              <a:tr h="1287375">
                <a:tc gridSpan="2">
                  <a:txBody>
                    <a:bodyPr/>
                    <a:lstStyle/>
                    <a:p>
                      <a:pPr indent="0" lvl="0" marL="0" rtl="0" algn="ctr">
                        <a:spcBef>
                          <a:spcPts val="0"/>
                        </a:spcBef>
                        <a:spcAft>
                          <a:spcPts val="0"/>
                        </a:spcAft>
                        <a:buNone/>
                      </a:pPr>
                      <a:r>
                        <a:rPr b="1" lang="en-GB" sz="1000" u="sng"/>
                        <a:t>Word Processing Skills for a Digital Life </a:t>
                      </a:r>
                      <a:r>
                        <a:rPr b="1" lang="en-GB" sz="1200"/>
                        <a:t> ©mrpict.com</a:t>
                      </a:r>
                      <a:endParaRPr b="1" sz="1200"/>
                    </a:p>
                    <a:p>
                      <a:pPr indent="0" lvl="0" marL="0" rtl="0" algn="l">
                        <a:spcBef>
                          <a:spcPts val="0"/>
                        </a:spcBef>
                        <a:spcAft>
                          <a:spcPts val="0"/>
                        </a:spcAft>
                        <a:buNone/>
                      </a:pPr>
                      <a:r>
                        <a:rPr lang="en-GB" sz="900"/>
                        <a:t>Combine digital images from different sources, objects, and text to</a:t>
                      </a:r>
                      <a:endParaRPr sz="900"/>
                    </a:p>
                    <a:p>
                      <a:pPr indent="0" lvl="0" marL="0" rtl="0" algn="l">
                        <a:spcBef>
                          <a:spcPts val="0"/>
                        </a:spcBef>
                        <a:spcAft>
                          <a:spcPts val="0"/>
                        </a:spcAft>
                        <a:buNone/>
                      </a:pPr>
                      <a:r>
                        <a:rPr lang="en-GB" sz="900"/>
                        <a:t>make a final piece of a a variety of tasks: posters, documents, eBooks,</a:t>
                      </a:r>
                      <a:endParaRPr sz="900"/>
                    </a:p>
                    <a:p>
                      <a:pPr indent="0" lvl="0" marL="0" rtl="0" algn="l">
                        <a:spcBef>
                          <a:spcPts val="0"/>
                        </a:spcBef>
                        <a:spcAft>
                          <a:spcPts val="0"/>
                        </a:spcAft>
                        <a:buNone/>
                      </a:pPr>
                      <a:r>
                        <a:rPr lang="en-GB" sz="900"/>
                        <a:t>scripts, leaflets.</a:t>
                      </a:r>
                      <a:endParaRPr sz="900"/>
                    </a:p>
                    <a:p>
                      <a:pPr indent="0" lvl="0" marL="0" rtl="0" algn="l">
                        <a:spcBef>
                          <a:spcPts val="0"/>
                        </a:spcBef>
                        <a:spcAft>
                          <a:spcPts val="0"/>
                        </a:spcAft>
                        <a:buNone/>
                      </a:pPr>
                      <a:r>
                        <a:rPr lang="en-GB" sz="900"/>
                        <a:t>Confidently and regularly use text shortcuts such as cut, copy and paste</a:t>
                      </a:r>
                      <a:endParaRPr sz="900"/>
                    </a:p>
                    <a:p>
                      <a:pPr indent="0" lvl="0" marL="0" rtl="0" algn="l">
                        <a:spcBef>
                          <a:spcPts val="0"/>
                        </a:spcBef>
                        <a:spcAft>
                          <a:spcPts val="0"/>
                        </a:spcAft>
                        <a:buNone/>
                      </a:pPr>
                      <a:r>
                        <a:rPr lang="en-GB" sz="900"/>
                        <a:t>and delete to organise text</a:t>
                      </a:r>
                      <a:endParaRPr sz="900"/>
                    </a:p>
                    <a:p>
                      <a:pPr indent="0" lvl="0" marL="0" rtl="0" algn="l">
                        <a:spcBef>
                          <a:spcPts val="0"/>
                        </a:spcBef>
                        <a:spcAft>
                          <a:spcPts val="0"/>
                        </a:spcAft>
                        <a:buNone/>
                      </a:pPr>
                      <a:r>
                        <a:rPr lang="en-GB" sz="900"/>
                        <a:t> Use font sizes appropriately for audience and purpose.\Use spell check and thesaurus (including Siri and AI where appropriately supervised)</a:t>
                      </a:r>
                      <a:endParaRPr sz="1000"/>
                    </a:p>
                  </a:txBody>
                  <a:tcPr marT="91425" marB="91425" marR="91425" marL="91425"/>
                </a:tc>
                <a:tc hMerge="1"/>
                <a:tc gridSpan="2" vMerge="1"/>
                <a:tc hMerge="1" vMerge="1"/>
              </a:tr>
              <a:tr h="1776650">
                <a:tc>
                  <a:txBody>
                    <a:bodyPr/>
                    <a:lstStyle/>
                    <a:p>
                      <a:pPr indent="0" lvl="0" marL="0" rtl="0" algn="ctr">
                        <a:spcBef>
                          <a:spcPts val="0"/>
                        </a:spcBef>
                        <a:spcAft>
                          <a:spcPts val="0"/>
                        </a:spcAft>
                        <a:buNone/>
                      </a:pPr>
                      <a:r>
                        <a:rPr b="1" lang="en-GB" sz="900" u="sng"/>
                        <a:t>Computing Systems and Networks</a:t>
                      </a:r>
                      <a:endParaRPr b="1" sz="900" u="sng"/>
                    </a:p>
                    <a:p>
                      <a:pPr indent="0" lvl="0" marL="0" rtl="0" algn="ctr">
                        <a:spcBef>
                          <a:spcPts val="0"/>
                        </a:spcBef>
                        <a:spcAft>
                          <a:spcPts val="0"/>
                        </a:spcAft>
                        <a:buNone/>
                      </a:pPr>
                      <a:r>
                        <a:rPr b="1" lang="en-GB" sz="850" u="sng"/>
                        <a:t>The internet </a:t>
                      </a:r>
                      <a:endParaRPr b="1" sz="850" u="sng"/>
                    </a:p>
                    <a:p>
                      <a:pPr indent="0" lvl="0" marL="0" rtl="0" algn="l">
                        <a:spcBef>
                          <a:spcPts val="0"/>
                        </a:spcBef>
                        <a:spcAft>
                          <a:spcPts val="0"/>
                        </a:spcAft>
                        <a:buNone/>
                      </a:pPr>
                      <a:r>
                        <a:rPr b="1" lang="en-GB" sz="800"/>
                        <a:t>R</a:t>
                      </a:r>
                      <a:r>
                        <a:rPr b="1" lang="en-GB" sz="800"/>
                        <a:t>ecognising that the internet is a network of networks including the WWW, and why we should evaluate online content.</a:t>
                      </a:r>
                      <a:endParaRPr b="1" sz="800"/>
                    </a:p>
                    <a:p>
                      <a:pPr indent="0" lvl="0" marL="0" rtl="0" algn="l">
                        <a:spcBef>
                          <a:spcPts val="0"/>
                        </a:spcBef>
                        <a:spcAft>
                          <a:spcPts val="0"/>
                        </a:spcAft>
                        <a:buNone/>
                      </a:pPr>
                      <a:r>
                        <a:rPr lang="en-GB" sz="800"/>
                        <a:t>NC understand computer networks including the internet; how they can provide multiple services, such as the world wide web; and the opportunities they offer for communication and collaboration </a:t>
                      </a:r>
                      <a:endParaRPr sz="800"/>
                    </a:p>
                    <a:p>
                      <a:pPr indent="0" lvl="0" marL="0" rtl="0" algn="l">
                        <a:spcBef>
                          <a:spcPts val="0"/>
                        </a:spcBef>
                        <a:spcAft>
                          <a:spcPts val="0"/>
                        </a:spcAft>
                        <a:buNone/>
                      </a:pPr>
                      <a:r>
                        <a:rPr lang="en-GB" sz="800"/>
                        <a:t>use search technologies effectively, appreciate how results are selected and ranked, and be discerning in evaluating digital content </a:t>
                      </a:r>
                      <a:endParaRPr sz="800"/>
                    </a:p>
                    <a:p>
                      <a:pPr indent="0" lvl="0" marL="0" rtl="0" algn="l">
                        <a:spcBef>
                          <a:spcPts val="0"/>
                        </a:spcBef>
                        <a:spcAft>
                          <a:spcPts val="0"/>
                        </a:spcAft>
                        <a:buNone/>
                      </a:pPr>
                      <a:r>
                        <a:rPr lang="en-GB" sz="800"/>
                        <a:t>select, use and combine a variety of software (including internet services) on a range of digital devices to design and create a range of programs, systems and content that accomplish given goals, including collecting, analysing, evaluating and presenting data and information </a:t>
                      </a:r>
                      <a:endParaRPr sz="800"/>
                    </a:p>
                    <a:p>
                      <a:pPr indent="0" lvl="0" marL="0" rtl="0" algn="l">
                        <a:spcBef>
                          <a:spcPts val="0"/>
                        </a:spcBef>
                        <a:spcAft>
                          <a:spcPts val="0"/>
                        </a:spcAft>
                        <a:buNone/>
                      </a:pPr>
                      <a:r>
                        <a:rPr lang="en-GB" sz="800"/>
                        <a:t>use technology safely, respectfully and responsibly; recognise acceptable/unacceptable behaviour; identify a range of ways to report concerns about content and contact.</a:t>
                      </a:r>
                      <a:endParaRPr sz="800"/>
                    </a:p>
                  </a:txBody>
                  <a:tcPr marT="91425" marB="91425" marR="91425" marL="91425"/>
                </a:tc>
                <a:tc>
                  <a:txBody>
                    <a:bodyPr/>
                    <a:lstStyle/>
                    <a:p>
                      <a:pPr indent="0" lvl="0" marL="0" rtl="0" algn="ctr">
                        <a:spcBef>
                          <a:spcPts val="0"/>
                        </a:spcBef>
                        <a:spcAft>
                          <a:spcPts val="0"/>
                        </a:spcAft>
                        <a:buNone/>
                      </a:pPr>
                      <a:r>
                        <a:rPr b="1" lang="en-GB" sz="900" u="sng"/>
                        <a:t>Programming A</a:t>
                      </a:r>
                      <a:endParaRPr i="1" sz="800">
                        <a:solidFill>
                          <a:schemeClr val="dk1"/>
                        </a:solidFill>
                      </a:endParaRPr>
                    </a:p>
                    <a:p>
                      <a:pPr indent="0" lvl="0" marL="0" rtl="0" algn="ctr">
                        <a:spcBef>
                          <a:spcPts val="0"/>
                        </a:spcBef>
                        <a:spcAft>
                          <a:spcPts val="0"/>
                        </a:spcAft>
                        <a:buClr>
                          <a:schemeClr val="dk1"/>
                        </a:buClr>
                        <a:buSzPts val="1100"/>
                        <a:buFont typeface="Arial"/>
                        <a:buNone/>
                      </a:pPr>
                      <a:r>
                        <a:rPr b="1" lang="en-GB" sz="850" u="sng">
                          <a:solidFill>
                            <a:schemeClr val="dk1"/>
                          </a:solidFill>
                        </a:rPr>
                        <a:t>Repetition in shapes </a:t>
                      </a:r>
                      <a:endParaRPr b="1" sz="850" u="sng">
                        <a:solidFill>
                          <a:schemeClr val="dk1"/>
                        </a:solidFill>
                      </a:endParaRPr>
                    </a:p>
                    <a:p>
                      <a:pPr indent="0" lvl="0" marL="0" rtl="0" algn="l">
                        <a:spcBef>
                          <a:spcPts val="0"/>
                        </a:spcBef>
                        <a:spcAft>
                          <a:spcPts val="0"/>
                        </a:spcAft>
                        <a:buClr>
                          <a:schemeClr val="dk1"/>
                        </a:buClr>
                        <a:buSzPts val="1100"/>
                        <a:buFont typeface="Arial"/>
                        <a:buNone/>
                      </a:pPr>
                      <a:r>
                        <a:rPr b="1" lang="en-GB" sz="850">
                          <a:solidFill>
                            <a:schemeClr val="dk1"/>
                          </a:solidFill>
                        </a:rPr>
                        <a:t>Using a text-based programming language to explore count-controlled loops when drawing shapes. </a:t>
                      </a:r>
                      <a:endParaRPr b="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NC design, write and debug programs that accomplish specific goals, including controlling or simulating physical systems; solve problems by decomposing them into smaller parts </a:t>
                      </a:r>
                      <a:endParaRPr i="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use sequence, selection, and repetition in programs; work with variables and various forms of input and output </a:t>
                      </a:r>
                      <a:endParaRPr i="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use logical reasoning to explain how some simple algorithms work and to detect and correct errors in algorithms and programs</a:t>
                      </a:r>
                      <a:endParaRPr i="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select, use and combine a variety of software (including internet services) on a range of digital devices to design and create a range of programs, systems and content that accomplish given goals, including collecting, analysing, evaluating and presenting data and information</a:t>
                      </a:r>
                      <a:endParaRPr i="1" sz="85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3"/>
                        </a:rPr>
                        <a:t>Studio Code.org</a:t>
                      </a:r>
                      <a:r>
                        <a:rPr b="1" i="1" lang="en-GB" sz="1000">
                          <a:solidFill>
                            <a:schemeClr val="dk1"/>
                          </a:solidFill>
                        </a:rPr>
                        <a:t> </a:t>
                      </a:r>
                      <a:endParaRPr i="1" sz="850">
                        <a:solidFill>
                          <a:schemeClr val="dk1"/>
                        </a:solidFill>
                      </a:endParaRPr>
                    </a:p>
                  </a:txBody>
                  <a:tcPr marT="91425" marB="91425" marR="91425" marL="91425"/>
                </a:tc>
                <a:tc>
                  <a:txBody>
                    <a:bodyPr/>
                    <a:lstStyle/>
                    <a:p>
                      <a:pPr indent="0" lvl="0" marL="0" rtl="0" algn="ctr">
                        <a:spcBef>
                          <a:spcPts val="0"/>
                        </a:spcBef>
                        <a:spcAft>
                          <a:spcPts val="0"/>
                        </a:spcAft>
                        <a:buNone/>
                      </a:pPr>
                      <a:r>
                        <a:rPr b="1" lang="en-GB" sz="900" u="sng"/>
                        <a:t>Creating Media</a:t>
                      </a:r>
                      <a:endParaRPr b="1" sz="900" u="sng"/>
                    </a:p>
                    <a:p>
                      <a:pPr indent="0" lvl="0" marL="0" rtl="0" algn="ctr">
                        <a:spcBef>
                          <a:spcPts val="0"/>
                        </a:spcBef>
                        <a:spcAft>
                          <a:spcPts val="0"/>
                        </a:spcAft>
                        <a:buClr>
                          <a:schemeClr val="dk1"/>
                        </a:buClr>
                        <a:buSzPts val="1100"/>
                        <a:buFont typeface="Arial"/>
                        <a:buNone/>
                      </a:pPr>
                      <a:r>
                        <a:rPr b="1" lang="en-GB" sz="850" u="sng"/>
                        <a:t>Photo editing </a:t>
                      </a:r>
                      <a:endParaRPr b="1" sz="850" u="sng"/>
                    </a:p>
                    <a:p>
                      <a:pPr indent="0" lvl="0" marL="0" rtl="0" algn="l">
                        <a:spcBef>
                          <a:spcPts val="0"/>
                        </a:spcBef>
                        <a:spcAft>
                          <a:spcPts val="0"/>
                        </a:spcAft>
                        <a:buClr>
                          <a:schemeClr val="dk1"/>
                        </a:buClr>
                        <a:buSzPts val="1100"/>
                        <a:buFont typeface="Arial"/>
                        <a:buNone/>
                      </a:pPr>
                      <a:r>
                        <a:rPr b="1" lang="en-GB" sz="850"/>
                        <a:t>Manipulating digital images, and reflecting on the impact of the changes and whether the required purpose is fulfilled,</a:t>
                      </a:r>
                      <a:endParaRPr b="1" sz="850"/>
                    </a:p>
                    <a:p>
                      <a:pPr indent="0" lvl="0" marL="0" rtl="0" algn="l">
                        <a:spcBef>
                          <a:spcPts val="0"/>
                        </a:spcBef>
                        <a:spcAft>
                          <a:spcPts val="0"/>
                        </a:spcAft>
                        <a:buClr>
                          <a:schemeClr val="dk1"/>
                        </a:buClr>
                        <a:buSzPts val="1100"/>
                        <a:buFont typeface="Arial"/>
                        <a:buNone/>
                      </a:pPr>
                      <a:r>
                        <a:rPr i="1" lang="en-GB" sz="850"/>
                        <a:t>NC use search technologies effectively, appreciate how results are selected and ranked, and be discerning in evaluating digital content </a:t>
                      </a:r>
                      <a:endParaRPr i="1" sz="850"/>
                    </a:p>
                    <a:p>
                      <a:pPr indent="0" lvl="0" marL="0" rtl="0" algn="l">
                        <a:spcBef>
                          <a:spcPts val="0"/>
                        </a:spcBef>
                        <a:spcAft>
                          <a:spcPts val="0"/>
                        </a:spcAft>
                        <a:buClr>
                          <a:schemeClr val="dk1"/>
                        </a:buClr>
                        <a:buSzPts val="1100"/>
                        <a:buFont typeface="Arial"/>
                        <a:buNone/>
                      </a:pPr>
                      <a:r>
                        <a:rPr i="1" lang="en-GB" sz="850"/>
                        <a:t>select, use and combine a variety of software (including internet services) on a range of digital devices to design and create a range of programs, systems and content that accomplish given goals, including collecting, analysing, evaluating and presenting data and information </a:t>
                      </a:r>
                      <a:endParaRPr i="1" sz="850"/>
                    </a:p>
                    <a:p>
                      <a:pPr indent="0" lvl="0" marL="0" rtl="0" algn="l">
                        <a:spcBef>
                          <a:spcPts val="0"/>
                        </a:spcBef>
                        <a:spcAft>
                          <a:spcPts val="0"/>
                        </a:spcAft>
                        <a:buClr>
                          <a:schemeClr val="dk1"/>
                        </a:buClr>
                        <a:buSzPts val="1100"/>
                        <a:buFont typeface="Arial"/>
                        <a:buNone/>
                      </a:pPr>
                      <a:r>
                        <a:rPr i="1" lang="en-GB" sz="850"/>
                        <a:t>use technology safely, respectfully and responsibly; recognise acceptable/unacceptable behaviour; identify a range of ways to report concerns about content and contact.</a:t>
                      </a:r>
                      <a:endParaRPr i="1" sz="850"/>
                    </a:p>
                  </a:txBody>
                  <a:tcPr marT="91425" marB="91425" marR="91425" marL="91425"/>
                </a:tc>
                <a:tc>
                  <a:txBody>
                    <a:bodyPr/>
                    <a:lstStyle/>
                    <a:p>
                      <a:pPr indent="0" lvl="0" marL="0" rtl="0" algn="ctr">
                        <a:spcBef>
                          <a:spcPts val="0"/>
                        </a:spcBef>
                        <a:spcAft>
                          <a:spcPts val="0"/>
                        </a:spcAft>
                        <a:buNone/>
                      </a:pPr>
                      <a:r>
                        <a:rPr b="1" lang="en-GB" sz="800" u="sng"/>
                        <a:t>Programming B</a:t>
                      </a:r>
                      <a:endParaRPr b="1" sz="800" u="sng"/>
                    </a:p>
                    <a:p>
                      <a:pPr indent="0" lvl="0" marL="0" rtl="0" algn="ctr">
                        <a:spcBef>
                          <a:spcPts val="0"/>
                        </a:spcBef>
                        <a:spcAft>
                          <a:spcPts val="0"/>
                        </a:spcAft>
                        <a:buClr>
                          <a:schemeClr val="dk1"/>
                        </a:buClr>
                        <a:buSzPts val="1100"/>
                        <a:buFont typeface="Arial"/>
                        <a:buNone/>
                      </a:pPr>
                      <a:r>
                        <a:rPr b="1" lang="en-GB" sz="800" u="sng">
                          <a:solidFill>
                            <a:schemeClr val="dk1"/>
                          </a:solidFill>
                        </a:rPr>
                        <a:t>Repetition in games </a:t>
                      </a:r>
                      <a:endParaRPr b="1" sz="800" u="sng">
                        <a:solidFill>
                          <a:schemeClr val="dk1"/>
                        </a:solidFill>
                      </a:endParaRPr>
                    </a:p>
                    <a:p>
                      <a:pPr indent="0" lvl="0" marL="0" rtl="0" algn="l">
                        <a:spcBef>
                          <a:spcPts val="0"/>
                        </a:spcBef>
                        <a:spcAft>
                          <a:spcPts val="0"/>
                        </a:spcAft>
                        <a:buClr>
                          <a:schemeClr val="dk1"/>
                        </a:buClr>
                        <a:buSzPts val="1100"/>
                        <a:buFont typeface="Arial"/>
                        <a:buNone/>
                      </a:pPr>
                      <a:r>
                        <a:rPr b="1" lang="en-GB" sz="800">
                          <a:solidFill>
                            <a:schemeClr val="dk1"/>
                          </a:solidFill>
                        </a:rPr>
                        <a:t>Using a block-based programming language to explore count-controlled and infinite loops when creating a game</a:t>
                      </a:r>
                      <a:endParaRPr b="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NC design, write and debug programs that accomplish specific goals, including controlling or simulating physical systems; solve problems by decomposing them into smaller parts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sequence, selection, and repetition in programs; work with variables and various forms of input and output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logical reasoning to explain how some simple algorithms work and to detect and correct errors in algorithms and programs</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select, use and combine a variety of software (including internet services) on a range of digital devices to design and create a range of programs, systems and content that accomplish given goals, including collecting, analysing, evaluating and presenting data and information</a:t>
                      </a:r>
                      <a:endParaRPr i="1" sz="8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4"/>
                        </a:rPr>
                        <a:t>Studio Code.org</a:t>
                      </a:r>
                      <a:r>
                        <a:rPr b="1" i="1" lang="en-GB" sz="1000">
                          <a:solidFill>
                            <a:schemeClr val="dk1"/>
                          </a:solidFill>
                        </a:rPr>
                        <a:t> </a:t>
                      </a:r>
                      <a:endParaRPr i="1" sz="800">
                        <a:solidFill>
                          <a:schemeClr val="dk1"/>
                        </a:solidFill>
                      </a:endParaRPr>
                    </a:p>
                  </a:txBody>
                  <a:tcPr marT="91425" marB="91425" marR="91425" marL="91425"/>
                </a:tc>
              </a:tr>
            </a:tbl>
          </a:graphicData>
        </a:graphic>
      </p:graphicFrame>
      <p:pic>
        <p:nvPicPr>
          <p:cNvPr id="170" name="Google Shape;170;p32"/>
          <p:cNvPicPr preferRelativeResize="0"/>
          <p:nvPr/>
        </p:nvPicPr>
        <p:blipFill>
          <a:blip r:embed="rId5">
            <a:alphaModFix/>
          </a:blip>
          <a:stretch>
            <a:fillRect/>
          </a:stretch>
        </p:blipFill>
        <p:spPr>
          <a:xfrm>
            <a:off x="4150413" y="46825"/>
            <a:ext cx="339111" cy="4070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graphicFrame>
        <p:nvGraphicFramePr>
          <p:cNvPr id="175" name="Google Shape;175;p33"/>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75800">
                <a:tc gridSpan="4">
                  <a:txBody>
                    <a:bodyPr/>
                    <a:lstStyle/>
                    <a:p>
                      <a:pPr indent="0" lvl="0" marL="0" rtl="0" algn="l">
                        <a:spcBef>
                          <a:spcPts val="0"/>
                        </a:spcBef>
                        <a:spcAft>
                          <a:spcPts val="0"/>
                        </a:spcAft>
                        <a:buNone/>
                      </a:pPr>
                      <a:r>
                        <a:rPr b="1" lang="en-GB"/>
                        <a:t>Year 4     Knowledge and Skills  : Links to Curriculum Lessons and Intended  Outcomes           </a:t>
                      </a:r>
                      <a:endParaRPr b="1"/>
                    </a:p>
                  </a:txBody>
                  <a:tcPr marT="91425" marB="91425" marR="91425" marL="91425"/>
                </a:tc>
                <a:tc hMerge="1"/>
                <a:tc hMerge="1"/>
                <a:tc hMerge="1"/>
              </a:tr>
              <a:tr h="896225">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Computing Systems and Networks</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50" u="sng">
                          <a:solidFill>
                            <a:schemeClr val="dk1"/>
                          </a:solidFill>
                        </a:rPr>
                        <a:t>The internet </a:t>
                      </a:r>
                      <a:endParaRPr b="1" sz="850" u="sng">
                        <a:solidFill>
                          <a:schemeClr val="dk1"/>
                        </a:solidFill>
                      </a:endParaRPr>
                    </a:p>
                    <a:p>
                      <a:pPr indent="0" lvl="0" marL="0" rtl="0" algn="l">
                        <a:spcBef>
                          <a:spcPts val="0"/>
                        </a:spcBef>
                        <a:spcAft>
                          <a:spcPts val="0"/>
                        </a:spcAft>
                        <a:buClr>
                          <a:schemeClr val="dk1"/>
                        </a:buClr>
                        <a:buSzPts val="1100"/>
                        <a:buFont typeface="Arial"/>
                        <a:buNone/>
                      </a:pPr>
                      <a:r>
                        <a:rPr b="1" lang="en-GB" sz="800">
                          <a:solidFill>
                            <a:schemeClr val="dk1"/>
                          </a:solidFill>
                        </a:rPr>
                        <a:t>Recognising that the internet is a network of networks including the WWW, and why we should evaluate online content.</a:t>
                      </a:r>
                      <a:endParaRPr b="1"/>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50" u="sng">
                          <a:solidFill>
                            <a:schemeClr val="dk1"/>
                          </a:solidFill>
                        </a:rPr>
                        <a:t>Repetition in shapes </a:t>
                      </a:r>
                      <a:endParaRPr b="1" sz="850" u="sng">
                        <a:solidFill>
                          <a:schemeClr val="dk1"/>
                        </a:solidFill>
                      </a:endParaRPr>
                    </a:p>
                    <a:p>
                      <a:pPr indent="0" lvl="0" marL="0" rtl="0" algn="ctr">
                        <a:spcBef>
                          <a:spcPts val="0"/>
                        </a:spcBef>
                        <a:spcAft>
                          <a:spcPts val="0"/>
                        </a:spcAft>
                        <a:buClr>
                          <a:schemeClr val="dk1"/>
                        </a:buClr>
                        <a:buSzPts val="1100"/>
                        <a:buFont typeface="Arial"/>
                        <a:buNone/>
                      </a:pPr>
                      <a:r>
                        <a:rPr b="1" lang="en-GB" sz="850">
                          <a:solidFill>
                            <a:schemeClr val="dk1"/>
                          </a:solidFill>
                        </a:rPr>
                        <a:t>Using a text-based programming language to explore count-controlled loops when drawing shapes. </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Creating Media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50" u="sng">
                          <a:solidFill>
                            <a:schemeClr val="dk1"/>
                          </a:solidFill>
                        </a:rPr>
                        <a:t>Photo editing </a:t>
                      </a:r>
                      <a:endParaRPr b="1" sz="850" u="sng">
                        <a:solidFill>
                          <a:schemeClr val="dk1"/>
                        </a:solidFill>
                      </a:endParaRPr>
                    </a:p>
                    <a:p>
                      <a:pPr indent="0" lvl="0" marL="0" rtl="0" algn="ctr">
                        <a:spcBef>
                          <a:spcPts val="0"/>
                        </a:spcBef>
                        <a:spcAft>
                          <a:spcPts val="0"/>
                        </a:spcAft>
                        <a:buClr>
                          <a:schemeClr val="dk1"/>
                        </a:buClr>
                        <a:buSzPts val="1100"/>
                        <a:buFont typeface="Arial"/>
                        <a:buNone/>
                      </a:pPr>
                      <a:r>
                        <a:rPr b="1" lang="en-GB" sz="850">
                          <a:solidFill>
                            <a:schemeClr val="dk1"/>
                          </a:solidFill>
                        </a:rPr>
                        <a:t>Manipulating digital images, and reflecting on the impact of the changes and whether the required purpose is fulfilled.</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B</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50">
                          <a:solidFill>
                            <a:schemeClr val="dk1"/>
                          </a:solidFill>
                        </a:rPr>
                        <a:t>Using a block-based programming language to explore count-controlled and infinite loops when creating a game</a:t>
                      </a:r>
                      <a:endParaRPr/>
                    </a:p>
                  </a:txBody>
                  <a:tcPr marT="91425" marB="91425" marR="91425" marL="91425"/>
                </a:tc>
              </a:tr>
              <a:tr h="3604500">
                <a:tc>
                  <a:txBody>
                    <a:bodyPr/>
                    <a:lstStyle/>
                    <a:p>
                      <a:pPr indent="0" lvl="0" marL="0" rtl="0" algn="l">
                        <a:lnSpc>
                          <a:spcPct val="100000"/>
                        </a:lnSpc>
                        <a:spcBef>
                          <a:spcPts val="1200"/>
                        </a:spcBef>
                        <a:spcAft>
                          <a:spcPts val="0"/>
                        </a:spcAft>
                        <a:buNone/>
                      </a:pPr>
                      <a:r>
                        <a:rPr i="1" lang="en-GB" sz="900" u="sng">
                          <a:solidFill>
                            <a:schemeClr val="hlink"/>
                          </a:solidFill>
                          <a:hlinkClick r:id="rId3"/>
                        </a:rPr>
                        <a:t>Computing systems and networks – The Internet</a:t>
                      </a:r>
                      <a:endParaRPr i="1" sz="900"/>
                    </a:p>
                    <a:p>
                      <a:pPr indent="0" lvl="0" marL="0" rtl="0" algn="l">
                        <a:lnSpc>
                          <a:spcPct val="100000"/>
                        </a:lnSpc>
                        <a:spcBef>
                          <a:spcPts val="0"/>
                        </a:spcBef>
                        <a:spcAft>
                          <a:spcPts val="0"/>
                        </a:spcAft>
                        <a:buNone/>
                      </a:pPr>
                      <a:r>
                        <a:rPr i="1" lang="en-GB" sz="800"/>
                        <a:t>Using chromebooks and ipads children will be able to :</a:t>
                      </a:r>
                      <a:endParaRPr i="1" sz="800"/>
                    </a:p>
                    <a:p>
                      <a:pPr indent="0" lvl="0" marL="0" rtl="0" algn="l">
                        <a:lnSpc>
                          <a:spcPct val="100000"/>
                        </a:lnSpc>
                        <a:spcBef>
                          <a:spcPts val="0"/>
                        </a:spcBef>
                        <a:spcAft>
                          <a:spcPts val="0"/>
                        </a:spcAft>
                        <a:buNone/>
                      </a:pPr>
                      <a:r>
                        <a:rPr i="1" lang="en-GB" sz="800"/>
                        <a:t>Describe how networks physically connect to other networks</a:t>
                      </a:r>
                      <a:endParaRPr i="1" sz="800"/>
                    </a:p>
                    <a:p>
                      <a:pPr indent="0" lvl="0" marL="0" rtl="0" algn="l">
                        <a:lnSpc>
                          <a:spcPct val="100000"/>
                        </a:lnSpc>
                        <a:spcBef>
                          <a:spcPts val="0"/>
                        </a:spcBef>
                        <a:spcAft>
                          <a:spcPts val="0"/>
                        </a:spcAft>
                        <a:buNone/>
                      </a:pPr>
                      <a:r>
                        <a:rPr i="1" lang="en-GB" sz="800"/>
                        <a:t>Describe the internet as a network of networks</a:t>
                      </a:r>
                      <a:endParaRPr i="1" sz="800"/>
                    </a:p>
                    <a:p>
                      <a:pPr indent="0" lvl="0" marL="0" rtl="0" algn="l">
                        <a:lnSpc>
                          <a:spcPct val="100000"/>
                        </a:lnSpc>
                        <a:spcBef>
                          <a:spcPts val="0"/>
                        </a:spcBef>
                        <a:spcAft>
                          <a:spcPts val="0"/>
                        </a:spcAft>
                        <a:buNone/>
                      </a:pPr>
                      <a:r>
                        <a:rPr i="1" lang="en-GB" sz="800"/>
                        <a:t>Demonstrate how information is shared across the internet</a:t>
                      </a:r>
                      <a:endParaRPr i="1" sz="800"/>
                    </a:p>
                    <a:p>
                      <a:pPr indent="0" lvl="0" marL="0" rtl="0" algn="l">
                        <a:lnSpc>
                          <a:spcPct val="100000"/>
                        </a:lnSpc>
                        <a:spcBef>
                          <a:spcPts val="0"/>
                        </a:spcBef>
                        <a:spcAft>
                          <a:spcPts val="0"/>
                        </a:spcAft>
                        <a:buNone/>
                      </a:pPr>
                      <a:r>
                        <a:rPr i="1" lang="en-GB" sz="800"/>
                        <a:t>Discuss why a network needs protecting</a:t>
                      </a:r>
                      <a:endParaRPr i="1" sz="800"/>
                    </a:p>
                    <a:p>
                      <a:pPr indent="0" lvl="0" marL="0" rtl="0" algn="l">
                        <a:lnSpc>
                          <a:spcPct val="100000"/>
                        </a:lnSpc>
                        <a:spcBef>
                          <a:spcPts val="0"/>
                        </a:spcBef>
                        <a:spcAft>
                          <a:spcPts val="0"/>
                        </a:spcAft>
                        <a:buNone/>
                      </a:pPr>
                      <a:r>
                        <a:rPr i="1" lang="en-GB" sz="800"/>
                        <a:t>Recognise how networked devices make up the internet</a:t>
                      </a:r>
                      <a:endParaRPr i="1" sz="800"/>
                    </a:p>
                    <a:p>
                      <a:pPr indent="0" lvl="0" marL="0" rtl="0" algn="l">
                        <a:lnSpc>
                          <a:spcPct val="100000"/>
                        </a:lnSpc>
                        <a:spcBef>
                          <a:spcPts val="0"/>
                        </a:spcBef>
                        <a:spcAft>
                          <a:spcPts val="0"/>
                        </a:spcAft>
                        <a:buNone/>
                      </a:pPr>
                      <a:r>
                        <a:rPr i="1" lang="en-GB" sz="800"/>
                        <a:t>Outline how websites can be shared via the World Wide Web (WWW)</a:t>
                      </a:r>
                      <a:endParaRPr i="1" sz="800"/>
                    </a:p>
                    <a:p>
                      <a:pPr indent="0" lvl="0" marL="0" rtl="0" algn="l">
                        <a:lnSpc>
                          <a:spcPct val="100000"/>
                        </a:lnSpc>
                        <a:spcBef>
                          <a:spcPts val="0"/>
                        </a:spcBef>
                        <a:spcAft>
                          <a:spcPts val="0"/>
                        </a:spcAft>
                        <a:buNone/>
                      </a:pPr>
                      <a:r>
                        <a:rPr i="1" lang="en-GB" sz="800"/>
                        <a:t>Explain the types of media that can be shared on the WWW</a:t>
                      </a:r>
                      <a:endParaRPr i="1" sz="800"/>
                    </a:p>
                    <a:p>
                      <a:pPr indent="0" lvl="0" marL="0" rtl="0" algn="l">
                        <a:lnSpc>
                          <a:spcPct val="100000"/>
                        </a:lnSpc>
                        <a:spcBef>
                          <a:spcPts val="0"/>
                        </a:spcBef>
                        <a:spcAft>
                          <a:spcPts val="0"/>
                        </a:spcAft>
                        <a:buNone/>
                      </a:pPr>
                      <a:r>
                        <a:rPr i="1" lang="en-GB" sz="800"/>
                        <a:t>Describe where websites are stored when uploaded to the WWW</a:t>
                      </a:r>
                      <a:endParaRPr i="1" sz="800"/>
                    </a:p>
                    <a:p>
                      <a:pPr indent="0" lvl="0" marL="0" rtl="0" algn="l">
                        <a:lnSpc>
                          <a:spcPct val="100000"/>
                        </a:lnSpc>
                        <a:spcBef>
                          <a:spcPts val="0"/>
                        </a:spcBef>
                        <a:spcAft>
                          <a:spcPts val="0"/>
                        </a:spcAft>
                        <a:buNone/>
                      </a:pPr>
                      <a:r>
                        <a:rPr i="1" lang="en-GB" sz="800"/>
                        <a:t>Describe how to access websites on the WWW</a:t>
                      </a:r>
                      <a:endParaRPr i="1" sz="800"/>
                    </a:p>
                    <a:p>
                      <a:pPr indent="0" lvl="0" marL="0" rtl="0" algn="l">
                        <a:lnSpc>
                          <a:spcPct val="100000"/>
                        </a:lnSpc>
                        <a:spcBef>
                          <a:spcPts val="0"/>
                        </a:spcBef>
                        <a:spcAft>
                          <a:spcPts val="0"/>
                        </a:spcAft>
                        <a:buClr>
                          <a:schemeClr val="dk1"/>
                        </a:buClr>
                        <a:buSzPts val="1100"/>
                        <a:buFont typeface="Arial"/>
                        <a:buNone/>
                      </a:pPr>
                      <a:r>
                        <a:rPr i="1" lang="en-GB" sz="800"/>
                        <a:t>describe how content can be added and accessed on the World Wide Web </a:t>
                      </a:r>
                      <a:endParaRPr i="1" sz="800"/>
                    </a:p>
                    <a:p>
                      <a:pPr indent="0" lvl="0" marL="0" rtl="0" algn="l">
                        <a:lnSpc>
                          <a:spcPct val="100000"/>
                        </a:lnSpc>
                        <a:spcBef>
                          <a:spcPts val="0"/>
                        </a:spcBef>
                        <a:spcAft>
                          <a:spcPts val="0"/>
                        </a:spcAft>
                        <a:buNone/>
                      </a:pPr>
                      <a:r>
                        <a:rPr i="1" lang="en-GB" sz="800"/>
                        <a:t>recognise how the content of the WWW is created by people</a:t>
                      </a:r>
                      <a:endParaRPr i="1" sz="800"/>
                    </a:p>
                    <a:p>
                      <a:pPr indent="0" lvl="0" marL="0" rtl="0" algn="l">
                        <a:lnSpc>
                          <a:spcPct val="100000"/>
                        </a:lnSpc>
                        <a:spcBef>
                          <a:spcPts val="0"/>
                        </a:spcBef>
                        <a:spcAft>
                          <a:spcPts val="0"/>
                        </a:spcAft>
                        <a:buNone/>
                      </a:pPr>
                      <a:r>
                        <a:rPr i="1" lang="en-GB" sz="800"/>
                        <a:t>evaluate the consequences of unreliable content : honesty, reliability, </a:t>
                      </a:r>
                      <a:r>
                        <a:rPr i="1" lang="en-GB" sz="800"/>
                        <a:t>accuracy</a:t>
                      </a:r>
                      <a:r>
                        <a:rPr i="1" lang="en-GB" sz="800"/>
                        <a:t> and consequences</a:t>
                      </a:r>
                      <a:endParaRPr i="1" sz="800"/>
                    </a:p>
                    <a:p>
                      <a:pPr indent="0" lvl="0" marL="0" rtl="0" algn="l">
                        <a:spcBef>
                          <a:spcPts val="0"/>
                        </a:spcBef>
                        <a:spcAft>
                          <a:spcPts val="0"/>
                        </a:spcAft>
                        <a:buClr>
                          <a:schemeClr val="dk1"/>
                        </a:buClr>
                        <a:buSzPts val="1100"/>
                        <a:buFont typeface="Arial"/>
                        <a:buNone/>
                      </a:pPr>
                      <a:r>
                        <a:rPr b="1" i="1" lang="en-GB" sz="800">
                          <a:solidFill>
                            <a:schemeClr val="dk1"/>
                          </a:solidFill>
                        </a:rPr>
                        <a:t>Assessment</a:t>
                      </a:r>
                      <a:endParaRPr b="1" i="1" sz="800">
                        <a:solidFill>
                          <a:schemeClr val="dk1"/>
                        </a:solidFill>
                      </a:endParaRPr>
                    </a:p>
                    <a:p>
                      <a:pPr indent="0" lvl="0" marL="0" rtl="0" algn="l">
                        <a:spcBef>
                          <a:spcPts val="0"/>
                        </a:spcBef>
                        <a:spcAft>
                          <a:spcPts val="0"/>
                        </a:spcAft>
                        <a:buClr>
                          <a:schemeClr val="dk1"/>
                        </a:buClr>
                        <a:buSzPts val="1100"/>
                        <a:buFont typeface="Arial"/>
                        <a:buNone/>
                      </a:pPr>
                      <a:r>
                        <a:rPr b="1" i="1" lang="en-GB" sz="800">
                          <a:solidFill>
                            <a:schemeClr val="dk1"/>
                          </a:solidFill>
                        </a:rPr>
                        <a:t>Summative assessment</a:t>
                      </a:r>
                      <a:endParaRPr i="1"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4"/>
                        </a:rPr>
                        <a:t>Programming A – Repetition in shapes</a:t>
                      </a:r>
                      <a:endParaRPr i="1" sz="900"/>
                    </a:p>
                    <a:p>
                      <a:pPr indent="0" lvl="0" marL="0" rtl="0" algn="l">
                        <a:spcBef>
                          <a:spcPts val="0"/>
                        </a:spcBef>
                        <a:spcAft>
                          <a:spcPts val="0"/>
                        </a:spcAft>
                        <a:buClr>
                          <a:schemeClr val="dk1"/>
                        </a:buClr>
                        <a:buSzPts val="1100"/>
                        <a:buFont typeface="Arial"/>
                        <a:buNone/>
                      </a:pPr>
                      <a:r>
                        <a:t/>
                      </a:r>
                      <a:endParaRPr i="1" sz="800"/>
                    </a:p>
                    <a:p>
                      <a:pPr indent="0" lvl="0" marL="0" rtl="0" algn="l">
                        <a:spcBef>
                          <a:spcPts val="0"/>
                        </a:spcBef>
                        <a:spcAft>
                          <a:spcPts val="0"/>
                        </a:spcAft>
                        <a:buClr>
                          <a:schemeClr val="dk1"/>
                        </a:buClr>
                        <a:buSzPts val="1100"/>
                        <a:buFont typeface="Arial"/>
                        <a:buNone/>
                      </a:pPr>
                      <a:r>
                        <a:rPr i="1" lang="en-GB" sz="800"/>
                        <a:t>Using chromebooks and Turtle academy or Code Studio children will be able to:</a:t>
                      </a:r>
                      <a:endParaRPr i="1" sz="800"/>
                    </a:p>
                    <a:p>
                      <a:pPr indent="0" lvl="0" marL="0" rtl="0" algn="l">
                        <a:spcBef>
                          <a:spcPts val="0"/>
                        </a:spcBef>
                        <a:spcAft>
                          <a:spcPts val="0"/>
                        </a:spcAft>
                        <a:buClr>
                          <a:schemeClr val="dk1"/>
                        </a:buClr>
                        <a:buSzPts val="1100"/>
                        <a:buFont typeface="Arial"/>
                        <a:buNone/>
                      </a:pPr>
                      <a:r>
                        <a:rPr i="1" lang="en-GB" sz="800"/>
                        <a:t>Identify that accuracy in programming is important</a:t>
                      </a:r>
                      <a:endParaRPr i="1" sz="800"/>
                    </a:p>
                    <a:p>
                      <a:pPr indent="0" lvl="0" marL="0" rtl="0" algn="l">
                        <a:spcBef>
                          <a:spcPts val="0"/>
                        </a:spcBef>
                        <a:spcAft>
                          <a:spcPts val="0"/>
                        </a:spcAft>
                        <a:buClr>
                          <a:schemeClr val="dk1"/>
                        </a:buClr>
                        <a:buSzPts val="1100"/>
                        <a:buFont typeface="Arial"/>
                        <a:buNone/>
                      </a:pPr>
                      <a:r>
                        <a:rPr i="1" lang="en-GB" sz="800"/>
                        <a:t>Type commands and explain the effect of changing the value of commands.</a:t>
                      </a:r>
                      <a:endParaRPr i="1" sz="800"/>
                    </a:p>
                    <a:p>
                      <a:pPr indent="0" lvl="0" marL="0" rtl="0" algn="l">
                        <a:spcBef>
                          <a:spcPts val="0"/>
                        </a:spcBef>
                        <a:spcAft>
                          <a:spcPts val="0"/>
                        </a:spcAft>
                        <a:buClr>
                          <a:schemeClr val="dk1"/>
                        </a:buClr>
                        <a:buSzPts val="1100"/>
                        <a:buFont typeface="Arial"/>
                        <a:buNone/>
                      </a:pPr>
                      <a:r>
                        <a:rPr i="1" lang="en-GB" sz="800"/>
                        <a:t>Create a code snippet for a given purpose.</a:t>
                      </a:r>
                      <a:endParaRPr i="1" sz="800"/>
                    </a:p>
                    <a:p>
                      <a:pPr indent="0" lvl="0" marL="0" rtl="0" algn="l">
                        <a:spcBef>
                          <a:spcPts val="0"/>
                        </a:spcBef>
                        <a:spcAft>
                          <a:spcPts val="0"/>
                        </a:spcAft>
                        <a:buClr>
                          <a:schemeClr val="dk1"/>
                        </a:buClr>
                        <a:buSzPts val="1100"/>
                        <a:buFont typeface="Arial"/>
                        <a:buNone/>
                      </a:pPr>
                      <a:r>
                        <a:rPr i="1" lang="en-GB" sz="800"/>
                        <a:t>Create a program in  a text based language.</a:t>
                      </a:r>
                      <a:endParaRPr i="1" sz="800"/>
                    </a:p>
                    <a:p>
                      <a:pPr indent="0" lvl="0" marL="0" rtl="0" algn="l">
                        <a:spcBef>
                          <a:spcPts val="0"/>
                        </a:spcBef>
                        <a:spcAft>
                          <a:spcPts val="0"/>
                        </a:spcAft>
                        <a:buClr>
                          <a:schemeClr val="dk1"/>
                        </a:buClr>
                        <a:buSzPts val="1100"/>
                        <a:buFont typeface="Arial"/>
                        <a:buNone/>
                      </a:pPr>
                      <a:r>
                        <a:rPr i="1" lang="en-GB" sz="800"/>
                        <a:t>Use a template to plan .</a:t>
                      </a:r>
                      <a:endParaRPr i="1" sz="800"/>
                    </a:p>
                    <a:p>
                      <a:pPr indent="0" lvl="0" marL="0" rtl="0" algn="l">
                        <a:spcBef>
                          <a:spcPts val="0"/>
                        </a:spcBef>
                        <a:spcAft>
                          <a:spcPts val="0"/>
                        </a:spcAft>
                        <a:buClr>
                          <a:schemeClr val="dk1"/>
                        </a:buClr>
                        <a:buSzPts val="1100"/>
                        <a:buFont typeface="Arial"/>
                        <a:buNone/>
                      </a:pPr>
                      <a:r>
                        <a:rPr i="1" lang="en-GB" sz="800"/>
                        <a:t>Write an algorithm to produce a given outcome and test it.</a:t>
                      </a:r>
                      <a:endParaRPr i="1" sz="800"/>
                    </a:p>
                    <a:p>
                      <a:pPr indent="0" lvl="0" marL="0" rtl="0" algn="l">
                        <a:spcBef>
                          <a:spcPts val="0"/>
                        </a:spcBef>
                        <a:spcAft>
                          <a:spcPts val="0"/>
                        </a:spcAft>
                        <a:buClr>
                          <a:schemeClr val="dk1"/>
                        </a:buClr>
                        <a:buSzPts val="1100"/>
                        <a:buFont typeface="Arial"/>
                        <a:buNone/>
                      </a:pPr>
                      <a:r>
                        <a:rPr i="1" lang="en-GB" sz="800"/>
                        <a:t>Explain what repeat means.</a:t>
                      </a:r>
                      <a:endParaRPr i="1" sz="800"/>
                    </a:p>
                    <a:p>
                      <a:pPr indent="0" lvl="0" marL="0" rtl="0" algn="l">
                        <a:spcBef>
                          <a:spcPts val="0"/>
                        </a:spcBef>
                        <a:spcAft>
                          <a:spcPts val="0"/>
                        </a:spcAft>
                        <a:buClr>
                          <a:schemeClr val="dk1"/>
                        </a:buClr>
                        <a:buSzPts val="1100"/>
                        <a:buFont typeface="Arial"/>
                        <a:buNone/>
                      </a:pPr>
                      <a:r>
                        <a:rPr i="1" lang="en-GB" sz="800"/>
                        <a:t>Identify pattern and repetition.</a:t>
                      </a:r>
                      <a:endParaRPr i="1" sz="800"/>
                    </a:p>
                    <a:p>
                      <a:pPr indent="0" lvl="0" marL="0" rtl="0" algn="l">
                        <a:spcBef>
                          <a:spcPts val="0"/>
                        </a:spcBef>
                        <a:spcAft>
                          <a:spcPts val="0"/>
                        </a:spcAft>
                        <a:buClr>
                          <a:schemeClr val="dk1"/>
                        </a:buClr>
                        <a:buSzPts val="1100"/>
                        <a:buFont typeface="Arial"/>
                        <a:buNone/>
                      </a:pPr>
                      <a:r>
                        <a:rPr i="1" lang="en-GB" sz="800"/>
                        <a:t>Use and modify a count controlled loop to produce a given outcome.</a:t>
                      </a:r>
                      <a:endParaRPr i="1" sz="800"/>
                    </a:p>
                    <a:p>
                      <a:pPr indent="0" lvl="0" marL="0" rtl="0" algn="l">
                        <a:spcBef>
                          <a:spcPts val="0"/>
                        </a:spcBef>
                        <a:spcAft>
                          <a:spcPts val="0"/>
                        </a:spcAft>
                        <a:buClr>
                          <a:schemeClr val="dk1"/>
                        </a:buClr>
                        <a:buSzPts val="1100"/>
                        <a:buFont typeface="Arial"/>
                        <a:buNone/>
                      </a:pPr>
                      <a:r>
                        <a:rPr i="1" lang="en-GB" sz="800"/>
                        <a:t>Decompose a task into small steps.</a:t>
                      </a:r>
                      <a:endParaRPr i="1" sz="800"/>
                    </a:p>
                    <a:p>
                      <a:pPr indent="0" lvl="0" marL="0" rtl="0" algn="l">
                        <a:spcBef>
                          <a:spcPts val="0"/>
                        </a:spcBef>
                        <a:spcAft>
                          <a:spcPts val="0"/>
                        </a:spcAft>
                        <a:buClr>
                          <a:schemeClr val="dk1"/>
                        </a:buClr>
                        <a:buSzPts val="1100"/>
                        <a:buFont typeface="Arial"/>
                        <a:buNone/>
                      </a:pPr>
                      <a:r>
                        <a:rPr i="1" lang="en-GB" sz="800"/>
                        <a:t>Create, name and call a procedure.</a:t>
                      </a:r>
                      <a:endParaRPr i="1" sz="800"/>
                    </a:p>
                    <a:p>
                      <a:pPr indent="0" lvl="0" marL="0" rtl="0" algn="l">
                        <a:spcBef>
                          <a:spcPts val="0"/>
                        </a:spcBef>
                        <a:spcAft>
                          <a:spcPts val="0"/>
                        </a:spcAft>
                        <a:buClr>
                          <a:schemeClr val="dk1"/>
                        </a:buClr>
                        <a:buSzPts val="1100"/>
                        <a:buFont typeface="Arial"/>
                        <a:buNone/>
                      </a:pPr>
                      <a:r>
                        <a:rPr i="1" lang="en-GB" sz="800"/>
                        <a:t>Create a program that uses count-controlled loops to produce a given outcome</a:t>
                      </a:r>
                      <a:endParaRPr i="1" sz="800"/>
                    </a:p>
                    <a:p>
                      <a:pPr indent="0" lvl="0" marL="0" rtl="0" algn="l">
                        <a:spcBef>
                          <a:spcPts val="0"/>
                        </a:spcBef>
                        <a:spcAft>
                          <a:spcPts val="0"/>
                        </a:spcAft>
                        <a:buClr>
                          <a:schemeClr val="dk1"/>
                        </a:buClr>
                        <a:buSzPts val="1100"/>
                        <a:buFont typeface="Arial"/>
                        <a:buNone/>
                      </a:pPr>
                      <a:r>
                        <a:rPr i="1" lang="en-GB" sz="800"/>
                        <a:t>Debug a program to develop it.</a:t>
                      </a:r>
                      <a:endParaRPr i="1" sz="800"/>
                    </a:p>
                    <a:p>
                      <a:pPr indent="0" lvl="0" marL="0" rtl="0" algn="l">
                        <a:spcBef>
                          <a:spcPts val="0"/>
                        </a:spcBef>
                        <a:spcAft>
                          <a:spcPts val="0"/>
                        </a:spcAft>
                        <a:buClr>
                          <a:schemeClr val="dk1"/>
                        </a:buClr>
                        <a:buSzPts val="1100"/>
                        <a:buFont typeface="Arial"/>
                        <a:buNone/>
                      </a:pPr>
                      <a:r>
                        <a:rPr b="1" i="1" lang="en-GB" sz="800"/>
                        <a:t>Assessment</a:t>
                      </a:r>
                      <a:endParaRPr b="1" i="1" sz="800"/>
                    </a:p>
                    <a:p>
                      <a:pPr indent="0" lvl="0" marL="0" rtl="0" algn="l">
                        <a:spcBef>
                          <a:spcPts val="0"/>
                        </a:spcBef>
                        <a:spcAft>
                          <a:spcPts val="0"/>
                        </a:spcAft>
                        <a:buClr>
                          <a:schemeClr val="dk1"/>
                        </a:buClr>
                        <a:buSzPts val="1100"/>
                        <a:buFont typeface="Arial"/>
                        <a:buNone/>
                      </a:pPr>
                      <a:r>
                        <a:rPr b="1" i="1" lang="en-GB" sz="800"/>
                        <a:t>Summative assessment</a:t>
                      </a:r>
                      <a:endParaRPr b="1" i="1" sz="8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5"/>
                        </a:rPr>
                        <a:t>Studio Code.org</a:t>
                      </a:r>
                      <a:r>
                        <a:rPr b="1" i="1" lang="en-GB" sz="1000">
                          <a:solidFill>
                            <a:schemeClr val="dk1"/>
                          </a:solidFill>
                        </a:rPr>
                        <a:t> </a:t>
                      </a:r>
                      <a:endParaRPr b="1" i="1"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6"/>
                        </a:rPr>
                        <a:t>Creating media – Photo editing</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i="1" lang="en-GB" sz="800"/>
                        <a:t>Using chromebooks and Adobe Express</a:t>
                      </a:r>
                      <a:endParaRPr i="1" sz="800"/>
                    </a:p>
                    <a:p>
                      <a:pPr indent="0" lvl="0" marL="0" rtl="0" algn="l">
                        <a:spcBef>
                          <a:spcPts val="0"/>
                        </a:spcBef>
                        <a:spcAft>
                          <a:spcPts val="0"/>
                        </a:spcAft>
                        <a:buClr>
                          <a:schemeClr val="dk1"/>
                        </a:buClr>
                        <a:buSzPts val="1100"/>
                        <a:buFont typeface="Arial"/>
                        <a:buNone/>
                      </a:pPr>
                      <a:r>
                        <a:rPr i="1" lang="en-GB" sz="800"/>
                        <a:t>Explain that the composition of digital images can be changed.</a:t>
                      </a:r>
                      <a:endParaRPr i="1" sz="800"/>
                    </a:p>
                    <a:p>
                      <a:pPr indent="0" lvl="0" marL="0" rtl="0" algn="l">
                        <a:spcBef>
                          <a:spcPts val="0"/>
                        </a:spcBef>
                        <a:spcAft>
                          <a:spcPts val="0"/>
                        </a:spcAft>
                        <a:buClr>
                          <a:schemeClr val="dk1"/>
                        </a:buClr>
                        <a:buSzPts val="1100"/>
                        <a:buFont typeface="Arial"/>
                        <a:buNone/>
                      </a:pPr>
                      <a:r>
                        <a:rPr i="1" lang="en-GB" sz="800"/>
                        <a:t>Rotate and crop images.</a:t>
                      </a:r>
                      <a:endParaRPr i="1" sz="800"/>
                    </a:p>
                    <a:p>
                      <a:pPr indent="0" lvl="0" marL="0" rtl="0" algn="l">
                        <a:spcBef>
                          <a:spcPts val="0"/>
                        </a:spcBef>
                        <a:spcAft>
                          <a:spcPts val="0"/>
                        </a:spcAft>
                        <a:buClr>
                          <a:schemeClr val="dk1"/>
                        </a:buClr>
                        <a:buSzPts val="1100"/>
                        <a:buFont typeface="Arial"/>
                        <a:buNone/>
                      </a:pPr>
                      <a:r>
                        <a:rPr i="1" lang="en-GB" sz="800"/>
                        <a:t>Explain that colours can be changed in digital images and these can affect how we might think or feel about an image</a:t>
                      </a:r>
                      <a:endParaRPr i="1" sz="800"/>
                    </a:p>
                    <a:p>
                      <a:pPr indent="0" lvl="0" marL="0" rtl="0" algn="l">
                        <a:spcBef>
                          <a:spcPts val="0"/>
                        </a:spcBef>
                        <a:spcAft>
                          <a:spcPts val="0"/>
                        </a:spcAft>
                        <a:buClr>
                          <a:schemeClr val="dk1"/>
                        </a:buClr>
                        <a:buSzPts val="1100"/>
                        <a:buFont typeface="Arial"/>
                        <a:buNone/>
                      </a:pPr>
                      <a:r>
                        <a:rPr i="1" lang="en-GB" sz="800"/>
                        <a:t>Explain how cloning can be used in photo editing</a:t>
                      </a:r>
                      <a:endParaRPr i="1" sz="800"/>
                    </a:p>
                    <a:p>
                      <a:pPr indent="0" lvl="0" marL="0" rtl="0" algn="l">
                        <a:spcBef>
                          <a:spcPts val="0"/>
                        </a:spcBef>
                        <a:spcAft>
                          <a:spcPts val="0"/>
                        </a:spcAft>
                        <a:buClr>
                          <a:schemeClr val="dk1"/>
                        </a:buClr>
                        <a:buSzPts val="1100"/>
                        <a:buFont typeface="Arial"/>
                        <a:buNone/>
                      </a:pPr>
                      <a:r>
                        <a:rPr i="1" lang="en-GB" sz="800"/>
                        <a:t>Remove and add to image using cloning.</a:t>
                      </a:r>
                      <a:endParaRPr i="1" sz="800"/>
                    </a:p>
                    <a:p>
                      <a:pPr indent="0" lvl="0" marL="0" rtl="0" algn="l">
                        <a:spcBef>
                          <a:spcPts val="0"/>
                        </a:spcBef>
                        <a:spcAft>
                          <a:spcPts val="0"/>
                        </a:spcAft>
                        <a:buClr>
                          <a:schemeClr val="dk1"/>
                        </a:buClr>
                        <a:buSzPts val="1100"/>
                        <a:buFont typeface="Arial"/>
                        <a:buNone/>
                      </a:pPr>
                      <a:r>
                        <a:rPr i="1" lang="en-GB" sz="800"/>
                        <a:t>Explain that images can be combined</a:t>
                      </a:r>
                      <a:endParaRPr i="1" sz="800"/>
                    </a:p>
                    <a:p>
                      <a:pPr indent="0" lvl="0" marL="0" rtl="0" algn="l">
                        <a:spcBef>
                          <a:spcPts val="0"/>
                        </a:spcBef>
                        <a:spcAft>
                          <a:spcPts val="0"/>
                        </a:spcAft>
                        <a:buClr>
                          <a:schemeClr val="dk1"/>
                        </a:buClr>
                        <a:buSzPts val="1100"/>
                        <a:buFont typeface="Arial"/>
                        <a:buNone/>
                      </a:pPr>
                      <a:r>
                        <a:rPr i="1" lang="en-GB" sz="800"/>
                        <a:t>Use a range of tools to copy between images</a:t>
                      </a:r>
                      <a:endParaRPr i="1" sz="800"/>
                    </a:p>
                    <a:p>
                      <a:pPr indent="0" lvl="0" marL="0" rtl="0" algn="l">
                        <a:spcBef>
                          <a:spcPts val="0"/>
                        </a:spcBef>
                        <a:spcAft>
                          <a:spcPts val="0"/>
                        </a:spcAft>
                        <a:buClr>
                          <a:schemeClr val="dk1"/>
                        </a:buClr>
                        <a:buSzPts val="1100"/>
                        <a:buFont typeface="Arial"/>
                        <a:buNone/>
                      </a:pPr>
                      <a:r>
                        <a:rPr i="1" lang="en-GB" sz="800"/>
                        <a:t>Combine images for a purpose</a:t>
                      </a:r>
                      <a:endParaRPr i="1" sz="800"/>
                    </a:p>
                    <a:p>
                      <a:pPr indent="0" lvl="0" marL="0" rtl="0" algn="l">
                        <a:spcBef>
                          <a:spcPts val="0"/>
                        </a:spcBef>
                        <a:spcAft>
                          <a:spcPts val="0"/>
                        </a:spcAft>
                        <a:buClr>
                          <a:schemeClr val="dk1"/>
                        </a:buClr>
                        <a:buSzPts val="1100"/>
                        <a:buFont typeface="Arial"/>
                        <a:buNone/>
                      </a:pPr>
                      <a:r>
                        <a:rPr i="1" lang="en-GB" sz="800"/>
                        <a:t>Evaluate how changes can improve an image</a:t>
                      </a:r>
                      <a:endParaRPr i="1" sz="800"/>
                    </a:p>
                    <a:p>
                      <a:pPr indent="0" lvl="0" marL="0" rtl="0" algn="l">
                        <a:spcBef>
                          <a:spcPts val="0"/>
                        </a:spcBef>
                        <a:spcAft>
                          <a:spcPts val="0"/>
                        </a:spcAft>
                        <a:buClr>
                          <a:schemeClr val="dk1"/>
                        </a:buClr>
                        <a:buSzPts val="1100"/>
                        <a:buFont typeface="Arial"/>
                        <a:buNone/>
                      </a:pPr>
                      <a:r>
                        <a:t/>
                      </a:r>
                      <a:endParaRPr b="1" i="1" sz="900"/>
                    </a:p>
                    <a:p>
                      <a:pPr indent="0" lvl="0" marL="0" rtl="0" algn="l">
                        <a:spcBef>
                          <a:spcPts val="0"/>
                        </a:spcBef>
                        <a:spcAft>
                          <a:spcPts val="0"/>
                        </a:spcAft>
                        <a:buClr>
                          <a:schemeClr val="dk1"/>
                        </a:buClr>
                        <a:buSzPts val="1100"/>
                        <a:buFont typeface="Arial"/>
                        <a:buNone/>
                      </a:pPr>
                      <a:r>
                        <a:rPr b="1" i="1" lang="en-GB" sz="900"/>
                        <a:t>Assessment</a:t>
                      </a:r>
                      <a:endParaRPr b="1" i="1" sz="900"/>
                    </a:p>
                    <a:p>
                      <a:pPr indent="0" lvl="0" marL="0" rtl="0" algn="l">
                        <a:spcBef>
                          <a:spcPts val="0"/>
                        </a:spcBef>
                        <a:spcAft>
                          <a:spcPts val="0"/>
                        </a:spcAft>
                        <a:buClr>
                          <a:schemeClr val="dk1"/>
                        </a:buClr>
                        <a:buSzPts val="1100"/>
                        <a:buFont typeface="Arial"/>
                        <a:buNone/>
                      </a:pPr>
                      <a:r>
                        <a:rPr b="1" i="1" lang="en-GB" sz="900"/>
                        <a:t>Assessment Rubric</a:t>
                      </a:r>
                      <a:endParaRPr b="1" i="1" sz="900"/>
                    </a:p>
                    <a:p>
                      <a:pPr indent="0" lvl="0" marL="0" rtl="0" algn="l">
                        <a:spcBef>
                          <a:spcPts val="0"/>
                        </a:spcBef>
                        <a:spcAft>
                          <a:spcPts val="0"/>
                        </a:spcAft>
                        <a:buClr>
                          <a:schemeClr val="dk1"/>
                        </a:buClr>
                        <a:buSzPts val="1100"/>
                        <a:buFont typeface="Arial"/>
                        <a:buNone/>
                      </a:pPr>
                      <a:r>
                        <a:t/>
                      </a:r>
                      <a:endParaRPr i="1" sz="900"/>
                    </a:p>
                  </a:txBody>
                  <a:tcPr marT="91425" marB="91425" marR="91425" marL="91425"/>
                </a:tc>
                <a:tc>
                  <a:txBody>
                    <a:bodyPr/>
                    <a:lstStyle/>
                    <a:p>
                      <a:pPr indent="0" lvl="0" marL="0" rtl="0" algn="l">
                        <a:lnSpc>
                          <a:spcPct val="100000"/>
                        </a:lnSpc>
                        <a:spcBef>
                          <a:spcPts val="0"/>
                        </a:spcBef>
                        <a:spcAft>
                          <a:spcPts val="0"/>
                        </a:spcAft>
                        <a:buClr>
                          <a:schemeClr val="dk1"/>
                        </a:buClr>
                        <a:buSzPts val="1100"/>
                        <a:buFont typeface="Arial"/>
                        <a:buNone/>
                      </a:pPr>
                      <a:r>
                        <a:rPr i="1" lang="en-GB" sz="1000" u="sng">
                          <a:solidFill>
                            <a:schemeClr val="hlink"/>
                          </a:solidFill>
                          <a:hlinkClick r:id="rId7"/>
                        </a:rPr>
                        <a:t>Programming B – Repetition in games</a:t>
                      </a:r>
                      <a:endParaRPr i="1" sz="1000"/>
                    </a:p>
                    <a:p>
                      <a:pPr indent="0" lvl="0" marL="0" rtl="0" algn="l">
                        <a:lnSpc>
                          <a:spcPct val="100000"/>
                        </a:lnSpc>
                        <a:spcBef>
                          <a:spcPts val="0"/>
                        </a:spcBef>
                        <a:spcAft>
                          <a:spcPts val="0"/>
                        </a:spcAft>
                        <a:buClr>
                          <a:schemeClr val="dk1"/>
                        </a:buClr>
                        <a:buSzPts val="1100"/>
                        <a:buFont typeface="Arial"/>
                        <a:buNone/>
                      </a:pPr>
                      <a:r>
                        <a:t/>
                      </a:r>
                      <a:endParaRPr i="1" sz="1000"/>
                    </a:p>
                    <a:p>
                      <a:pPr indent="0" lvl="0" marL="0" rtl="0" algn="l">
                        <a:lnSpc>
                          <a:spcPct val="100000"/>
                        </a:lnSpc>
                        <a:spcBef>
                          <a:spcPts val="0"/>
                        </a:spcBef>
                        <a:spcAft>
                          <a:spcPts val="0"/>
                        </a:spcAft>
                        <a:buClr>
                          <a:schemeClr val="dk1"/>
                        </a:buClr>
                        <a:buSzPts val="1100"/>
                        <a:buFont typeface="Arial"/>
                        <a:buNone/>
                      </a:pPr>
                      <a:r>
                        <a:rPr i="1" lang="en-GB" sz="800"/>
                        <a:t>Using Chromebooks and Scratch children will be able to:</a:t>
                      </a:r>
                      <a:endParaRPr i="1" sz="800"/>
                    </a:p>
                    <a:p>
                      <a:pPr indent="0" lvl="0" marL="0" rtl="0" algn="l">
                        <a:lnSpc>
                          <a:spcPct val="100000"/>
                        </a:lnSpc>
                        <a:spcBef>
                          <a:spcPts val="0"/>
                        </a:spcBef>
                        <a:spcAft>
                          <a:spcPts val="0"/>
                        </a:spcAft>
                        <a:buClr>
                          <a:schemeClr val="dk1"/>
                        </a:buClr>
                        <a:buSzPts val="1100"/>
                        <a:buFont typeface="Arial"/>
                        <a:buNone/>
                      </a:pPr>
                      <a:r>
                        <a:rPr i="1" lang="en-GB" sz="800"/>
                        <a:t>Develop the use of count controlled loops in a different environment</a:t>
                      </a:r>
                      <a:endParaRPr i="1" sz="800"/>
                    </a:p>
                    <a:p>
                      <a:pPr indent="0" lvl="0" marL="0" rtl="0" algn="l">
                        <a:lnSpc>
                          <a:spcPct val="100000"/>
                        </a:lnSpc>
                        <a:spcBef>
                          <a:spcPts val="0"/>
                        </a:spcBef>
                        <a:spcAft>
                          <a:spcPts val="0"/>
                        </a:spcAft>
                        <a:buClr>
                          <a:schemeClr val="dk1"/>
                        </a:buClr>
                        <a:buSzPts val="1100"/>
                        <a:buFont typeface="Arial"/>
                        <a:buNone/>
                      </a:pPr>
                      <a:r>
                        <a:rPr i="1" lang="en-GB" sz="800"/>
                        <a:t>Explain there are infinite loops and count controlled loops in programming</a:t>
                      </a:r>
                      <a:endParaRPr i="1" sz="800"/>
                    </a:p>
                    <a:p>
                      <a:pPr indent="0" lvl="0" marL="0" rtl="0" algn="l">
                        <a:lnSpc>
                          <a:spcPct val="100000"/>
                        </a:lnSpc>
                        <a:spcBef>
                          <a:spcPts val="0"/>
                        </a:spcBef>
                        <a:spcAft>
                          <a:spcPts val="0"/>
                        </a:spcAft>
                        <a:buClr>
                          <a:schemeClr val="dk1"/>
                        </a:buClr>
                        <a:buSzPts val="1100"/>
                        <a:buFont typeface="Arial"/>
                        <a:buNone/>
                      </a:pPr>
                      <a:r>
                        <a:rPr i="1" lang="en-GB" sz="800"/>
                        <a:t>Modify loops and choose when to use count controlled or infinite loops</a:t>
                      </a:r>
                      <a:endParaRPr i="1" sz="800"/>
                    </a:p>
                    <a:p>
                      <a:pPr indent="0" lvl="0" marL="0" rtl="0" algn="l">
                        <a:lnSpc>
                          <a:spcPct val="100000"/>
                        </a:lnSpc>
                        <a:spcBef>
                          <a:spcPts val="0"/>
                        </a:spcBef>
                        <a:spcAft>
                          <a:spcPts val="0"/>
                        </a:spcAft>
                        <a:buClr>
                          <a:schemeClr val="dk1"/>
                        </a:buClr>
                        <a:buSzPts val="1100"/>
                        <a:buFont typeface="Arial"/>
                        <a:buNone/>
                      </a:pPr>
                      <a:r>
                        <a:rPr i="1" lang="en-GB" sz="800"/>
                        <a:t>Develop a design that allows two or more loops to run at the same time</a:t>
                      </a:r>
                      <a:endParaRPr i="1" sz="800"/>
                    </a:p>
                    <a:p>
                      <a:pPr indent="0" lvl="0" marL="0" rtl="0" algn="l">
                        <a:lnSpc>
                          <a:spcPct val="100000"/>
                        </a:lnSpc>
                        <a:spcBef>
                          <a:spcPts val="0"/>
                        </a:spcBef>
                        <a:spcAft>
                          <a:spcPts val="0"/>
                        </a:spcAft>
                        <a:buClr>
                          <a:schemeClr val="dk1"/>
                        </a:buClr>
                        <a:buSzPts val="1100"/>
                        <a:buFont typeface="Arial"/>
                        <a:buNone/>
                      </a:pPr>
                      <a:r>
                        <a:rPr i="1" lang="en-GB" sz="800"/>
                        <a:t>Modify an infringe loop in a given program</a:t>
                      </a:r>
                      <a:endParaRPr i="1" sz="800"/>
                    </a:p>
                    <a:p>
                      <a:pPr indent="0" lvl="0" marL="0" rtl="0" algn="l">
                        <a:lnSpc>
                          <a:spcPct val="100000"/>
                        </a:lnSpc>
                        <a:spcBef>
                          <a:spcPts val="0"/>
                        </a:spcBef>
                        <a:spcAft>
                          <a:spcPts val="0"/>
                        </a:spcAft>
                        <a:buClr>
                          <a:schemeClr val="dk1"/>
                        </a:buClr>
                        <a:buSzPts val="1100"/>
                        <a:buFont typeface="Arial"/>
                        <a:buNone/>
                      </a:pPr>
                      <a:r>
                        <a:rPr i="1" lang="en-GB" sz="800"/>
                        <a:t>Design ,create  and evaluate a project that includes repetition</a:t>
                      </a:r>
                      <a:endParaRPr i="1" sz="800"/>
                    </a:p>
                    <a:p>
                      <a:pPr indent="0" lvl="0" marL="0" rtl="0" algn="l">
                        <a:lnSpc>
                          <a:spcPct val="100000"/>
                        </a:lnSpc>
                        <a:spcBef>
                          <a:spcPts val="0"/>
                        </a:spcBef>
                        <a:spcAft>
                          <a:spcPts val="0"/>
                        </a:spcAft>
                        <a:buClr>
                          <a:schemeClr val="dk1"/>
                        </a:buClr>
                        <a:buSzPts val="1100"/>
                        <a:buFont typeface="Arial"/>
                        <a:buNone/>
                      </a:pPr>
                      <a:r>
                        <a:t/>
                      </a:r>
                      <a:endParaRPr i="1" sz="800"/>
                    </a:p>
                    <a:p>
                      <a:pPr indent="0" lvl="0" marL="0" rtl="0" algn="l">
                        <a:spcBef>
                          <a:spcPts val="0"/>
                        </a:spcBef>
                        <a:spcAft>
                          <a:spcPts val="0"/>
                        </a:spcAft>
                        <a:buClr>
                          <a:schemeClr val="dk1"/>
                        </a:buClr>
                        <a:buSzPts val="1100"/>
                        <a:buFont typeface="Arial"/>
                        <a:buNone/>
                      </a:pPr>
                      <a:r>
                        <a:rPr b="1" i="1" lang="en-GB" sz="900">
                          <a:solidFill>
                            <a:schemeClr val="dk1"/>
                          </a:solidFill>
                        </a:rPr>
                        <a:t>Assessment</a:t>
                      </a:r>
                      <a:endParaRPr b="1" i="1" sz="900">
                        <a:solidFill>
                          <a:schemeClr val="dk1"/>
                        </a:solidFill>
                      </a:endParaRPr>
                    </a:p>
                    <a:p>
                      <a:pPr indent="0" lvl="0" marL="0" rtl="0" algn="l">
                        <a:spcBef>
                          <a:spcPts val="0"/>
                        </a:spcBef>
                        <a:spcAft>
                          <a:spcPts val="0"/>
                        </a:spcAft>
                        <a:buClr>
                          <a:schemeClr val="dk1"/>
                        </a:buClr>
                        <a:buSzPts val="1100"/>
                        <a:buFont typeface="Arial"/>
                        <a:buNone/>
                      </a:pPr>
                      <a:r>
                        <a:rPr b="1" i="1" lang="en-GB" sz="900">
                          <a:solidFill>
                            <a:schemeClr val="dk1"/>
                          </a:solidFill>
                        </a:rPr>
                        <a:t>Assessment Rubric</a:t>
                      </a:r>
                      <a:endParaRPr i="1" sz="800"/>
                    </a:p>
                    <a:p>
                      <a:pPr indent="0" lvl="0" marL="0" rtl="0" algn="l">
                        <a:lnSpc>
                          <a:spcPct val="100000"/>
                        </a:lnSpc>
                        <a:spcBef>
                          <a:spcPts val="0"/>
                        </a:spcBef>
                        <a:spcAft>
                          <a:spcPts val="0"/>
                        </a:spcAft>
                        <a:buClr>
                          <a:schemeClr val="dk1"/>
                        </a:buClr>
                        <a:buSzPts val="1100"/>
                        <a:buFont typeface="Arial"/>
                        <a:buNone/>
                      </a:pPr>
                      <a:r>
                        <a:t/>
                      </a:r>
                      <a:endParaRPr i="1" sz="10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8"/>
                        </a:rPr>
                        <a:t>Studio Code.org</a:t>
                      </a:r>
                      <a:r>
                        <a:rPr b="1" i="1" lang="en-GB" sz="1000">
                          <a:solidFill>
                            <a:schemeClr val="dk1"/>
                          </a:solidFill>
                        </a:rPr>
                        <a:t> </a:t>
                      </a:r>
                      <a:endParaRPr i="1" sz="1000"/>
                    </a:p>
                  </a:txBody>
                  <a:tcPr marT="91425" marB="91425" marR="91425" marL="91425"/>
                </a:tc>
              </a:tr>
            </a:tbl>
          </a:graphicData>
        </a:graphic>
      </p:graphicFrame>
      <p:pic>
        <p:nvPicPr>
          <p:cNvPr id="176" name="Google Shape;176;p33"/>
          <p:cNvPicPr preferRelativeResize="0"/>
          <p:nvPr/>
        </p:nvPicPr>
        <p:blipFill>
          <a:blip r:embed="rId9">
            <a:alphaModFix/>
          </a:blip>
          <a:stretch>
            <a:fillRect/>
          </a:stretch>
        </p:blipFill>
        <p:spPr>
          <a:xfrm>
            <a:off x="8687288" y="46825"/>
            <a:ext cx="339112" cy="4070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graphicFrame>
        <p:nvGraphicFramePr>
          <p:cNvPr id="181" name="Google Shape;181;p34"/>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508200">
                <a:tc gridSpan="4">
                  <a:txBody>
                    <a:bodyPr/>
                    <a:lstStyle/>
                    <a:p>
                      <a:pPr indent="0" lvl="0" marL="0" rtl="0" algn="l">
                        <a:spcBef>
                          <a:spcPts val="0"/>
                        </a:spcBef>
                        <a:spcAft>
                          <a:spcPts val="0"/>
                        </a:spcAft>
                        <a:buNone/>
                      </a:pPr>
                      <a:r>
                        <a:rPr b="1" lang="en-GB"/>
                        <a:t>Year 4    Digital Literacy ‘Education for a Connected World’  (© SWGFL Project Evolve)</a:t>
                      </a:r>
                      <a:endParaRPr b="1"/>
                    </a:p>
                    <a:p>
                      <a:pPr indent="0" lvl="0" marL="0" rtl="0" algn="l">
                        <a:spcBef>
                          <a:spcPts val="0"/>
                        </a:spcBef>
                        <a:spcAft>
                          <a:spcPts val="0"/>
                        </a:spcAft>
                        <a:buNone/>
                      </a:pPr>
                      <a:r>
                        <a:rPr b="1" lang="en-GB"/>
                        <a:t>  </a:t>
                      </a:r>
                      <a:r>
                        <a:rPr b="1" lang="en-GB" sz="1100" u="sng">
                          <a:solidFill>
                            <a:schemeClr val="accent5"/>
                          </a:solidFill>
                          <a:hlinkClick r:id="rId3">
                            <a:extLst>
                              <a:ext uri="{A12FA001-AC4F-418D-AE19-62706E023703}">
                                <ahyp:hlinkClr val="tx"/>
                              </a:ext>
                            </a:extLst>
                          </a:hlinkClick>
                        </a:rPr>
                        <a:t>https://projectevolve.co.uk/toolkit/knowledge-map/</a:t>
                      </a:r>
                      <a:endParaRPr b="1"/>
                    </a:p>
                  </a:txBody>
                  <a:tcPr marT="91425" marB="91425" marR="91425" marL="91425"/>
                </a:tc>
                <a:tc hMerge="1"/>
                <a:tc hMerge="1"/>
                <a:tc hMerge="1"/>
              </a:tr>
              <a:tr h="4298900">
                <a:tc>
                  <a:txBody>
                    <a:bodyPr/>
                    <a:lstStyle/>
                    <a:p>
                      <a:pPr indent="0" lvl="0" marL="0" rtl="0" algn="ctr">
                        <a:spcBef>
                          <a:spcPts val="0"/>
                        </a:spcBef>
                        <a:spcAft>
                          <a:spcPts val="0"/>
                        </a:spcAft>
                        <a:buNone/>
                      </a:pPr>
                      <a:r>
                        <a:rPr b="1" lang="en-GB" sz="1100"/>
                        <a:t>Self Image and Identity</a:t>
                      </a:r>
                      <a:endParaRPr b="1" sz="1100"/>
                    </a:p>
                    <a:p>
                      <a:pPr indent="-285750" lvl="0" marL="457200" rtl="0" algn="l">
                        <a:spcBef>
                          <a:spcPts val="0"/>
                        </a:spcBef>
                        <a:spcAft>
                          <a:spcPts val="0"/>
                        </a:spcAft>
                        <a:buClr>
                          <a:schemeClr val="dk1"/>
                        </a:buClr>
                        <a:buSzPts val="900"/>
                        <a:buChar char="➔"/>
                      </a:pPr>
                      <a:r>
                        <a:rPr lang="en-GB" sz="900">
                          <a:solidFill>
                            <a:schemeClr val="dk1"/>
                          </a:solidFill>
                        </a:rPr>
                        <a:t>I can explain how my online identity can be different to my offline identity.</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positive ways for someone to interact with others online and understand how this will positively impact on how others perceive them.</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that others online can pretend to be someone else, including my friends, and can suggest reasons why they might do this.</a:t>
                      </a:r>
                      <a:endParaRPr sz="900">
                        <a:solidFill>
                          <a:schemeClr val="dk1"/>
                        </a:solidFill>
                      </a:endParaRPr>
                    </a:p>
                    <a:p>
                      <a:pPr indent="-285750" lvl="0" marL="457200" rtl="0" algn="l">
                        <a:spcBef>
                          <a:spcPts val="0"/>
                        </a:spcBef>
                        <a:spcAft>
                          <a:spcPts val="0"/>
                        </a:spcAft>
                        <a:buClr>
                          <a:schemeClr val="dk1"/>
                        </a:buClr>
                        <a:buSzPts val="900"/>
                        <a:buChar char="➔"/>
                      </a:pPr>
                      <a:r>
                        <a:t/>
                      </a:r>
                      <a:endParaRPr sz="900">
                        <a:solidFill>
                          <a:schemeClr val="dk1"/>
                        </a:solidFill>
                      </a:endParaRPr>
                    </a:p>
                  </a:txBody>
                  <a:tcPr marT="91425" marB="91425" marR="91425" marL="91425"/>
                </a:tc>
                <a:tc>
                  <a:txBody>
                    <a:bodyPr/>
                    <a:lstStyle/>
                    <a:p>
                      <a:pPr indent="0" lvl="0" marL="0" rtl="0" algn="l">
                        <a:spcBef>
                          <a:spcPts val="0"/>
                        </a:spcBef>
                        <a:spcAft>
                          <a:spcPts val="0"/>
                        </a:spcAft>
                        <a:buNone/>
                      </a:pPr>
                      <a:r>
                        <a:rPr b="1" lang="en-GB" sz="1100"/>
                        <a:t>Online Relationships</a:t>
                      </a:r>
                      <a:endParaRPr b="1" sz="1100"/>
                    </a:p>
                    <a:p>
                      <a:pPr indent="-285750" lvl="0" marL="457200" rtl="0" algn="l">
                        <a:spcBef>
                          <a:spcPts val="0"/>
                        </a:spcBef>
                        <a:spcAft>
                          <a:spcPts val="0"/>
                        </a:spcAft>
                        <a:buClr>
                          <a:schemeClr val="dk1"/>
                        </a:buClr>
                        <a:buSzPts val="900"/>
                        <a:buChar char="➔"/>
                      </a:pPr>
                      <a:r>
                        <a:rPr lang="en-GB" sz="900">
                          <a:solidFill>
                            <a:schemeClr val="dk1"/>
                          </a:solidFill>
                        </a:rPr>
                        <a:t>I can describe strategies for safe and fun experiences in a range of online social environments (e.g. </a:t>
                      </a:r>
                      <a:r>
                        <a:rPr lang="en-GB" sz="900">
                          <a:solidFill>
                            <a:schemeClr val="dk1"/>
                          </a:solidFill>
                        </a:rPr>
                        <a:t>live streaming</a:t>
                      </a:r>
                      <a:r>
                        <a:rPr lang="en-GB" sz="900">
                          <a:solidFill>
                            <a:schemeClr val="dk1"/>
                          </a:solidFill>
                        </a:rPr>
                        <a:t>, gaming platforms)</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give examples of how to be respectful to others online and describe how to recognise healthy and unhealthy online behaviours.</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how content shared online may feel unimportant to one person but may be important to other people’s thoughts feelings and beliefs.</a:t>
                      </a:r>
                      <a:endParaRPr sz="900">
                        <a:solidFill>
                          <a:schemeClr val="dk1"/>
                        </a:solidFill>
                      </a:endParaRPr>
                    </a:p>
                    <a:p>
                      <a:pPr indent="0" lvl="0" marL="457200" rtl="0" algn="l">
                        <a:spcBef>
                          <a:spcPts val="0"/>
                        </a:spcBef>
                        <a:spcAft>
                          <a:spcPts val="0"/>
                        </a:spcAft>
                        <a:buNone/>
                      </a:pPr>
                      <a:r>
                        <a:t/>
                      </a:r>
                      <a:endParaRPr sz="9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Reputation</a:t>
                      </a:r>
                      <a:endParaRPr b="1" sz="1000">
                        <a:solidFill>
                          <a:schemeClr val="dk1"/>
                        </a:solidFill>
                      </a:endParaRPr>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describe how to find out information about others by searching online.</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explain ways that some of the information about anyone online could have been created, copied or shared by others.</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t/>
                      </a:r>
                      <a:endParaRPr sz="9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Bullying</a:t>
                      </a:r>
                      <a:endParaRPr b="1" sz="1100"/>
                    </a:p>
                    <a:p>
                      <a:pPr indent="-285750" lvl="0" marL="457200" rtl="0" algn="l">
                        <a:spcBef>
                          <a:spcPts val="0"/>
                        </a:spcBef>
                        <a:spcAft>
                          <a:spcPts val="0"/>
                        </a:spcAft>
                        <a:buClr>
                          <a:schemeClr val="dk1"/>
                        </a:buClr>
                        <a:buSzPts val="900"/>
                        <a:buChar char="➔"/>
                      </a:pPr>
                      <a:r>
                        <a:rPr lang="en-GB" sz="900">
                          <a:solidFill>
                            <a:schemeClr val="dk1"/>
                          </a:solidFill>
                        </a:rPr>
                        <a:t>I can recognise when someone is upset, hurt or angry online.</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ways people can be bullied through a range of media (e.g. image, video, text, chat).</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why people need to think carefully about how content they post might affect others, their feelings and how it may affect how others feel about them (their reputation).</a:t>
                      </a:r>
                      <a:endParaRPr sz="900">
                        <a:solidFill>
                          <a:schemeClr val="dk1"/>
                        </a:solidFill>
                      </a:endParaRPr>
                    </a:p>
                    <a:p>
                      <a:pPr indent="-285750" lvl="0" marL="457200" rtl="0" algn="l">
                        <a:spcBef>
                          <a:spcPts val="0"/>
                        </a:spcBef>
                        <a:spcAft>
                          <a:spcPts val="0"/>
                        </a:spcAft>
                        <a:buClr>
                          <a:schemeClr val="dk1"/>
                        </a:buClr>
                        <a:buSzPts val="900"/>
                        <a:buChar char="➔"/>
                      </a:pPr>
                      <a:r>
                        <a:t/>
                      </a:r>
                      <a:endParaRPr sz="900">
                        <a:solidFill>
                          <a:schemeClr val="dk1"/>
                        </a:solidFill>
                      </a:endParaRPr>
                    </a:p>
                  </a:txBody>
                  <a:tcPr marT="91425" marB="91425" marR="91425" marL="91425"/>
                </a:tc>
              </a:tr>
            </a:tbl>
          </a:graphicData>
        </a:graphic>
      </p:graphicFrame>
      <p:pic>
        <p:nvPicPr>
          <p:cNvPr id="182" name="Google Shape;182;p34"/>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graphicFrame>
        <p:nvGraphicFramePr>
          <p:cNvPr id="187" name="Google Shape;187;p35"/>
          <p:cNvGraphicFramePr/>
          <p:nvPr/>
        </p:nvGraphicFramePr>
        <p:xfrm>
          <a:off x="117600" y="23213"/>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479400">
                <a:tc gridSpan="4">
                  <a:txBody>
                    <a:bodyPr/>
                    <a:lstStyle/>
                    <a:p>
                      <a:pPr indent="0" lvl="0" marL="0" rtl="0" algn="l">
                        <a:spcBef>
                          <a:spcPts val="0"/>
                        </a:spcBef>
                        <a:spcAft>
                          <a:spcPts val="0"/>
                        </a:spcAft>
                        <a:buNone/>
                      </a:pPr>
                      <a:r>
                        <a:rPr b="1" lang="en-GB" sz="1300"/>
                        <a:t>Year 4     Digital Literacy ‘Education for a Connected World’ </a:t>
                      </a:r>
                      <a:r>
                        <a:rPr b="1" lang="en-GB" sz="1300">
                          <a:solidFill>
                            <a:schemeClr val="dk1"/>
                          </a:solidFill>
                        </a:rPr>
                        <a:t>(© SWGFL Project Evolve) </a:t>
                      </a:r>
                      <a:endParaRPr b="1" sz="1300">
                        <a:solidFill>
                          <a:schemeClr val="dk1"/>
                        </a:solidFill>
                      </a:endParaRPr>
                    </a:p>
                    <a:p>
                      <a:pPr indent="0" lvl="0" marL="0" rtl="0" algn="l">
                        <a:spcBef>
                          <a:spcPts val="0"/>
                        </a:spcBef>
                        <a:spcAft>
                          <a:spcPts val="0"/>
                        </a:spcAft>
                        <a:buNone/>
                      </a:pPr>
                      <a:r>
                        <a:rPr b="1" lang="en-GB" sz="1100" u="sng">
                          <a:solidFill>
                            <a:schemeClr val="accent5"/>
                          </a:solidFill>
                          <a:hlinkClick r:id="rId3">
                            <a:extLst>
                              <a:ext uri="{A12FA001-AC4F-418D-AE19-62706E023703}">
                                <ahyp:hlinkClr val="tx"/>
                              </a:ext>
                            </a:extLst>
                          </a:hlinkClick>
                        </a:rPr>
                        <a:t>https://projectevolve.co.uk/toolkit/knowledge-map/</a:t>
                      </a:r>
                      <a:r>
                        <a:rPr b="1" lang="en-GB"/>
                        <a:t>    </a:t>
                      </a:r>
                      <a:endParaRPr b="1"/>
                    </a:p>
                  </a:txBody>
                  <a:tcPr marT="91425" marB="91425" marR="91425" marL="91425"/>
                </a:tc>
                <a:tc hMerge="1"/>
                <a:tc hMerge="1"/>
                <a:tc hMerge="1"/>
              </a:tr>
              <a:tr h="4472975">
                <a:tc>
                  <a:txBody>
                    <a:bodyPr/>
                    <a:lstStyle/>
                    <a:p>
                      <a:pPr indent="0" lvl="0" marL="0" rtl="0" algn="ctr">
                        <a:spcBef>
                          <a:spcPts val="0"/>
                        </a:spcBef>
                        <a:spcAft>
                          <a:spcPts val="0"/>
                        </a:spcAft>
                        <a:buNone/>
                      </a:pPr>
                      <a:r>
                        <a:rPr b="1" lang="en-GB" sz="900"/>
                        <a:t>Managing Online Information</a:t>
                      </a:r>
                      <a:endParaRPr b="1" sz="900"/>
                    </a:p>
                    <a:p>
                      <a:pPr indent="-279400" lvl="0" marL="457200" rtl="0" algn="l">
                        <a:spcBef>
                          <a:spcPts val="0"/>
                        </a:spcBef>
                        <a:spcAft>
                          <a:spcPts val="0"/>
                        </a:spcAft>
                        <a:buClr>
                          <a:schemeClr val="dk1"/>
                        </a:buClr>
                        <a:buSzPts val="800"/>
                        <a:buChar char="➔"/>
                      </a:pPr>
                      <a:r>
                        <a:rPr lang="en-GB" sz="800">
                          <a:solidFill>
                            <a:schemeClr val="dk1"/>
                          </a:solidFill>
                        </a:rPr>
                        <a:t>I can analyse information to make a judgement about probable accuracy and I understand why it is important to make my own decisions regarding content and that my decisions are respected by others.</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describe how to search for information within a wide group of technologies and make a judgement about the probable accuracy (e.g. social media, image sites, video sites).</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describe some of the methods used to encourage people to buy things online (e.g. advertising offers; in-app purchases, pop-ups) and can recognise some of these when they appear online.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why lots of people sharing the same opinions or beliefs online do not make those opinions or beliefs true.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that technology can be designed to act like or impersonate living things (e.g. bots) and describe what the benefits and the risks might be.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what is meant by fake news e.g. why some people will create stories or alter photographs and put them online to pretend something is true when it isn’t.</a:t>
                      </a:r>
                      <a:endParaRPr b="1" sz="1000">
                        <a:solidFill>
                          <a:schemeClr val="dk1"/>
                        </a:solidFill>
                      </a:endParaRPr>
                    </a:p>
                    <a:p>
                      <a:pPr indent="0" lvl="0" marL="45720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000"/>
                        <a:t>Health, Well-being and Lifestyle</a:t>
                      </a:r>
                      <a:endParaRPr b="1" sz="1000"/>
                    </a:p>
                    <a:p>
                      <a:pPr indent="-285750" lvl="0" marL="457200" rtl="0" algn="l">
                        <a:spcBef>
                          <a:spcPts val="0"/>
                        </a:spcBef>
                        <a:spcAft>
                          <a:spcPts val="0"/>
                        </a:spcAft>
                        <a:buClr>
                          <a:schemeClr val="dk1"/>
                        </a:buClr>
                        <a:buSzPts val="900"/>
                        <a:buChar char="➔"/>
                      </a:pPr>
                      <a:r>
                        <a:rPr lang="en-GB" sz="900">
                          <a:solidFill>
                            <a:schemeClr val="dk1"/>
                          </a:solidFill>
                        </a:rPr>
                        <a:t>I can explain how using technology can be a distraction from other things, in both a positive and negative way.</a:t>
                      </a:r>
                      <a:endParaRPr sz="900">
                        <a:solidFill>
                          <a:schemeClr val="dk1"/>
                        </a:solidFill>
                      </a:endParaRPr>
                    </a:p>
                    <a:p>
                      <a:pPr indent="-288925" lvl="0" marL="457200" rtl="0" algn="l">
                        <a:spcBef>
                          <a:spcPts val="0"/>
                        </a:spcBef>
                        <a:spcAft>
                          <a:spcPts val="0"/>
                        </a:spcAft>
                        <a:buClr>
                          <a:schemeClr val="dk1"/>
                        </a:buClr>
                        <a:buSzPts val="950"/>
                        <a:buChar char="➔"/>
                      </a:pPr>
                      <a:r>
                        <a:rPr lang="en-GB" sz="900">
                          <a:solidFill>
                            <a:schemeClr val="dk1"/>
                          </a:solidFill>
                        </a:rPr>
                        <a:t>I can identify times or situations when someone may need to limit the amount of time they use technology e.g. I can suggest strategies to help with limiting this time.</a:t>
                      </a:r>
                      <a:endParaRPr sz="900">
                        <a:solidFill>
                          <a:schemeClr val="dk1"/>
                        </a:solidFill>
                      </a:endParaRPr>
                    </a:p>
                    <a:p>
                      <a:pPr indent="0" lvl="0" marL="457200" rtl="0" algn="l">
                        <a:spcBef>
                          <a:spcPts val="0"/>
                        </a:spcBef>
                        <a:spcAft>
                          <a:spcPts val="0"/>
                        </a:spcAft>
                        <a:buNone/>
                      </a:pPr>
                      <a:r>
                        <a:t/>
                      </a:r>
                      <a:endParaRPr sz="9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Privacy and Security</a:t>
                      </a:r>
                      <a:endParaRPr b="1" sz="1200"/>
                    </a:p>
                    <a:p>
                      <a:pPr indent="-285750" lvl="0" marL="457200" rtl="0" algn="l">
                        <a:spcBef>
                          <a:spcPts val="0"/>
                        </a:spcBef>
                        <a:spcAft>
                          <a:spcPts val="0"/>
                        </a:spcAft>
                        <a:buClr>
                          <a:schemeClr val="dk1"/>
                        </a:buClr>
                        <a:buSzPts val="900"/>
                        <a:buChar char="➔"/>
                      </a:pPr>
                      <a:r>
                        <a:rPr lang="en-GB" sz="900">
                          <a:solidFill>
                            <a:schemeClr val="dk1"/>
                          </a:solidFill>
                        </a:rPr>
                        <a:t>I can describe strategies for keeping personal information private, depending on context.</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that internet use is never fully private and is monitored, e.g. adult supervision.</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how some online services may seek consent to store information about me; I know how to respond appropriately and who I can ask if I am not sure.</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know what the digital age of consent is and the impact this has on online services asking for consent.</a:t>
                      </a:r>
                      <a:endParaRPr sz="900">
                        <a:solidFill>
                          <a:schemeClr val="dk1"/>
                        </a:solidFill>
                      </a:endParaRPr>
                    </a:p>
                    <a:p>
                      <a:pPr indent="0" lvl="0" marL="457200" rtl="0" algn="l">
                        <a:spcBef>
                          <a:spcPts val="0"/>
                        </a:spcBef>
                        <a:spcAft>
                          <a:spcPts val="0"/>
                        </a:spcAft>
                        <a:buNone/>
                      </a:pPr>
                      <a:r>
                        <a:t/>
                      </a:r>
                      <a:endParaRPr sz="900">
                        <a:solidFill>
                          <a:schemeClr val="dk1"/>
                        </a:solidFill>
                      </a:endParaRPr>
                    </a:p>
                    <a:p>
                      <a:pPr indent="0" lvl="0" marL="0" rtl="0" algn="l">
                        <a:lnSpc>
                          <a:spcPct val="115000"/>
                        </a:lnSpc>
                        <a:spcBef>
                          <a:spcPts val="0"/>
                        </a:spcBef>
                        <a:spcAft>
                          <a:spcPts val="0"/>
                        </a:spcAft>
                        <a:buNone/>
                      </a:pPr>
                      <a:r>
                        <a:t/>
                      </a:r>
                      <a:endParaRPr b="1" sz="10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Copyright and Ownership</a:t>
                      </a:r>
                      <a:endParaRPr b="1" sz="1200"/>
                    </a:p>
                    <a:p>
                      <a:pPr indent="-285750" lvl="0" marL="457200" rtl="0" algn="l">
                        <a:spcBef>
                          <a:spcPts val="0"/>
                        </a:spcBef>
                        <a:spcAft>
                          <a:spcPts val="0"/>
                        </a:spcAft>
                        <a:buClr>
                          <a:schemeClr val="dk1"/>
                        </a:buClr>
                        <a:buSzPts val="900"/>
                        <a:buChar char="➔"/>
                      </a:pPr>
                      <a:r>
                        <a:rPr lang="en-GB" sz="900">
                          <a:solidFill>
                            <a:schemeClr val="dk1"/>
                          </a:solidFill>
                        </a:rPr>
                        <a:t>When searching on the internet for content to use, I can explain why I need to consider who owns it and whether I have the right to reuse it.</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give some simple examples of content which I must not use without permission from the owner, e.g. videos, music, images.</a:t>
                      </a:r>
                      <a:endParaRPr sz="900">
                        <a:solidFill>
                          <a:schemeClr val="dk1"/>
                        </a:solidFill>
                      </a:endParaRPr>
                    </a:p>
                    <a:p>
                      <a:pPr indent="0" lvl="0" marL="457200" rtl="0" algn="l">
                        <a:spcBef>
                          <a:spcPts val="0"/>
                        </a:spcBef>
                        <a:spcAft>
                          <a:spcPts val="0"/>
                        </a:spcAft>
                        <a:buNone/>
                      </a:pPr>
                      <a:r>
                        <a:t/>
                      </a:r>
                      <a:endParaRPr sz="900">
                        <a:solidFill>
                          <a:schemeClr val="dk1"/>
                        </a:solidFill>
                      </a:endParaRPr>
                    </a:p>
                    <a:p>
                      <a:pPr indent="0" lvl="0" marL="0" rtl="0" algn="l">
                        <a:spcBef>
                          <a:spcPts val="0"/>
                        </a:spcBef>
                        <a:spcAft>
                          <a:spcPts val="0"/>
                        </a:spcAft>
                        <a:buNone/>
                      </a:pPr>
                      <a:r>
                        <a:t/>
                      </a:r>
                      <a:endParaRPr sz="1000">
                        <a:solidFill>
                          <a:schemeClr val="dk1"/>
                        </a:solidFill>
                      </a:endParaRPr>
                    </a:p>
                    <a:p>
                      <a:pPr indent="0" lvl="0" marL="457200" rtl="0" algn="l">
                        <a:spcBef>
                          <a:spcPts val="0"/>
                        </a:spcBef>
                        <a:spcAft>
                          <a:spcPts val="0"/>
                        </a:spcAft>
                        <a:buClr>
                          <a:schemeClr val="dk1"/>
                        </a:buClr>
                        <a:buSzPts val="1100"/>
                        <a:buFont typeface="Arial"/>
                        <a:buNone/>
                      </a:pPr>
                      <a:r>
                        <a:t/>
                      </a:r>
                      <a:endParaRPr b="1" sz="1000">
                        <a:solidFill>
                          <a:schemeClr val="dk1"/>
                        </a:solidFill>
                      </a:endParaRPr>
                    </a:p>
                  </a:txBody>
                  <a:tcPr marT="91425" marB="91425" marR="91425" marL="91425"/>
                </a:tc>
              </a:tr>
            </a:tbl>
          </a:graphicData>
        </a:graphic>
      </p:graphicFrame>
      <p:pic>
        <p:nvPicPr>
          <p:cNvPr id="188" name="Google Shape;188;p35"/>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graphicFrame>
        <p:nvGraphicFramePr>
          <p:cNvPr id="193" name="Google Shape;193;p36"/>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34350">
                <a:tc gridSpan="2">
                  <a:txBody>
                    <a:bodyPr/>
                    <a:lstStyle/>
                    <a:p>
                      <a:pPr indent="0" lvl="0" marL="0" rtl="0" algn="l">
                        <a:spcBef>
                          <a:spcPts val="0"/>
                        </a:spcBef>
                        <a:spcAft>
                          <a:spcPts val="0"/>
                        </a:spcAft>
                        <a:buNone/>
                      </a:pPr>
                      <a:r>
                        <a:rPr b="1" lang="en-GB" sz="1200"/>
                        <a:t>Year 5 Knowledge and Skills  : Curriculum </a:t>
                      </a:r>
                      <a:r>
                        <a:rPr b="1" lang="en-GB"/>
                        <a:t>          </a:t>
                      </a:r>
                      <a:endParaRPr b="1"/>
                    </a:p>
                  </a:txBody>
                  <a:tcPr marT="91425" marB="91425" marR="91425" marL="91425"/>
                </a:tc>
                <a:tc hMerge="1"/>
                <a:tc gridSpan="2" rowSpan="2">
                  <a:txBody>
                    <a:bodyPr/>
                    <a:lstStyle/>
                    <a:p>
                      <a:pPr indent="0" lvl="0" marL="457200" rtl="0" algn="l">
                        <a:spcBef>
                          <a:spcPts val="0"/>
                        </a:spcBef>
                        <a:spcAft>
                          <a:spcPts val="0"/>
                        </a:spcAft>
                        <a:buNone/>
                      </a:pPr>
                      <a:r>
                        <a:rPr b="1" lang="en-GB" sz="1000" u="sng"/>
                        <a:t>Curriculum Resources and Hardware</a:t>
                      </a:r>
                      <a:endParaRPr b="1" sz="1000" u="sng"/>
                    </a:p>
                    <a:p>
                      <a:pPr indent="0" lvl="0" marL="0" rtl="0" algn="l">
                        <a:spcBef>
                          <a:spcPts val="0"/>
                        </a:spcBef>
                        <a:spcAft>
                          <a:spcPts val="0"/>
                        </a:spcAft>
                        <a:buNone/>
                      </a:pPr>
                      <a:r>
                        <a:rPr b="1" lang="en-GB" sz="900">
                          <a:solidFill>
                            <a:schemeClr val="dk1"/>
                          </a:solidFill>
                        </a:rPr>
                        <a:t>Word Processing Skills for a Digital Life  </a:t>
                      </a:r>
                      <a:endParaRPr b="1" sz="900">
                        <a:solidFill>
                          <a:schemeClr val="dk1"/>
                        </a:solidFill>
                      </a:endParaRPr>
                    </a:p>
                    <a:p>
                      <a:pPr indent="0" lvl="0" marL="0" rtl="0" algn="l">
                        <a:spcBef>
                          <a:spcPts val="0"/>
                        </a:spcBef>
                        <a:spcAft>
                          <a:spcPts val="0"/>
                        </a:spcAft>
                        <a:buNone/>
                      </a:pPr>
                      <a:r>
                        <a:rPr lang="en-GB" sz="900">
                          <a:solidFill>
                            <a:schemeClr val="dk1"/>
                          </a:solidFill>
                        </a:rPr>
                        <a:t>Chromebook ipad</a:t>
                      </a:r>
                      <a:endParaRPr sz="900">
                        <a:solidFill>
                          <a:schemeClr val="dk1"/>
                        </a:solidFill>
                      </a:endParaRPr>
                    </a:p>
                    <a:p>
                      <a:pPr indent="0" lvl="0" marL="0" rtl="0" algn="l">
                        <a:spcBef>
                          <a:spcPts val="0"/>
                        </a:spcBef>
                        <a:spcAft>
                          <a:spcPts val="0"/>
                        </a:spcAft>
                        <a:buNone/>
                      </a:pPr>
                      <a:r>
                        <a:rPr b="1" lang="en-GB" sz="900">
                          <a:solidFill>
                            <a:schemeClr val="dk1"/>
                          </a:solidFill>
                        </a:rPr>
                        <a:t>Computing Systems and Networks</a:t>
                      </a:r>
                      <a:endParaRPr b="1" sz="900">
                        <a:solidFill>
                          <a:schemeClr val="dk1"/>
                        </a:solidFill>
                      </a:endParaRPr>
                    </a:p>
                    <a:p>
                      <a:pPr indent="0" lvl="0" marL="0" rtl="0" algn="l">
                        <a:spcBef>
                          <a:spcPts val="0"/>
                        </a:spcBef>
                        <a:spcAft>
                          <a:spcPts val="0"/>
                        </a:spcAft>
                        <a:buNone/>
                      </a:pPr>
                      <a:r>
                        <a:rPr lang="en-GB" sz="900">
                          <a:solidFill>
                            <a:schemeClr val="dk1"/>
                          </a:solidFill>
                        </a:rPr>
                        <a:t>Chromebook google slides</a:t>
                      </a:r>
                      <a:endParaRPr sz="900">
                        <a:solidFill>
                          <a:schemeClr val="dk1"/>
                        </a:solidFill>
                      </a:endParaRPr>
                    </a:p>
                    <a:p>
                      <a:pPr indent="0" lvl="0" marL="0" rtl="0" algn="l">
                        <a:spcBef>
                          <a:spcPts val="0"/>
                        </a:spcBef>
                        <a:spcAft>
                          <a:spcPts val="0"/>
                        </a:spcAft>
                        <a:buNone/>
                      </a:pPr>
                      <a:r>
                        <a:rPr b="1" lang="en-GB" sz="900">
                          <a:solidFill>
                            <a:schemeClr val="dk1"/>
                          </a:solidFill>
                        </a:rPr>
                        <a:t>Programming A</a:t>
                      </a:r>
                      <a:endParaRPr b="1" sz="900">
                        <a:solidFill>
                          <a:schemeClr val="dk1"/>
                        </a:solidFill>
                      </a:endParaRPr>
                    </a:p>
                    <a:p>
                      <a:pPr indent="0" lvl="0" marL="0" rtl="0" algn="l">
                        <a:spcBef>
                          <a:spcPts val="0"/>
                        </a:spcBef>
                        <a:spcAft>
                          <a:spcPts val="0"/>
                        </a:spcAft>
                        <a:buNone/>
                      </a:pPr>
                      <a:r>
                        <a:rPr lang="en-GB" sz="900">
                          <a:solidFill>
                            <a:schemeClr val="dk1"/>
                          </a:solidFill>
                        </a:rPr>
                        <a:t>Chromebook crumble controller starter kit and motors</a:t>
                      </a:r>
                      <a:endParaRPr sz="900">
                        <a:solidFill>
                          <a:schemeClr val="dk1"/>
                        </a:solidFill>
                      </a:endParaRPr>
                    </a:p>
                    <a:p>
                      <a:pPr indent="0" lvl="0" marL="0" rtl="0" algn="l">
                        <a:spcBef>
                          <a:spcPts val="0"/>
                        </a:spcBef>
                        <a:spcAft>
                          <a:spcPts val="0"/>
                        </a:spcAft>
                        <a:buNone/>
                      </a:pPr>
                      <a:r>
                        <a:rPr b="1" lang="en-GB" sz="900">
                          <a:solidFill>
                            <a:schemeClr val="dk1"/>
                          </a:solidFill>
                        </a:rPr>
                        <a:t>Creating Media</a:t>
                      </a:r>
                      <a:endParaRPr b="1" sz="900">
                        <a:solidFill>
                          <a:schemeClr val="dk1"/>
                        </a:solidFill>
                      </a:endParaRPr>
                    </a:p>
                    <a:p>
                      <a:pPr indent="0" lvl="0" marL="0" rtl="0" algn="l">
                        <a:spcBef>
                          <a:spcPts val="0"/>
                        </a:spcBef>
                        <a:spcAft>
                          <a:spcPts val="0"/>
                        </a:spcAft>
                        <a:buNone/>
                      </a:pPr>
                      <a:r>
                        <a:rPr lang="en-GB" sz="900">
                          <a:solidFill>
                            <a:schemeClr val="dk1"/>
                          </a:solidFill>
                        </a:rPr>
                        <a:t>Any video editing software e.g. CANVA or imovie ipads </a:t>
                      </a:r>
                      <a:endParaRPr sz="900">
                        <a:solidFill>
                          <a:schemeClr val="dk1"/>
                        </a:solidFill>
                      </a:endParaRPr>
                    </a:p>
                    <a:p>
                      <a:pPr indent="0" lvl="0" marL="0" rtl="0" algn="l">
                        <a:spcBef>
                          <a:spcPts val="0"/>
                        </a:spcBef>
                        <a:spcAft>
                          <a:spcPts val="0"/>
                        </a:spcAft>
                        <a:buNone/>
                      </a:pPr>
                      <a:r>
                        <a:rPr b="1" lang="en-GB" sz="900">
                          <a:solidFill>
                            <a:schemeClr val="dk1"/>
                          </a:solidFill>
                        </a:rPr>
                        <a:t>Programming B</a:t>
                      </a:r>
                      <a:endParaRPr b="1" sz="900">
                        <a:solidFill>
                          <a:schemeClr val="dk1"/>
                        </a:solidFill>
                      </a:endParaRPr>
                    </a:p>
                    <a:p>
                      <a:pPr indent="0" lvl="0" marL="0" rtl="0" algn="l">
                        <a:spcBef>
                          <a:spcPts val="0"/>
                        </a:spcBef>
                        <a:spcAft>
                          <a:spcPts val="0"/>
                        </a:spcAft>
                        <a:buNone/>
                      </a:pPr>
                      <a:r>
                        <a:rPr lang="en-GB" sz="900">
                          <a:solidFill>
                            <a:schemeClr val="dk1"/>
                          </a:solidFill>
                        </a:rPr>
                        <a:t>Chromebook scratch</a:t>
                      </a:r>
                      <a:endParaRPr sz="900">
                        <a:solidFill>
                          <a:schemeClr val="dk1"/>
                        </a:solidFill>
                      </a:endParaRPr>
                    </a:p>
                  </a:txBody>
                  <a:tcPr marT="91425" marB="91425" marR="91425" marL="91425"/>
                </a:tc>
                <a:tc rowSpan="2" hMerge="1"/>
              </a:tr>
              <a:tr h="1287375">
                <a:tc gridSpan="2">
                  <a:txBody>
                    <a:bodyPr/>
                    <a:lstStyle/>
                    <a:p>
                      <a:pPr indent="0" lvl="0" marL="0" rtl="0" algn="ctr">
                        <a:spcBef>
                          <a:spcPts val="0"/>
                        </a:spcBef>
                        <a:spcAft>
                          <a:spcPts val="0"/>
                        </a:spcAft>
                        <a:buNone/>
                      </a:pPr>
                      <a:r>
                        <a:rPr b="1" lang="en-GB" sz="1000" u="sng"/>
                        <a:t>Word Processing Skills for a Digital Life </a:t>
                      </a:r>
                      <a:r>
                        <a:rPr b="1" lang="en-GB" sz="1200"/>
                        <a:t> </a:t>
                      </a:r>
                      <a:endParaRPr b="1" sz="1200"/>
                    </a:p>
                    <a:p>
                      <a:pPr indent="0" lvl="0" marL="0" rtl="0" algn="l">
                        <a:spcBef>
                          <a:spcPts val="0"/>
                        </a:spcBef>
                        <a:spcAft>
                          <a:spcPts val="0"/>
                        </a:spcAft>
                        <a:buClr>
                          <a:schemeClr val="dk1"/>
                        </a:buClr>
                        <a:buSzPts val="1100"/>
                        <a:buFont typeface="Arial"/>
                        <a:buNone/>
                      </a:pPr>
                      <a:r>
                        <a:rPr lang="en-GB" sz="1000"/>
                        <a:t>Start to apply other useful effects to my documents such as</a:t>
                      </a:r>
                      <a:endParaRPr sz="1000"/>
                    </a:p>
                    <a:p>
                      <a:pPr indent="0" lvl="0" marL="0" rtl="0" algn="l">
                        <a:spcBef>
                          <a:spcPts val="0"/>
                        </a:spcBef>
                        <a:spcAft>
                          <a:spcPts val="0"/>
                        </a:spcAft>
                        <a:buClr>
                          <a:schemeClr val="dk1"/>
                        </a:buClr>
                        <a:buSzPts val="1100"/>
                        <a:buFont typeface="Arial"/>
                        <a:buNone/>
                      </a:pPr>
                      <a:r>
                        <a:rPr lang="en-GB" sz="1000"/>
                        <a:t>hyperlinks.</a:t>
                      </a:r>
                      <a:endParaRPr sz="1000"/>
                    </a:p>
                    <a:p>
                      <a:pPr indent="0" lvl="0" marL="0" rtl="0" algn="l">
                        <a:spcBef>
                          <a:spcPts val="0"/>
                        </a:spcBef>
                        <a:spcAft>
                          <a:spcPts val="0"/>
                        </a:spcAft>
                        <a:buClr>
                          <a:schemeClr val="dk1"/>
                        </a:buClr>
                        <a:buSzPts val="1100"/>
                        <a:buFont typeface="Arial"/>
                        <a:buNone/>
                      </a:pPr>
                      <a:r>
                        <a:rPr lang="en-GB" sz="1000"/>
                        <a:t>Import sounds to accompany and enhance the text in my document.</a:t>
                      </a:r>
                      <a:endParaRPr sz="1000"/>
                    </a:p>
                    <a:p>
                      <a:pPr indent="0" lvl="0" marL="0" rtl="0" algn="l">
                        <a:spcBef>
                          <a:spcPts val="0"/>
                        </a:spcBef>
                        <a:spcAft>
                          <a:spcPts val="0"/>
                        </a:spcAft>
                        <a:buClr>
                          <a:schemeClr val="dk1"/>
                        </a:buClr>
                        <a:buSzPts val="1100"/>
                        <a:buFont typeface="Arial"/>
                        <a:buNone/>
                      </a:pPr>
                      <a:r>
                        <a:rPr lang="en-GB" sz="1000"/>
                        <a:t>Organise and reorganise text on screen to suit a purpose</a:t>
                      </a:r>
                      <a:endParaRPr sz="1000"/>
                    </a:p>
                    <a:p>
                      <a:pPr indent="0" lvl="0" marL="0" rtl="0" algn="l">
                        <a:spcBef>
                          <a:spcPts val="0"/>
                        </a:spcBef>
                        <a:spcAft>
                          <a:spcPts val="0"/>
                        </a:spcAft>
                        <a:buNone/>
                      </a:pPr>
                      <a:r>
                        <a:t/>
                      </a:r>
                      <a:endParaRPr sz="1000"/>
                    </a:p>
                    <a:p>
                      <a:pPr indent="0" lvl="0" marL="457200" rtl="0" algn="l">
                        <a:spcBef>
                          <a:spcPts val="0"/>
                        </a:spcBef>
                        <a:spcAft>
                          <a:spcPts val="0"/>
                        </a:spcAft>
                        <a:buNone/>
                      </a:pPr>
                      <a:r>
                        <a:t/>
                      </a:r>
                      <a:endParaRPr sz="1000"/>
                    </a:p>
                  </a:txBody>
                  <a:tcPr marT="91425" marB="91425" marR="91425" marL="91425"/>
                </a:tc>
                <a:tc hMerge="1"/>
                <a:tc gridSpan="2" vMerge="1"/>
                <a:tc hMerge="1" vMerge="1"/>
              </a:tr>
              <a:tr h="1776650">
                <a:tc>
                  <a:txBody>
                    <a:bodyPr/>
                    <a:lstStyle/>
                    <a:p>
                      <a:pPr indent="0" lvl="0" marL="0" rtl="0" algn="ctr">
                        <a:spcBef>
                          <a:spcPts val="0"/>
                        </a:spcBef>
                        <a:spcAft>
                          <a:spcPts val="0"/>
                        </a:spcAft>
                        <a:buNone/>
                      </a:pPr>
                      <a:r>
                        <a:rPr b="1" lang="en-GB" sz="900" u="sng"/>
                        <a:t>Computing Systems and Networks</a:t>
                      </a:r>
                      <a:endParaRPr b="1" sz="900" u="sng"/>
                    </a:p>
                    <a:p>
                      <a:pPr indent="0" lvl="0" marL="0" rtl="0" algn="ctr">
                        <a:spcBef>
                          <a:spcPts val="0"/>
                        </a:spcBef>
                        <a:spcAft>
                          <a:spcPts val="0"/>
                        </a:spcAft>
                        <a:buNone/>
                      </a:pPr>
                      <a:r>
                        <a:rPr b="1" lang="en-GB" sz="850" u="sng"/>
                        <a:t>Systems and searching </a:t>
                      </a:r>
                      <a:endParaRPr b="1" sz="850" u="sng"/>
                    </a:p>
                    <a:p>
                      <a:pPr indent="0" lvl="0" marL="0" rtl="0" algn="l">
                        <a:spcBef>
                          <a:spcPts val="0"/>
                        </a:spcBef>
                        <a:spcAft>
                          <a:spcPts val="0"/>
                        </a:spcAft>
                        <a:buNone/>
                      </a:pPr>
                      <a:r>
                        <a:rPr b="1" lang="en-GB" sz="850"/>
                        <a:t>Recognising IT systems in the world and how some can enable searching on the internet. </a:t>
                      </a:r>
                      <a:endParaRPr b="1" sz="850"/>
                    </a:p>
                    <a:p>
                      <a:pPr indent="0" lvl="0" marL="0" rtl="0" algn="l">
                        <a:spcBef>
                          <a:spcPts val="0"/>
                        </a:spcBef>
                        <a:spcAft>
                          <a:spcPts val="0"/>
                        </a:spcAft>
                        <a:buNone/>
                      </a:pPr>
                      <a:r>
                        <a:rPr i="1" lang="en-GB" sz="850"/>
                        <a:t>NC understand computer networks including the internet; how they can provide multiple services, such as the world wide web; and the opportunities they offer for communication and collaboration</a:t>
                      </a:r>
                      <a:endParaRPr i="1" sz="850"/>
                    </a:p>
                    <a:p>
                      <a:pPr indent="0" lvl="0" marL="0" rtl="0" algn="l">
                        <a:spcBef>
                          <a:spcPts val="0"/>
                        </a:spcBef>
                        <a:spcAft>
                          <a:spcPts val="0"/>
                        </a:spcAft>
                        <a:buNone/>
                      </a:pPr>
                      <a:r>
                        <a:rPr i="1" lang="en-GB" sz="850"/>
                        <a:t>select, use and combine a variety of software (including internet services) on a range of digital devices to design and create a range of programs, systems and content that accomplish given goals, including collecting, analysing, evaluating and presenting data and information </a:t>
                      </a:r>
                      <a:endParaRPr i="1" sz="850"/>
                    </a:p>
                    <a:p>
                      <a:pPr indent="0" lvl="0" marL="0" rtl="0" algn="l">
                        <a:spcBef>
                          <a:spcPts val="0"/>
                        </a:spcBef>
                        <a:spcAft>
                          <a:spcPts val="0"/>
                        </a:spcAft>
                        <a:buNone/>
                      </a:pPr>
                      <a:r>
                        <a:rPr i="1" lang="en-GB" sz="850"/>
                        <a:t>use technology safely, respectfully and responsibly; recognise acceptable/unacceptable behaviour; identify a range of ways to report concerns about content and contact.</a:t>
                      </a:r>
                      <a:endParaRPr i="1" sz="850"/>
                    </a:p>
                  </a:txBody>
                  <a:tcPr marT="91425" marB="91425" marR="91425" marL="91425"/>
                </a:tc>
                <a:tc>
                  <a:txBody>
                    <a:bodyPr/>
                    <a:lstStyle/>
                    <a:p>
                      <a:pPr indent="0" lvl="0" marL="0" rtl="0" algn="ctr">
                        <a:spcBef>
                          <a:spcPts val="0"/>
                        </a:spcBef>
                        <a:spcAft>
                          <a:spcPts val="0"/>
                        </a:spcAft>
                        <a:buNone/>
                      </a:pPr>
                      <a:r>
                        <a:rPr b="1" lang="en-GB" sz="900" u="sng"/>
                        <a:t>Programming A</a:t>
                      </a:r>
                      <a:endParaRPr i="1" sz="800">
                        <a:solidFill>
                          <a:schemeClr val="dk1"/>
                        </a:solidFill>
                      </a:endParaRPr>
                    </a:p>
                    <a:p>
                      <a:pPr indent="0" lvl="0" marL="0" rtl="0" algn="ctr">
                        <a:spcBef>
                          <a:spcPts val="0"/>
                        </a:spcBef>
                        <a:spcAft>
                          <a:spcPts val="0"/>
                        </a:spcAft>
                        <a:buClr>
                          <a:schemeClr val="dk1"/>
                        </a:buClr>
                        <a:buSzPts val="1100"/>
                        <a:buFont typeface="Arial"/>
                        <a:buNone/>
                      </a:pPr>
                      <a:r>
                        <a:rPr b="1" lang="en-GB" sz="850" u="sng">
                          <a:solidFill>
                            <a:schemeClr val="dk1"/>
                          </a:solidFill>
                        </a:rPr>
                        <a:t>Selection in physical computing</a:t>
                      </a:r>
                      <a:r>
                        <a:rPr b="1" lang="en-GB" sz="850">
                          <a:solidFill>
                            <a:schemeClr val="dk1"/>
                          </a:solidFill>
                        </a:rPr>
                        <a:t> Exploring conditions and selection using a programmable microcontroller.</a:t>
                      </a:r>
                      <a:endParaRPr b="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NC design, write and debug programs that accomplish specific goals, including controlling or simulating physical systems; solve problems by decomposing them into smaller parts </a:t>
                      </a:r>
                      <a:endParaRPr i="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use sequence, selection, and repetition in programs; work with variables and various forms of input and output</a:t>
                      </a:r>
                      <a:endParaRPr i="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use logical reasoning to explain how some simple algorithms work and to detect and correct errors in algorithms and programs </a:t>
                      </a:r>
                      <a:endParaRPr i="1" sz="85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3"/>
                        </a:rPr>
                        <a:t>Studio Code.org</a:t>
                      </a:r>
                      <a:r>
                        <a:rPr b="1" i="1" lang="en-GB" sz="1000">
                          <a:solidFill>
                            <a:schemeClr val="dk1"/>
                          </a:solidFill>
                        </a:rPr>
                        <a:t> </a:t>
                      </a:r>
                      <a:endParaRPr i="1" sz="850">
                        <a:solidFill>
                          <a:schemeClr val="dk1"/>
                        </a:solidFill>
                      </a:endParaRPr>
                    </a:p>
                  </a:txBody>
                  <a:tcPr marT="91425" marB="91425" marR="91425" marL="91425"/>
                </a:tc>
                <a:tc>
                  <a:txBody>
                    <a:bodyPr/>
                    <a:lstStyle/>
                    <a:p>
                      <a:pPr indent="0" lvl="0" marL="0" rtl="0" algn="ctr">
                        <a:spcBef>
                          <a:spcPts val="0"/>
                        </a:spcBef>
                        <a:spcAft>
                          <a:spcPts val="0"/>
                        </a:spcAft>
                        <a:buNone/>
                      </a:pPr>
                      <a:r>
                        <a:rPr b="1" lang="en-GB" sz="900" u="sng"/>
                        <a:t>Creating Media</a:t>
                      </a:r>
                      <a:endParaRPr b="1" sz="900" u="sng"/>
                    </a:p>
                    <a:p>
                      <a:pPr indent="0" lvl="0" marL="0" rtl="0" algn="ctr">
                        <a:spcBef>
                          <a:spcPts val="0"/>
                        </a:spcBef>
                        <a:spcAft>
                          <a:spcPts val="0"/>
                        </a:spcAft>
                        <a:buClr>
                          <a:schemeClr val="dk1"/>
                        </a:buClr>
                        <a:buSzPts val="1100"/>
                        <a:buFont typeface="Arial"/>
                        <a:buNone/>
                      </a:pPr>
                      <a:r>
                        <a:rPr b="1" lang="en-GB" sz="900" u="sng"/>
                        <a:t>Video production </a:t>
                      </a:r>
                      <a:endParaRPr b="1" sz="900" u="sng"/>
                    </a:p>
                    <a:p>
                      <a:pPr indent="0" lvl="0" marL="0" rtl="0" algn="l">
                        <a:spcBef>
                          <a:spcPts val="0"/>
                        </a:spcBef>
                        <a:spcAft>
                          <a:spcPts val="0"/>
                        </a:spcAft>
                        <a:buClr>
                          <a:schemeClr val="dk1"/>
                        </a:buClr>
                        <a:buSzPts val="1100"/>
                        <a:buFont typeface="Arial"/>
                        <a:buNone/>
                      </a:pPr>
                      <a:r>
                        <a:rPr b="1" lang="en-GB" sz="900"/>
                        <a:t>Planning, capturing, and editing video to produce a short film.</a:t>
                      </a:r>
                      <a:endParaRPr b="1" sz="900"/>
                    </a:p>
                    <a:p>
                      <a:pPr indent="0" lvl="0" marL="0" rtl="0" algn="l">
                        <a:spcBef>
                          <a:spcPts val="0"/>
                        </a:spcBef>
                        <a:spcAft>
                          <a:spcPts val="0"/>
                        </a:spcAft>
                        <a:buClr>
                          <a:schemeClr val="dk1"/>
                        </a:buClr>
                        <a:buSzPts val="1100"/>
                        <a:buFont typeface="Arial"/>
                        <a:buNone/>
                      </a:pPr>
                      <a:r>
                        <a:rPr i="1" lang="en-GB" sz="900"/>
                        <a:t>NC use search technologies effectively, appreciate how results are selected and ranked, and be discerning in evaluating digital content  </a:t>
                      </a:r>
                      <a:endParaRPr i="1" sz="900"/>
                    </a:p>
                    <a:p>
                      <a:pPr indent="0" lvl="0" marL="0" rtl="0" algn="l">
                        <a:spcBef>
                          <a:spcPts val="0"/>
                        </a:spcBef>
                        <a:spcAft>
                          <a:spcPts val="0"/>
                        </a:spcAft>
                        <a:buClr>
                          <a:schemeClr val="dk1"/>
                        </a:buClr>
                        <a:buSzPts val="1100"/>
                        <a:buFont typeface="Arial"/>
                        <a:buNone/>
                      </a:pPr>
                      <a:r>
                        <a:rPr i="1" lang="en-GB" sz="900"/>
                        <a:t>select, use and combine a variety of software (including internet services) on a range of digital devices to design and create a range of programs, systems and content that accomplish given goals, including collecting, analysing, evaluating and presenting data and information </a:t>
                      </a:r>
                      <a:endParaRPr i="1" sz="900"/>
                    </a:p>
                    <a:p>
                      <a:pPr indent="0" lvl="0" marL="0" rtl="0" algn="l">
                        <a:spcBef>
                          <a:spcPts val="0"/>
                        </a:spcBef>
                        <a:spcAft>
                          <a:spcPts val="0"/>
                        </a:spcAft>
                        <a:buClr>
                          <a:schemeClr val="dk1"/>
                        </a:buClr>
                        <a:buSzPts val="1100"/>
                        <a:buFont typeface="Arial"/>
                        <a:buNone/>
                      </a:pPr>
                      <a:r>
                        <a:rPr i="1" lang="en-GB" sz="900"/>
                        <a:t>use technology safely, respectfully and responsibly; recognise acceptable/unacceptable behaviour; identify a range of ways to report concerns about content and contact.</a:t>
                      </a:r>
                      <a:endParaRPr i="1" sz="900"/>
                    </a:p>
                  </a:txBody>
                  <a:tcPr marT="91425" marB="91425" marR="91425" marL="91425"/>
                </a:tc>
                <a:tc>
                  <a:txBody>
                    <a:bodyPr/>
                    <a:lstStyle/>
                    <a:p>
                      <a:pPr indent="0" lvl="0" marL="0" rtl="0" algn="ctr">
                        <a:spcBef>
                          <a:spcPts val="0"/>
                        </a:spcBef>
                        <a:spcAft>
                          <a:spcPts val="0"/>
                        </a:spcAft>
                        <a:buNone/>
                      </a:pPr>
                      <a:r>
                        <a:rPr b="1" lang="en-GB" sz="800" u="sng"/>
                        <a:t>Programming B</a:t>
                      </a:r>
                      <a:endParaRPr b="1" sz="800" u="sng"/>
                    </a:p>
                    <a:p>
                      <a:pPr indent="0" lvl="0" marL="0" rtl="0" algn="ctr">
                        <a:spcBef>
                          <a:spcPts val="0"/>
                        </a:spcBef>
                        <a:spcAft>
                          <a:spcPts val="0"/>
                        </a:spcAft>
                        <a:buClr>
                          <a:schemeClr val="dk1"/>
                        </a:buClr>
                        <a:buSzPts val="1100"/>
                        <a:buFont typeface="Arial"/>
                        <a:buNone/>
                      </a:pPr>
                      <a:r>
                        <a:rPr b="1" lang="en-GB" sz="800" u="sng">
                          <a:solidFill>
                            <a:schemeClr val="dk1"/>
                          </a:solidFill>
                        </a:rPr>
                        <a:t>Selection in quizzes </a:t>
                      </a:r>
                      <a:endParaRPr b="1" sz="800" u="sng">
                        <a:solidFill>
                          <a:schemeClr val="dk1"/>
                        </a:solidFill>
                      </a:endParaRPr>
                    </a:p>
                    <a:p>
                      <a:pPr indent="0" lvl="0" marL="0" rtl="0" algn="l">
                        <a:spcBef>
                          <a:spcPts val="0"/>
                        </a:spcBef>
                        <a:spcAft>
                          <a:spcPts val="0"/>
                        </a:spcAft>
                        <a:buClr>
                          <a:schemeClr val="dk1"/>
                        </a:buClr>
                        <a:buSzPts val="1100"/>
                        <a:buFont typeface="Arial"/>
                        <a:buNone/>
                      </a:pPr>
                      <a:r>
                        <a:rPr b="1" lang="en-GB" sz="800">
                          <a:solidFill>
                            <a:schemeClr val="dk1"/>
                          </a:solidFill>
                        </a:rPr>
                        <a:t>Exploring selection in programming to design and code an interactive quiz</a:t>
                      </a:r>
                      <a:endParaRPr b="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NC design, write and debug programs that accomplish specific goals, including controlling or simulating physical systems; solve problems by decomposing them into smaller parts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sequence, selection, and repetition in programs; work with variables and various forms of input and output</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logical reasoning to explain how some simple algorithms work and to detect and correct errors in algorithms and programs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select, use and combine a variety of software (including internet services) on a range of digital devices to design and create a range of programs, systems and content that accomplish given goals, including collecting, analysing, evaluating and presenting data and information </a:t>
                      </a:r>
                      <a:r>
                        <a:rPr i="1" lang="en-GB" sz="800">
                          <a:solidFill>
                            <a:schemeClr val="dk1"/>
                          </a:solidFill>
                        </a:rPr>
                        <a:t> </a:t>
                      </a:r>
                      <a:endParaRPr i="1" sz="8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4"/>
                        </a:rPr>
                        <a:t>Studio Code.org</a:t>
                      </a:r>
                      <a:r>
                        <a:rPr b="1" i="1" lang="en-GB" sz="1000">
                          <a:solidFill>
                            <a:schemeClr val="dk1"/>
                          </a:solidFill>
                        </a:rPr>
                        <a:t> </a:t>
                      </a:r>
                      <a:endParaRPr i="1" sz="800">
                        <a:solidFill>
                          <a:schemeClr val="dk1"/>
                        </a:solidFill>
                      </a:endParaRPr>
                    </a:p>
                  </a:txBody>
                  <a:tcPr marT="91425" marB="91425" marR="91425" marL="91425"/>
                </a:tc>
              </a:tr>
            </a:tbl>
          </a:graphicData>
        </a:graphic>
      </p:graphicFrame>
      <p:pic>
        <p:nvPicPr>
          <p:cNvPr id="194" name="Google Shape;194;p36"/>
          <p:cNvPicPr preferRelativeResize="0"/>
          <p:nvPr/>
        </p:nvPicPr>
        <p:blipFill>
          <a:blip r:embed="rId5">
            <a:alphaModFix/>
          </a:blip>
          <a:stretch>
            <a:fillRect/>
          </a:stretch>
        </p:blipFill>
        <p:spPr>
          <a:xfrm>
            <a:off x="4150413" y="46825"/>
            <a:ext cx="339111" cy="4070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graphicFrame>
        <p:nvGraphicFramePr>
          <p:cNvPr id="199" name="Google Shape;199;p37"/>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75800">
                <a:tc gridSpan="4">
                  <a:txBody>
                    <a:bodyPr/>
                    <a:lstStyle/>
                    <a:p>
                      <a:pPr indent="0" lvl="0" marL="0" rtl="0" algn="l">
                        <a:spcBef>
                          <a:spcPts val="0"/>
                        </a:spcBef>
                        <a:spcAft>
                          <a:spcPts val="0"/>
                        </a:spcAft>
                        <a:buNone/>
                      </a:pPr>
                      <a:r>
                        <a:rPr b="1" lang="en-GB"/>
                        <a:t>Year 5     Knowledge and Skills  : Links to Curriculum Lessons and Intended  Outcomes           </a:t>
                      </a:r>
                      <a:endParaRPr b="1"/>
                    </a:p>
                  </a:txBody>
                  <a:tcPr marT="91425" marB="91425" marR="91425" marL="91425"/>
                </a:tc>
                <a:tc hMerge="1"/>
                <a:tc hMerge="1"/>
                <a:tc hMerge="1"/>
              </a:tr>
              <a:tr h="896225">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Computing Systems and Networks</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50" u="sng">
                          <a:solidFill>
                            <a:schemeClr val="dk1"/>
                          </a:solidFill>
                        </a:rPr>
                        <a:t>Systems and searching </a:t>
                      </a:r>
                      <a:endParaRPr b="1" sz="850" u="sng">
                        <a:solidFill>
                          <a:schemeClr val="dk1"/>
                        </a:solidFill>
                      </a:endParaRPr>
                    </a:p>
                    <a:p>
                      <a:pPr indent="0" lvl="0" marL="0" rtl="0" algn="ctr">
                        <a:spcBef>
                          <a:spcPts val="0"/>
                        </a:spcBef>
                        <a:spcAft>
                          <a:spcPts val="0"/>
                        </a:spcAft>
                        <a:buClr>
                          <a:schemeClr val="dk1"/>
                        </a:buClr>
                        <a:buSzPts val="1100"/>
                        <a:buFont typeface="Arial"/>
                        <a:buNone/>
                      </a:pPr>
                      <a:r>
                        <a:rPr b="1" lang="en-GB" sz="850">
                          <a:solidFill>
                            <a:schemeClr val="dk1"/>
                          </a:solidFill>
                        </a:rPr>
                        <a:t>Recognising IT systems in the world and how some can enable searching on the internet. </a:t>
                      </a:r>
                      <a:endParaRPr b="1" sz="1000" u="sng">
                        <a:solidFill>
                          <a:schemeClr val="dk1"/>
                        </a:solidFill>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50" u="sng">
                          <a:solidFill>
                            <a:schemeClr val="dk1"/>
                          </a:solidFill>
                        </a:rPr>
                        <a:t>Selection in physical computing</a:t>
                      </a:r>
                      <a:r>
                        <a:rPr b="1" lang="en-GB" sz="850">
                          <a:solidFill>
                            <a:schemeClr val="dk1"/>
                          </a:solidFill>
                        </a:rPr>
                        <a:t> Exploring conditions and selection using a programmable microcontroller.</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Creating Media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900" u="sng">
                          <a:solidFill>
                            <a:schemeClr val="dk1"/>
                          </a:solidFill>
                        </a:rPr>
                        <a:t>Video production </a:t>
                      </a:r>
                      <a:endParaRPr b="1" sz="900" u="sng">
                        <a:solidFill>
                          <a:schemeClr val="dk1"/>
                        </a:solidFill>
                      </a:endParaRPr>
                    </a:p>
                    <a:p>
                      <a:pPr indent="0" lvl="0" marL="0" rtl="0" algn="ctr">
                        <a:spcBef>
                          <a:spcPts val="0"/>
                        </a:spcBef>
                        <a:spcAft>
                          <a:spcPts val="0"/>
                        </a:spcAft>
                        <a:buClr>
                          <a:schemeClr val="dk1"/>
                        </a:buClr>
                        <a:buSzPts val="1100"/>
                        <a:buFont typeface="Arial"/>
                        <a:buNone/>
                      </a:pPr>
                      <a:r>
                        <a:rPr b="1" lang="en-GB" sz="900">
                          <a:solidFill>
                            <a:schemeClr val="dk1"/>
                          </a:solidFill>
                        </a:rPr>
                        <a:t>Planning, capturing, and editing video to produce a short film.</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B</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900" u="sng">
                          <a:solidFill>
                            <a:schemeClr val="dk1"/>
                          </a:solidFill>
                        </a:rPr>
                        <a:t>Selection in quizzes </a:t>
                      </a:r>
                      <a:endParaRPr b="1" sz="900" u="sng">
                        <a:solidFill>
                          <a:schemeClr val="dk1"/>
                        </a:solidFill>
                      </a:endParaRPr>
                    </a:p>
                    <a:p>
                      <a:pPr indent="0" lvl="0" marL="0" rtl="0" algn="ctr">
                        <a:spcBef>
                          <a:spcPts val="0"/>
                        </a:spcBef>
                        <a:spcAft>
                          <a:spcPts val="0"/>
                        </a:spcAft>
                        <a:buClr>
                          <a:schemeClr val="dk1"/>
                        </a:buClr>
                        <a:buSzPts val="1100"/>
                        <a:buFont typeface="Arial"/>
                        <a:buNone/>
                      </a:pPr>
                      <a:r>
                        <a:rPr b="1" lang="en-GB" sz="900">
                          <a:solidFill>
                            <a:schemeClr val="dk1"/>
                          </a:solidFill>
                        </a:rPr>
                        <a:t>Exploring selection in programming to design and code an interactive quiz</a:t>
                      </a:r>
                      <a:endParaRPr/>
                    </a:p>
                  </a:txBody>
                  <a:tcPr marT="91425" marB="91425" marR="91425" marL="91425"/>
                </a:tc>
              </a:tr>
              <a:tr h="3604500">
                <a:tc>
                  <a:txBody>
                    <a:bodyPr/>
                    <a:lstStyle/>
                    <a:p>
                      <a:pPr indent="0" lvl="0" marL="0" rtl="0" algn="l">
                        <a:lnSpc>
                          <a:spcPct val="100000"/>
                        </a:lnSpc>
                        <a:spcBef>
                          <a:spcPts val="1200"/>
                        </a:spcBef>
                        <a:spcAft>
                          <a:spcPts val="0"/>
                        </a:spcAft>
                        <a:buNone/>
                      </a:pPr>
                      <a:r>
                        <a:rPr i="1" lang="en-GB" sz="900" u="sng">
                          <a:solidFill>
                            <a:schemeClr val="hlink"/>
                          </a:solidFill>
                          <a:hlinkClick r:id="rId3"/>
                        </a:rPr>
                        <a:t>Computing systems and networks - systems and searching</a:t>
                      </a:r>
                      <a:endParaRPr i="1" sz="900"/>
                    </a:p>
                    <a:p>
                      <a:pPr indent="0" lvl="0" marL="0" rtl="0" algn="l">
                        <a:lnSpc>
                          <a:spcPct val="100000"/>
                        </a:lnSpc>
                        <a:spcBef>
                          <a:spcPts val="1200"/>
                        </a:spcBef>
                        <a:spcAft>
                          <a:spcPts val="0"/>
                        </a:spcAft>
                        <a:buNone/>
                      </a:pPr>
                      <a:r>
                        <a:rPr i="1" lang="en-GB" sz="800"/>
                        <a:t>Using </a:t>
                      </a:r>
                      <a:r>
                        <a:rPr i="1" lang="en-GB" sz="800"/>
                        <a:t>Chromebooks</a:t>
                      </a:r>
                      <a:r>
                        <a:rPr i="1" lang="en-GB" sz="800"/>
                        <a:t> and google slides </a:t>
                      </a:r>
                      <a:r>
                        <a:rPr i="1" lang="en-GB" sz="800"/>
                        <a:t>children</a:t>
                      </a:r>
                      <a:r>
                        <a:rPr i="1" lang="en-GB" sz="800"/>
                        <a:t> will be </a:t>
                      </a:r>
                      <a:r>
                        <a:rPr i="1" lang="en-GB" sz="800"/>
                        <a:t>able</a:t>
                      </a:r>
                      <a:r>
                        <a:rPr i="1" lang="en-GB" sz="800"/>
                        <a:t> to:</a:t>
                      </a:r>
                      <a:endParaRPr i="1" sz="800"/>
                    </a:p>
                    <a:p>
                      <a:pPr indent="0" lvl="0" marL="0" rtl="0" algn="l">
                        <a:lnSpc>
                          <a:spcPct val="100000"/>
                        </a:lnSpc>
                        <a:spcBef>
                          <a:spcPts val="0"/>
                        </a:spcBef>
                        <a:spcAft>
                          <a:spcPts val="0"/>
                        </a:spcAft>
                        <a:buNone/>
                      </a:pPr>
                      <a:r>
                        <a:rPr i="1" lang="en-GB" sz="800"/>
                        <a:t>Explain that computers can be connected together to form systems</a:t>
                      </a:r>
                      <a:endParaRPr i="1" sz="800"/>
                    </a:p>
                    <a:p>
                      <a:pPr indent="0" lvl="0" marL="0" rtl="0" algn="l">
                        <a:lnSpc>
                          <a:spcPct val="100000"/>
                        </a:lnSpc>
                        <a:spcBef>
                          <a:spcPts val="0"/>
                        </a:spcBef>
                        <a:spcAft>
                          <a:spcPts val="0"/>
                        </a:spcAft>
                        <a:buNone/>
                      </a:pPr>
                      <a:r>
                        <a:rPr i="1" lang="en-GB" sz="800"/>
                        <a:t>Describe input, process, output of systems.</a:t>
                      </a:r>
                      <a:endParaRPr i="1" sz="800"/>
                    </a:p>
                    <a:p>
                      <a:pPr indent="0" lvl="0" marL="0" rtl="0" algn="l">
                        <a:lnSpc>
                          <a:spcPct val="100000"/>
                        </a:lnSpc>
                        <a:spcBef>
                          <a:spcPts val="0"/>
                        </a:spcBef>
                        <a:spcAft>
                          <a:spcPts val="0"/>
                        </a:spcAft>
                        <a:buNone/>
                      </a:pPr>
                      <a:r>
                        <a:rPr i="1" lang="en-GB" sz="800"/>
                        <a:t>Recognise</a:t>
                      </a:r>
                      <a:r>
                        <a:rPr i="1" lang="en-GB" sz="800"/>
                        <a:t> the role of computer systems in our lives and how to keep safe online.</a:t>
                      </a:r>
                      <a:endParaRPr i="1" sz="800"/>
                    </a:p>
                    <a:p>
                      <a:pPr indent="0" lvl="0" marL="0" rtl="0" algn="l">
                        <a:lnSpc>
                          <a:spcPct val="100000"/>
                        </a:lnSpc>
                        <a:spcBef>
                          <a:spcPts val="0"/>
                        </a:spcBef>
                        <a:spcAft>
                          <a:spcPts val="0"/>
                        </a:spcAft>
                        <a:buNone/>
                      </a:pPr>
                      <a:r>
                        <a:rPr i="1" lang="en-GB" sz="800"/>
                        <a:t>Identify how to sue a search engine</a:t>
                      </a:r>
                      <a:endParaRPr i="1" sz="800"/>
                    </a:p>
                    <a:p>
                      <a:pPr indent="0" lvl="0" marL="0" rtl="0" algn="l">
                        <a:lnSpc>
                          <a:spcPct val="100000"/>
                        </a:lnSpc>
                        <a:spcBef>
                          <a:spcPts val="0"/>
                        </a:spcBef>
                        <a:spcAft>
                          <a:spcPts val="0"/>
                        </a:spcAft>
                        <a:buNone/>
                      </a:pPr>
                      <a:r>
                        <a:rPr i="1" lang="en-GB" sz="800"/>
                        <a:t>Make use of and refine a web </a:t>
                      </a:r>
                      <a:r>
                        <a:rPr i="1" lang="en-GB" sz="800"/>
                        <a:t>search</a:t>
                      </a:r>
                      <a:endParaRPr i="1" sz="800"/>
                    </a:p>
                    <a:p>
                      <a:pPr indent="0" lvl="0" marL="0" rtl="0" algn="l">
                        <a:lnSpc>
                          <a:spcPct val="100000"/>
                        </a:lnSpc>
                        <a:spcBef>
                          <a:spcPts val="0"/>
                        </a:spcBef>
                        <a:spcAft>
                          <a:spcPts val="0"/>
                        </a:spcAft>
                        <a:buNone/>
                      </a:pPr>
                      <a:r>
                        <a:rPr i="1" lang="en-GB" sz="800"/>
                        <a:t>Compare </a:t>
                      </a:r>
                      <a:r>
                        <a:rPr i="1" lang="en-GB" sz="800"/>
                        <a:t>searches</a:t>
                      </a:r>
                      <a:r>
                        <a:rPr i="1" lang="en-GB" sz="800"/>
                        <a:t> and recognises trustworthy websites</a:t>
                      </a:r>
                      <a:endParaRPr i="1" sz="800"/>
                    </a:p>
                    <a:p>
                      <a:pPr indent="0" lvl="0" marL="0" rtl="0" algn="l">
                        <a:lnSpc>
                          <a:spcPct val="100000"/>
                        </a:lnSpc>
                        <a:spcBef>
                          <a:spcPts val="0"/>
                        </a:spcBef>
                        <a:spcAft>
                          <a:spcPts val="0"/>
                        </a:spcAft>
                        <a:buNone/>
                      </a:pPr>
                      <a:r>
                        <a:rPr i="1" lang="en-GB" sz="800"/>
                        <a:t>Describe how search engines select results</a:t>
                      </a:r>
                      <a:endParaRPr i="1" sz="800"/>
                    </a:p>
                    <a:p>
                      <a:pPr indent="0" lvl="0" marL="0" rtl="0" algn="l">
                        <a:lnSpc>
                          <a:spcPct val="100000"/>
                        </a:lnSpc>
                        <a:spcBef>
                          <a:spcPts val="0"/>
                        </a:spcBef>
                        <a:spcAft>
                          <a:spcPts val="0"/>
                        </a:spcAft>
                        <a:buNone/>
                      </a:pPr>
                      <a:r>
                        <a:rPr i="1" lang="en-GB" sz="800"/>
                        <a:t>Recognise</a:t>
                      </a:r>
                      <a:r>
                        <a:rPr i="1" lang="en-GB" sz="800"/>
                        <a:t> the role of web </a:t>
                      </a:r>
                      <a:r>
                        <a:rPr i="1" lang="en-GB" sz="800"/>
                        <a:t>crawlers</a:t>
                      </a:r>
                      <a:r>
                        <a:rPr i="1" lang="en-GB" sz="800"/>
                        <a:t> in creating an index.</a:t>
                      </a:r>
                      <a:endParaRPr i="1" sz="800"/>
                    </a:p>
                    <a:p>
                      <a:pPr indent="0" lvl="0" marL="0" rtl="0" algn="l">
                        <a:lnSpc>
                          <a:spcPct val="100000"/>
                        </a:lnSpc>
                        <a:spcBef>
                          <a:spcPts val="0"/>
                        </a:spcBef>
                        <a:spcAft>
                          <a:spcPts val="0"/>
                        </a:spcAft>
                        <a:buNone/>
                      </a:pPr>
                      <a:r>
                        <a:rPr i="1" lang="en-GB" sz="800"/>
                        <a:t>Explain how </a:t>
                      </a:r>
                      <a:r>
                        <a:rPr i="1" lang="en-GB" sz="800"/>
                        <a:t>search</a:t>
                      </a:r>
                      <a:r>
                        <a:rPr i="1" lang="en-GB" sz="800"/>
                        <a:t> results are ranked</a:t>
                      </a:r>
                      <a:endParaRPr i="1" sz="800"/>
                    </a:p>
                    <a:p>
                      <a:pPr indent="0" lvl="0" marL="0" rtl="0" algn="l">
                        <a:lnSpc>
                          <a:spcPct val="100000"/>
                        </a:lnSpc>
                        <a:spcBef>
                          <a:spcPts val="0"/>
                        </a:spcBef>
                        <a:spcAft>
                          <a:spcPts val="0"/>
                        </a:spcAft>
                        <a:buNone/>
                      </a:pPr>
                      <a:r>
                        <a:rPr i="1" lang="en-GB" sz="800"/>
                        <a:t>Recognise</a:t>
                      </a:r>
                      <a:r>
                        <a:rPr i="1" lang="en-GB" sz="800"/>
                        <a:t> why the </a:t>
                      </a:r>
                      <a:r>
                        <a:rPr i="1" lang="en-GB" sz="800"/>
                        <a:t>order</a:t>
                      </a:r>
                      <a:r>
                        <a:rPr i="1" lang="en-GB" sz="800"/>
                        <a:t> of </a:t>
                      </a:r>
                      <a:r>
                        <a:rPr i="1" lang="en-GB" sz="800"/>
                        <a:t>search</a:t>
                      </a:r>
                      <a:r>
                        <a:rPr i="1" lang="en-GB" sz="800"/>
                        <a:t> results is important </a:t>
                      </a:r>
                      <a:r>
                        <a:rPr i="1" lang="en-GB" sz="800"/>
                        <a:t>and to</a:t>
                      </a:r>
                      <a:r>
                        <a:rPr i="1" lang="en-GB" sz="800"/>
                        <a:t> whom e.g. </a:t>
                      </a:r>
                      <a:r>
                        <a:rPr i="1" lang="en-GB" sz="800"/>
                        <a:t>financial</a:t>
                      </a:r>
                      <a:endParaRPr i="1" sz="800"/>
                    </a:p>
                    <a:p>
                      <a:pPr indent="0" lvl="0" marL="0" rtl="0" algn="l">
                        <a:lnSpc>
                          <a:spcPct val="100000"/>
                        </a:lnSpc>
                        <a:spcBef>
                          <a:spcPts val="0"/>
                        </a:spcBef>
                        <a:spcAft>
                          <a:spcPts val="0"/>
                        </a:spcAft>
                        <a:buNone/>
                      </a:pPr>
                      <a:r>
                        <a:t/>
                      </a:r>
                      <a:endParaRPr i="1" sz="800"/>
                    </a:p>
                    <a:p>
                      <a:pPr indent="0" lvl="0" marL="0" rtl="0" algn="l">
                        <a:lnSpc>
                          <a:spcPct val="100000"/>
                        </a:lnSpc>
                        <a:spcBef>
                          <a:spcPts val="0"/>
                        </a:spcBef>
                        <a:spcAft>
                          <a:spcPts val="0"/>
                        </a:spcAft>
                        <a:buNone/>
                      </a:pPr>
                      <a:r>
                        <a:rPr b="1" i="1" lang="en-GB" sz="800"/>
                        <a:t>Assessment:</a:t>
                      </a:r>
                      <a:endParaRPr b="1" i="1" sz="800"/>
                    </a:p>
                    <a:p>
                      <a:pPr indent="0" lvl="0" marL="0" rtl="0" algn="l">
                        <a:lnSpc>
                          <a:spcPct val="100000"/>
                        </a:lnSpc>
                        <a:spcBef>
                          <a:spcPts val="0"/>
                        </a:spcBef>
                        <a:spcAft>
                          <a:spcPts val="0"/>
                        </a:spcAft>
                        <a:buNone/>
                      </a:pPr>
                      <a:r>
                        <a:rPr b="1" i="1" lang="en-GB" sz="800"/>
                        <a:t>Summative Assessment Quiz</a:t>
                      </a:r>
                      <a:endParaRPr b="1" i="1"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4"/>
                        </a:rPr>
                        <a:t>Programming A – Selection in physical computing</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i="1" lang="en-GB" sz="800"/>
                        <a:t>Using chromebooks and crumble children will be able to:</a:t>
                      </a:r>
                      <a:endParaRPr i="1" sz="800"/>
                    </a:p>
                    <a:p>
                      <a:pPr indent="0" lvl="0" marL="0" rtl="0" algn="l">
                        <a:spcBef>
                          <a:spcPts val="0"/>
                        </a:spcBef>
                        <a:spcAft>
                          <a:spcPts val="0"/>
                        </a:spcAft>
                        <a:buClr>
                          <a:schemeClr val="dk1"/>
                        </a:buClr>
                        <a:buSzPts val="1100"/>
                        <a:buFont typeface="Arial"/>
                        <a:buNone/>
                      </a:pPr>
                      <a:r>
                        <a:rPr i="1" lang="en-GB" sz="800"/>
                        <a:t>Control a simple circuit connected to a computer.</a:t>
                      </a:r>
                      <a:endParaRPr i="1" sz="800"/>
                    </a:p>
                    <a:p>
                      <a:pPr indent="0" lvl="0" marL="0" rtl="0" algn="l">
                        <a:spcBef>
                          <a:spcPts val="0"/>
                        </a:spcBef>
                        <a:spcAft>
                          <a:spcPts val="0"/>
                        </a:spcAft>
                        <a:buClr>
                          <a:schemeClr val="dk1"/>
                        </a:buClr>
                        <a:buSzPts val="1100"/>
                        <a:buFont typeface="Arial"/>
                        <a:buNone/>
                      </a:pPr>
                      <a:r>
                        <a:rPr i="1" lang="en-GB" sz="800"/>
                        <a:t>Create a simple circuit an connect t a microcontroller to make an LED switch on</a:t>
                      </a:r>
                      <a:endParaRPr i="1" sz="800"/>
                    </a:p>
                    <a:p>
                      <a:pPr indent="0" lvl="0" marL="0" rtl="0" algn="l">
                        <a:spcBef>
                          <a:spcPts val="0"/>
                        </a:spcBef>
                        <a:spcAft>
                          <a:spcPts val="0"/>
                        </a:spcAft>
                        <a:buClr>
                          <a:schemeClr val="dk1"/>
                        </a:buClr>
                        <a:buSzPts val="1100"/>
                        <a:buFont typeface="Arial"/>
                        <a:buNone/>
                      </a:pPr>
                      <a:r>
                        <a:rPr i="1" lang="en-GB" sz="800"/>
                        <a:t>Write a program that includes count controlled loops</a:t>
                      </a:r>
                      <a:endParaRPr i="1" sz="800"/>
                    </a:p>
                    <a:p>
                      <a:pPr indent="0" lvl="0" marL="0" rtl="0" algn="l">
                        <a:spcBef>
                          <a:spcPts val="0"/>
                        </a:spcBef>
                        <a:spcAft>
                          <a:spcPts val="0"/>
                        </a:spcAft>
                        <a:buClr>
                          <a:schemeClr val="dk1"/>
                        </a:buClr>
                        <a:buSzPts val="1100"/>
                        <a:buFont typeface="Arial"/>
                        <a:buNone/>
                      </a:pPr>
                      <a:r>
                        <a:rPr i="1" lang="en-GB" sz="800"/>
                        <a:t>Explain that aloop can stop when a condition is met.</a:t>
                      </a:r>
                      <a:endParaRPr i="1" sz="800"/>
                    </a:p>
                    <a:p>
                      <a:pPr indent="0" lvl="0" marL="0" rtl="0" algn="l">
                        <a:spcBef>
                          <a:spcPts val="0"/>
                        </a:spcBef>
                        <a:spcAft>
                          <a:spcPts val="0"/>
                        </a:spcAft>
                        <a:buClr>
                          <a:schemeClr val="dk1"/>
                        </a:buClr>
                        <a:buSzPts val="1100"/>
                        <a:buFont typeface="Arial"/>
                        <a:buNone/>
                      </a:pPr>
                      <a:r>
                        <a:rPr i="1" lang="en-GB" sz="800"/>
                        <a:t>Design a conditional loop.</a:t>
                      </a:r>
                      <a:endParaRPr i="1" sz="800"/>
                    </a:p>
                    <a:p>
                      <a:pPr indent="0" lvl="0" marL="0" rtl="0" algn="l">
                        <a:spcBef>
                          <a:spcPts val="0"/>
                        </a:spcBef>
                        <a:spcAft>
                          <a:spcPts val="0"/>
                        </a:spcAft>
                        <a:buClr>
                          <a:schemeClr val="dk1"/>
                        </a:buClr>
                        <a:buSzPts val="1100"/>
                        <a:buFont typeface="Arial"/>
                        <a:buNone/>
                      </a:pPr>
                      <a:r>
                        <a:rPr i="1" lang="en-GB" sz="800"/>
                        <a:t>Explain that a loop can repeatedly check whether condition has been met.</a:t>
                      </a:r>
                      <a:endParaRPr i="1" sz="800"/>
                    </a:p>
                    <a:p>
                      <a:pPr indent="0" lvl="0" marL="0" rtl="0" algn="l">
                        <a:spcBef>
                          <a:spcPts val="0"/>
                        </a:spcBef>
                        <a:spcAft>
                          <a:spcPts val="0"/>
                        </a:spcAft>
                        <a:buClr>
                          <a:schemeClr val="dk1"/>
                        </a:buClr>
                        <a:buSzPts val="1100"/>
                        <a:buFont typeface="Arial"/>
                        <a:buNone/>
                      </a:pPr>
                      <a:r>
                        <a:rPr i="1" lang="en-GB" sz="800"/>
                        <a:t>Identify a condition and action in my program.</a:t>
                      </a:r>
                      <a:endParaRPr i="1" sz="800"/>
                    </a:p>
                    <a:p>
                      <a:pPr indent="0" lvl="0" marL="0" rtl="0" algn="l">
                        <a:spcBef>
                          <a:spcPts val="0"/>
                        </a:spcBef>
                        <a:spcAft>
                          <a:spcPts val="0"/>
                        </a:spcAft>
                        <a:buClr>
                          <a:schemeClr val="dk1"/>
                        </a:buClr>
                        <a:buSzPts val="1100"/>
                        <a:buFont typeface="Arial"/>
                        <a:buNone/>
                      </a:pPr>
                      <a:r>
                        <a:rPr i="1" lang="en-GB" sz="800"/>
                        <a:t>Use selection: an ‘if….then…statement’</a:t>
                      </a:r>
                      <a:endParaRPr i="1" sz="800"/>
                    </a:p>
                    <a:p>
                      <a:pPr indent="0" lvl="0" marL="0" rtl="0" algn="l">
                        <a:spcBef>
                          <a:spcPts val="0"/>
                        </a:spcBef>
                        <a:spcAft>
                          <a:spcPts val="0"/>
                        </a:spcAft>
                        <a:buClr>
                          <a:schemeClr val="dk1"/>
                        </a:buClr>
                        <a:buSzPts val="1100"/>
                        <a:buFont typeface="Arial"/>
                        <a:buNone/>
                      </a:pPr>
                      <a:r>
                        <a:rPr i="1" lang="en-GB" sz="800"/>
                        <a:t>Design a physical project that includes selection</a:t>
                      </a:r>
                      <a:endParaRPr i="1" sz="800"/>
                    </a:p>
                    <a:p>
                      <a:pPr indent="0" lvl="0" marL="0" rtl="0" algn="l">
                        <a:spcBef>
                          <a:spcPts val="0"/>
                        </a:spcBef>
                        <a:spcAft>
                          <a:spcPts val="0"/>
                        </a:spcAft>
                        <a:buClr>
                          <a:schemeClr val="dk1"/>
                        </a:buClr>
                        <a:buSzPts val="1100"/>
                        <a:buFont typeface="Arial"/>
                        <a:buNone/>
                      </a:pPr>
                      <a:r>
                        <a:rPr i="1" lang="en-GB" sz="800"/>
                        <a:t>Create a program that controls a physical computing project</a:t>
                      </a:r>
                      <a:endParaRPr i="1" sz="8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b="1" i="1" lang="en-GB" sz="900"/>
                        <a:t>Assessment: Assessment Rubric</a:t>
                      </a:r>
                      <a:endParaRPr b="1" i="1" sz="9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5"/>
                        </a:rPr>
                        <a:t>Studio Code.org</a:t>
                      </a:r>
                      <a:r>
                        <a:rPr b="1" i="1" lang="en-GB" sz="1000">
                          <a:solidFill>
                            <a:schemeClr val="dk1"/>
                          </a:solidFill>
                        </a:rPr>
                        <a:t> </a:t>
                      </a:r>
                      <a:endParaRPr b="1" i="1" sz="9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6"/>
                        </a:rPr>
                        <a:t>Creating media - Video production</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i="1" lang="en-GB" sz="900"/>
                        <a:t>Using video editing software children will be able to:</a:t>
                      </a:r>
                      <a:endParaRPr i="1" sz="900"/>
                    </a:p>
                    <a:p>
                      <a:pPr indent="0" lvl="0" marL="0" rtl="0" algn="l">
                        <a:spcBef>
                          <a:spcPts val="0"/>
                        </a:spcBef>
                        <a:spcAft>
                          <a:spcPts val="0"/>
                        </a:spcAft>
                        <a:buClr>
                          <a:schemeClr val="dk1"/>
                        </a:buClr>
                        <a:buSzPts val="1100"/>
                        <a:buFont typeface="Arial"/>
                        <a:buNone/>
                      </a:pPr>
                      <a:r>
                        <a:rPr i="1" lang="en-GB" sz="900"/>
                        <a:t>Explain what makes a video effective.</a:t>
                      </a:r>
                      <a:endParaRPr i="1" sz="900"/>
                    </a:p>
                    <a:p>
                      <a:pPr indent="0" lvl="0" marL="0" rtl="0" algn="l">
                        <a:spcBef>
                          <a:spcPts val="0"/>
                        </a:spcBef>
                        <a:spcAft>
                          <a:spcPts val="0"/>
                        </a:spcAft>
                        <a:buClr>
                          <a:schemeClr val="dk1"/>
                        </a:buClr>
                        <a:buSzPts val="1100"/>
                        <a:buFont typeface="Arial"/>
                        <a:buNone/>
                      </a:pPr>
                      <a:r>
                        <a:rPr i="1" lang="en-GB" sz="900"/>
                        <a:t>Identify and compare features.</a:t>
                      </a:r>
                      <a:endParaRPr i="1" sz="900"/>
                    </a:p>
                    <a:p>
                      <a:pPr indent="0" lvl="0" marL="0" rtl="0" algn="l">
                        <a:spcBef>
                          <a:spcPts val="0"/>
                        </a:spcBef>
                        <a:spcAft>
                          <a:spcPts val="0"/>
                        </a:spcAft>
                        <a:buClr>
                          <a:schemeClr val="dk1"/>
                        </a:buClr>
                        <a:buSzPts val="1100"/>
                        <a:buFont typeface="Arial"/>
                        <a:buNone/>
                      </a:pPr>
                      <a:r>
                        <a:rPr i="1" lang="en-GB" sz="900"/>
                        <a:t>Know what to do if content makes me feel uncomfortable.</a:t>
                      </a:r>
                      <a:endParaRPr i="1" sz="900"/>
                    </a:p>
                    <a:p>
                      <a:pPr indent="0" lvl="0" marL="0" rtl="0" algn="l">
                        <a:spcBef>
                          <a:spcPts val="0"/>
                        </a:spcBef>
                        <a:spcAft>
                          <a:spcPts val="0"/>
                        </a:spcAft>
                        <a:buClr>
                          <a:schemeClr val="dk1"/>
                        </a:buClr>
                        <a:buSzPts val="1100"/>
                        <a:buFont typeface="Arial"/>
                        <a:buNone/>
                      </a:pPr>
                      <a:r>
                        <a:rPr i="1" lang="en-GB" sz="900"/>
                        <a:t>Use digital device to record video using different camera angles and using the microphone.</a:t>
                      </a:r>
                      <a:endParaRPr i="1" sz="900"/>
                    </a:p>
                    <a:p>
                      <a:pPr indent="0" lvl="0" marL="0" rtl="0" algn="l">
                        <a:spcBef>
                          <a:spcPts val="0"/>
                        </a:spcBef>
                        <a:spcAft>
                          <a:spcPts val="0"/>
                        </a:spcAft>
                        <a:buClr>
                          <a:schemeClr val="dk1"/>
                        </a:buClr>
                        <a:buSzPts val="1100"/>
                        <a:buFont typeface="Arial"/>
                        <a:buNone/>
                      </a:pPr>
                      <a:r>
                        <a:rPr i="1" lang="en-GB" sz="900"/>
                        <a:t>Capture video using a range of techniques</a:t>
                      </a:r>
                      <a:endParaRPr i="1" sz="900"/>
                    </a:p>
                    <a:p>
                      <a:pPr indent="0" lvl="0" marL="0" rtl="0" algn="l">
                        <a:spcBef>
                          <a:spcPts val="0"/>
                        </a:spcBef>
                        <a:spcAft>
                          <a:spcPts val="0"/>
                        </a:spcAft>
                        <a:buClr>
                          <a:schemeClr val="dk1"/>
                        </a:buClr>
                        <a:buSzPts val="1100"/>
                        <a:buFont typeface="Arial"/>
                        <a:buNone/>
                      </a:pPr>
                      <a:r>
                        <a:rPr i="1" lang="en-GB" sz="900"/>
                        <a:t>Create a storyboard.</a:t>
                      </a:r>
                      <a:endParaRPr i="1" sz="900"/>
                    </a:p>
                    <a:p>
                      <a:pPr indent="0" lvl="0" marL="0" rtl="0" algn="l">
                        <a:spcBef>
                          <a:spcPts val="0"/>
                        </a:spcBef>
                        <a:spcAft>
                          <a:spcPts val="0"/>
                        </a:spcAft>
                        <a:buClr>
                          <a:schemeClr val="dk1"/>
                        </a:buClr>
                        <a:buSzPts val="1100"/>
                        <a:buFont typeface="Arial"/>
                        <a:buNone/>
                      </a:pPr>
                      <a:r>
                        <a:rPr i="1" lang="en-GB" sz="900"/>
                        <a:t>Create and save video content.</a:t>
                      </a:r>
                      <a:endParaRPr i="1" sz="900"/>
                    </a:p>
                    <a:p>
                      <a:pPr indent="0" lvl="0" marL="0" rtl="0" algn="l">
                        <a:spcBef>
                          <a:spcPts val="0"/>
                        </a:spcBef>
                        <a:spcAft>
                          <a:spcPts val="0"/>
                        </a:spcAft>
                        <a:buClr>
                          <a:schemeClr val="dk1"/>
                        </a:buClr>
                        <a:buSzPts val="1100"/>
                        <a:buFont typeface="Arial"/>
                        <a:buNone/>
                      </a:pPr>
                      <a:r>
                        <a:rPr i="1" lang="en-GB" sz="900"/>
                        <a:t>Identify a video can be improved through re-shooting and editing</a:t>
                      </a:r>
                      <a:endParaRPr i="1" sz="900"/>
                    </a:p>
                    <a:p>
                      <a:pPr indent="0" lvl="0" marL="0" rtl="0" algn="l">
                        <a:spcBef>
                          <a:spcPts val="0"/>
                        </a:spcBef>
                        <a:spcAft>
                          <a:spcPts val="0"/>
                        </a:spcAft>
                        <a:buClr>
                          <a:schemeClr val="dk1"/>
                        </a:buClr>
                        <a:buSzPts val="1100"/>
                        <a:buFont typeface="Arial"/>
                        <a:buNone/>
                      </a:pPr>
                      <a:r>
                        <a:rPr i="1" lang="en-GB" sz="900"/>
                        <a:t>Store, retriev, export video to a computer.</a:t>
                      </a:r>
                      <a:endParaRPr i="1" sz="900"/>
                    </a:p>
                    <a:p>
                      <a:pPr indent="0" lvl="0" marL="0" rtl="0" algn="l">
                        <a:spcBef>
                          <a:spcPts val="0"/>
                        </a:spcBef>
                        <a:spcAft>
                          <a:spcPts val="0"/>
                        </a:spcAft>
                        <a:buClr>
                          <a:schemeClr val="dk1"/>
                        </a:buClr>
                        <a:buSzPts val="1100"/>
                        <a:buFont typeface="Arial"/>
                        <a:buNone/>
                      </a:pPr>
                      <a:r>
                        <a:rPr i="1" lang="en-GB" sz="900"/>
                        <a:t>Consider the impact of the choice made when making and sharing a video</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t/>
                      </a:r>
                      <a:endParaRPr i="1" sz="900">
                        <a:solidFill>
                          <a:schemeClr val="dk1"/>
                        </a:solidFill>
                      </a:endParaRPr>
                    </a:p>
                    <a:p>
                      <a:pPr indent="0" lvl="0" marL="0" rtl="0" algn="l">
                        <a:spcBef>
                          <a:spcPts val="0"/>
                        </a:spcBef>
                        <a:spcAft>
                          <a:spcPts val="0"/>
                        </a:spcAft>
                        <a:buClr>
                          <a:schemeClr val="dk1"/>
                        </a:buClr>
                        <a:buSzPts val="1100"/>
                        <a:buFont typeface="Arial"/>
                        <a:buNone/>
                      </a:pPr>
                      <a:r>
                        <a:rPr b="1" i="1" lang="en-GB" sz="900">
                          <a:solidFill>
                            <a:schemeClr val="dk1"/>
                          </a:solidFill>
                        </a:rPr>
                        <a:t>Assessment: Assessment Rubric</a:t>
                      </a:r>
                      <a:endParaRPr i="1" sz="900"/>
                    </a:p>
                  </a:txBody>
                  <a:tcPr marT="91425" marB="91425" marR="91425" marL="91425"/>
                </a:tc>
                <a:tc>
                  <a:txBody>
                    <a:bodyPr/>
                    <a:lstStyle/>
                    <a:p>
                      <a:pPr indent="0" lvl="0" marL="0" rtl="0" algn="l">
                        <a:lnSpc>
                          <a:spcPct val="100000"/>
                        </a:lnSpc>
                        <a:spcBef>
                          <a:spcPts val="0"/>
                        </a:spcBef>
                        <a:spcAft>
                          <a:spcPts val="0"/>
                        </a:spcAft>
                        <a:buClr>
                          <a:schemeClr val="dk1"/>
                        </a:buClr>
                        <a:buSzPts val="1100"/>
                        <a:buFont typeface="Arial"/>
                        <a:buNone/>
                      </a:pPr>
                      <a:r>
                        <a:rPr i="1" lang="en-GB" sz="1000" u="sng">
                          <a:solidFill>
                            <a:schemeClr val="hlink"/>
                          </a:solidFill>
                          <a:hlinkClick r:id="rId7"/>
                        </a:rPr>
                        <a:t>Programming B – Selection in quizzes</a:t>
                      </a:r>
                      <a:endParaRPr i="1" sz="1000"/>
                    </a:p>
                    <a:p>
                      <a:pPr indent="0" lvl="0" marL="0" rtl="0" algn="l">
                        <a:lnSpc>
                          <a:spcPct val="100000"/>
                        </a:lnSpc>
                        <a:spcBef>
                          <a:spcPts val="0"/>
                        </a:spcBef>
                        <a:spcAft>
                          <a:spcPts val="0"/>
                        </a:spcAft>
                        <a:buClr>
                          <a:schemeClr val="dk1"/>
                        </a:buClr>
                        <a:buSzPts val="1100"/>
                        <a:buFont typeface="Arial"/>
                        <a:buNone/>
                      </a:pPr>
                      <a:r>
                        <a:rPr i="1" lang="en-GB" sz="900"/>
                        <a:t>Using chromebooks and scratch children will be able to:</a:t>
                      </a:r>
                      <a:endParaRPr i="1" sz="900"/>
                    </a:p>
                    <a:p>
                      <a:pPr indent="0" lvl="0" marL="0" rtl="0" algn="l">
                        <a:lnSpc>
                          <a:spcPct val="100000"/>
                        </a:lnSpc>
                        <a:spcBef>
                          <a:spcPts val="0"/>
                        </a:spcBef>
                        <a:spcAft>
                          <a:spcPts val="0"/>
                        </a:spcAft>
                        <a:buClr>
                          <a:schemeClr val="dk1"/>
                        </a:buClr>
                        <a:buSzPts val="1100"/>
                        <a:buFont typeface="Arial"/>
                        <a:buNone/>
                      </a:pPr>
                      <a:r>
                        <a:rPr i="1" lang="en-GB" sz="900"/>
                        <a:t>Explain how selection is used in computer programs</a:t>
                      </a:r>
                      <a:endParaRPr i="1" sz="900"/>
                    </a:p>
                    <a:p>
                      <a:pPr indent="0" lvl="0" marL="0" rtl="0" algn="l">
                        <a:lnSpc>
                          <a:spcPct val="100000"/>
                        </a:lnSpc>
                        <a:spcBef>
                          <a:spcPts val="0"/>
                        </a:spcBef>
                        <a:spcAft>
                          <a:spcPts val="0"/>
                        </a:spcAft>
                        <a:buClr>
                          <a:schemeClr val="dk1"/>
                        </a:buClr>
                        <a:buSzPts val="1100"/>
                        <a:buFont typeface="Arial"/>
                        <a:buNone/>
                      </a:pPr>
                      <a:r>
                        <a:rPr i="1" lang="en-GB" sz="900"/>
                        <a:t>Recall, identify and modify conditions.</a:t>
                      </a:r>
                      <a:endParaRPr i="1" sz="900"/>
                    </a:p>
                    <a:p>
                      <a:pPr indent="0" lvl="0" marL="0" rtl="0" algn="l">
                        <a:lnSpc>
                          <a:spcPct val="100000"/>
                        </a:lnSpc>
                        <a:spcBef>
                          <a:spcPts val="0"/>
                        </a:spcBef>
                        <a:spcAft>
                          <a:spcPts val="0"/>
                        </a:spcAft>
                        <a:buClr>
                          <a:schemeClr val="dk1"/>
                        </a:buClr>
                        <a:buSzPts val="1100"/>
                        <a:buFont typeface="Arial"/>
                        <a:buNone/>
                      </a:pPr>
                      <a:r>
                        <a:rPr i="1" lang="en-GB" sz="900"/>
                        <a:t>Relate that a conditional statement connects a condition to an outcome</a:t>
                      </a:r>
                      <a:endParaRPr i="1" sz="900"/>
                    </a:p>
                    <a:p>
                      <a:pPr indent="0" lvl="0" marL="0" rtl="0" algn="l">
                        <a:lnSpc>
                          <a:spcPct val="100000"/>
                        </a:lnSpc>
                        <a:spcBef>
                          <a:spcPts val="0"/>
                        </a:spcBef>
                        <a:spcAft>
                          <a:spcPts val="0"/>
                        </a:spcAft>
                        <a:buClr>
                          <a:schemeClr val="dk1"/>
                        </a:buClr>
                        <a:buSzPts val="1100"/>
                        <a:buFont typeface="Arial"/>
                        <a:buNone/>
                      </a:pPr>
                      <a:r>
                        <a:rPr i="1" lang="en-GB" sz="900"/>
                        <a:t>Use selection in an infinite loop.</a:t>
                      </a:r>
                      <a:endParaRPr i="1" sz="900"/>
                    </a:p>
                    <a:p>
                      <a:pPr indent="0" lvl="0" marL="0" rtl="0" algn="l">
                        <a:lnSpc>
                          <a:spcPct val="100000"/>
                        </a:lnSpc>
                        <a:spcBef>
                          <a:spcPts val="0"/>
                        </a:spcBef>
                        <a:spcAft>
                          <a:spcPts val="0"/>
                        </a:spcAft>
                        <a:buClr>
                          <a:schemeClr val="dk1"/>
                        </a:buClr>
                        <a:buSzPts val="1100"/>
                        <a:buFont typeface="Arial"/>
                        <a:buNone/>
                      </a:pPr>
                      <a:r>
                        <a:rPr i="1" lang="en-GB" sz="900"/>
                        <a:t>Identify conditions and outcomes in ‘if..then..else’ statement</a:t>
                      </a:r>
                      <a:endParaRPr i="1" sz="900"/>
                    </a:p>
                    <a:p>
                      <a:pPr indent="0" lvl="0" marL="0" rtl="0" algn="l">
                        <a:lnSpc>
                          <a:spcPct val="100000"/>
                        </a:lnSpc>
                        <a:spcBef>
                          <a:spcPts val="0"/>
                        </a:spcBef>
                        <a:spcAft>
                          <a:spcPts val="0"/>
                        </a:spcAft>
                        <a:buClr>
                          <a:schemeClr val="dk1"/>
                        </a:buClr>
                        <a:buSzPts val="1100"/>
                        <a:buFont typeface="Arial"/>
                        <a:buNone/>
                      </a:pPr>
                      <a:r>
                        <a:rPr i="1" lang="en-GB" sz="900"/>
                        <a:t>Create a program that sues conditions to select different outcomes</a:t>
                      </a:r>
                      <a:endParaRPr i="1" sz="900"/>
                    </a:p>
                    <a:p>
                      <a:pPr indent="0" lvl="0" marL="0" rtl="0" algn="l">
                        <a:lnSpc>
                          <a:spcPct val="100000"/>
                        </a:lnSpc>
                        <a:spcBef>
                          <a:spcPts val="0"/>
                        </a:spcBef>
                        <a:spcAft>
                          <a:spcPts val="0"/>
                        </a:spcAft>
                        <a:buClr>
                          <a:schemeClr val="dk1"/>
                        </a:buClr>
                        <a:buSzPts val="1100"/>
                        <a:buFont typeface="Arial"/>
                        <a:buNone/>
                      </a:pPr>
                      <a:r>
                        <a:rPr i="1" lang="en-GB" sz="900"/>
                        <a:t>Explain how selection directs the flow of a program</a:t>
                      </a:r>
                      <a:endParaRPr i="1" sz="900"/>
                    </a:p>
                    <a:p>
                      <a:pPr indent="0" lvl="0" marL="0" rtl="0" algn="l">
                        <a:lnSpc>
                          <a:spcPct val="100000"/>
                        </a:lnSpc>
                        <a:spcBef>
                          <a:spcPts val="0"/>
                        </a:spcBef>
                        <a:spcAft>
                          <a:spcPts val="0"/>
                        </a:spcAft>
                        <a:buClr>
                          <a:schemeClr val="dk1"/>
                        </a:buClr>
                        <a:buSzPts val="1100"/>
                        <a:buFont typeface="Arial"/>
                        <a:buNone/>
                      </a:pPr>
                      <a:r>
                        <a:rPr i="1" lang="en-GB" sz="900"/>
                        <a:t>Design the flow of a program using ‘if…then…else’</a:t>
                      </a:r>
                      <a:endParaRPr i="1" sz="900"/>
                    </a:p>
                    <a:p>
                      <a:pPr indent="0" lvl="0" marL="0" rtl="0" algn="l">
                        <a:lnSpc>
                          <a:spcPct val="100000"/>
                        </a:lnSpc>
                        <a:spcBef>
                          <a:spcPts val="0"/>
                        </a:spcBef>
                        <a:spcAft>
                          <a:spcPts val="0"/>
                        </a:spcAft>
                        <a:buClr>
                          <a:schemeClr val="dk1"/>
                        </a:buClr>
                        <a:buSzPts val="1100"/>
                        <a:buFont typeface="Arial"/>
                        <a:buNone/>
                      </a:pPr>
                      <a:r>
                        <a:rPr i="1" lang="en-GB" sz="900"/>
                        <a:t>Design, create and evaluate  a program that uses selection</a:t>
                      </a:r>
                      <a:endParaRPr i="1" sz="900"/>
                    </a:p>
                    <a:p>
                      <a:pPr indent="0" lvl="0" marL="0" rtl="0" algn="l">
                        <a:lnSpc>
                          <a:spcPct val="100000"/>
                        </a:lnSpc>
                        <a:spcBef>
                          <a:spcPts val="0"/>
                        </a:spcBef>
                        <a:spcAft>
                          <a:spcPts val="0"/>
                        </a:spcAft>
                        <a:buClr>
                          <a:schemeClr val="dk1"/>
                        </a:buClr>
                        <a:buSzPts val="1100"/>
                        <a:buFont typeface="Arial"/>
                        <a:buNone/>
                      </a:pPr>
                      <a:r>
                        <a:t/>
                      </a:r>
                      <a:endParaRPr i="1" sz="900"/>
                    </a:p>
                    <a:p>
                      <a:pPr indent="0" lvl="0" marL="0" rtl="0" algn="l">
                        <a:lnSpc>
                          <a:spcPct val="100000"/>
                        </a:lnSpc>
                        <a:spcBef>
                          <a:spcPts val="0"/>
                        </a:spcBef>
                        <a:spcAft>
                          <a:spcPts val="0"/>
                        </a:spcAft>
                        <a:buClr>
                          <a:schemeClr val="dk1"/>
                        </a:buClr>
                        <a:buSzPts val="1100"/>
                        <a:buFont typeface="Arial"/>
                        <a:buNone/>
                      </a:pPr>
                      <a:r>
                        <a:rPr b="1" i="1" lang="en-GB" sz="900"/>
                        <a:t>Assessment: Summative Assessment Quiz</a:t>
                      </a:r>
                      <a:endParaRPr b="1" i="1" sz="9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8"/>
                        </a:rPr>
                        <a:t>Studio Code.org</a:t>
                      </a:r>
                      <a:r>
                        <a:rPr b="1" i="1" lang="en-GB" sz="1000">
                          <a:solidFill>
                            <a:schemeClr val="dk1"/>
                          </a:solidFill>
                        </a:rPr>
                        <a:t> </a:t>
                      </a:r>
                      <a:endParaRPr b="1" i="1" sz="900"/>
                    </a:p>
                    <a:p>
                      <a:pPr indent="0" lvl="0" marL="0" rtl="0" algn="l">
                        <a:lnSpc>
                          <a:spcPct val="100000"/>
                        </a:lnSpc>
                        <a:spcBef>
                          <a:spcPts val="0"/>
                        </a:spcBef>
                        <a:spcAft>
                          <a:spcPts val="0"/>
                        </a:spcAft>
                        <a:buClr>
                          <a:schemeClr val="dk1"/>
                        </a:buClr>
                        <a:buSzPts val="1100"/>
                        <a:buFont typeface="Arial"/>
                        <a:buNone/>
                      </a:pPr>
                      <a:r>
                        <a:t/>
                      </a:r>
                      <a:endParaRPr i="1" sz="1000"/>
                    </a:p>
                  </a:txBody>
                  <a:tcPr marT="91425" marB="91425" marR="91425" marL="91425"/>
                </a:tc>
              </a:tr>
            </a:tbl>
          </a:graphicData>
        </a:graphic>
      </p:graphicFrame>
      <p:pic>
        <p:nvPicPr>
          <p:cNvPr id="200" name="Google Shape;200;p37"/>
          <p:cNvPicPr preferRelativeResize="0"/>
          <p:nvPr/>
        </p:nvPicPr>
        <p:blipFill>
          <a:blip r:embed="rId9">
            <a:alphaModFix/>
          </a:blip>
          <a:stretch>
            <a:fillRect/>
          </a:stretch>
        </p:blipFill>
        <p:spPr>
          <a:xfrm>
            <a:off x="8687288" y="46825"/>
            <a:ext cx="339112" cy="4070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graphicFrame>
        <p:nvGraphicFramePr>
          <p:cNvPr id="205" name="Google Shape;205;p38"/>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508200">
                <a:tc gridSpan="4">
                  <a:txBody>
                    <a:bodyPr/>
                    <a:lstStyle/>
                    <a:p>
                      <a:pPr indent="0" lvl="0" marL="0" rtl="0" algn="l">
                        <a:spcBef>
                          <a:spcPts val="0"/>
                        </a:spcBef>
                        <a:spcAft>
                          <a:spcPts val="0"/>
                        </a:spcAft>
                        <a:buNone/>
                      </a:pPr>
                      <a:r>
                        <a:rPr b="1" lang="en-GB"/>
                        <a:t>Year 5   Digital Literacy ‘Education for a Connected World’  (© SWGFL Project Evolve)</a:t>
                      </a:r>
                      <a:endParaRPr b="1"/>
                    </a:p>
                    <a:p>
                      <a:pPr indent="0" lvl="0" marL="0" rtl="0" algn="l">
                        <a:spcBef>
                          <a:spcPts val="0"/>
                        </a:spcBef>
                        <a:spcAft>
                          <a:spcPts val="0"/>
                        </a:spcAft>
                        <a:buNone/>
                      </a:pPr>
                      <a:r>
                        <a:rPr b="1" lang="en-GB"/>
                        <a:t>  </a:t>
                      </a:r>
                      <a:r>
                        <a:rPr b="1" lang="en-GB" sz="1100" u="sng">
                          <a:solidFill>
                            <a:schemeClr val="accent5"/>
                          </a:solidFill>
                          <a:hlinkClick r:id="rId3">
                            <a:extLst>
                              <a:ext uri="{A12FA001-AC4F-418D-AE19-62706E023703}">
                                <ahyp:hlinkClr val="tx"/>
                              </a:ext>
                            </a:extLst>
                          </a:hlinkClick>
                        </a:rPr>
                        <a:t>https://projectevolve.co.uk/toolkit/knowledge-map/</a:t>
                      </a:r>
                      <a:endParaRPr b="1"/>
                    </a:p>
                  </a:txBody>
                  <a:tcPr marT="91425" marB="91425" marR="91425" marL="91425"/>
                </a:tc>
                <a:tc hMerge="1"/>
                <a:tc hMerge="1"/>
                <a:tc hMerge="1"/>
              </a:tr>
              <a:tr h="4298900">
                <a:tc>
                  <a:txBody>
                    <a:bodyPr/>
                    <a:lstStyle/>
                    <a:p>
                      <a:pPr indent="0" lvl="0" marL="0" rtl="0" algn="ctr">
                        <a:spcBef>
                          <a:spcPts val="0"/>
                        </a:spcBef>
                        <a:spcAft>
                          <a:spcPts val="0"/>
                        </a:spcAft>
                        <a:buNone/>
                      </a:pPr>
                      <a:r>
                        <a:rPr b="1" lang="en-GB" sz="1100"/>
                        <a:t>Self Image and Identity</a:t>
                      </a:r>
                      <a:endParaRPr b="1" sz="1100"/>
                    </a:p>
                    <a:p>
                      <a:pPr indent="-285750" lvl="0" marL="457200" rtl="0" algn="l">
                        <a:spcBef>
                          <a:spcPts val="0"/>
                        </a:spcBef>
                        <a:spcAft>
                          <a:spcPts val="0"/>
                        </a:spcAft>
                        <a:buClr>
                          <a:schemeClr val="dk1"/>
                        </a:buClr>
                        <a:buSzPts val="900"/>
                        <a:buChar char="➔"/>
                      </a:pPr>
                      <a:r>
                        <a:rPr lang="en-GB" sz="900">
                          <a:solidFill>
                            <a:schemeClr val="dk1"/>
                          </a:solidFill>
                        </a:rPr>
                        <a:t>I can explain how identity online can be copied, modified or altered.</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demonstrate how to make responsible choices about having an online identity, depending on context.</a:t>
                      </a:r>
                      <a:endParaRPr sz="900">
                        <a:solidFill>
                          <a:schemeClr val="dk1"/>
                        </a:solidFill>
                      </a:endParaRPr>
                    </a:p>
                    <a:p>
                      <a:pPr indent="-285750" lvl="0" marL="457200" rtl="0" algn="l">
                        <a:spcBef>
                          <a:spcPts val="0"/>
                        </a:spcBef>
                        <a:spcAft>
                          <a:spcPts val="0"/>
                        </a:spcAft>
                        <a:buClr>
                          <a:schemeClr val="dk1"/>
                        </a:buClr>
                        <a:buSzPts val="900"/>
                        <a:buChar char="➔"/>
                      </a:pPr>
                      <a:r>
                        <a:t/>
                      </a:r>
                      <a:endParaRPr sz="900">
                        <a:solidFill>
                          <a:schemeClr val="dk1"/>
                        </a:solidFill>
                      </a:endParaRPr>
                    </a:p>
                    <a:p>
                      <a:pPr indent="0" lvl="0" marL="457200" rtl="0" algn="l">
                        <a:spcBef>
                          <a:spcPts val="0"/>
                        </a:spcBef>
                        <a:spcAft>
                          <a:spcPts val="0"/>
                        </a:spcAft>
                        <a:buNone/>
                      </a:pPr>
                      <a:r>
                        <a:t/>
                      </a:r>
                      <a:endParaRPr sz="400">
                        <a:solidFill>
                          <a:schemeClr val="dk1"/>
                        </a:solidFill>
                      </a:endParaRPr>
                    </a:p>
                  </a:txBody>
                  <a:tcPr marT="91425" marB="91425" marR="91425" marL="91425"/>
                </a:tc>
                <a:tc>
                  <a:txBody>
                    <a:bodyPr/>
                    <a:lstStyle/>
                    <a:p>
                      <a:pPr indent="0" lvl="0" marL="0" rtl="0" algn="l">
                        <a:spcBef>
                          <a:spcPts val="0"/>
                        </a:spcBef>
                        <a:spcAft>
                          <a:spcPts val="0"/>
                        </a:spcAft>
                        <a:buNone/>
                      </a:pPr>
                      <a:r>
                        <a:rPr b="1" lang="en-GB" sz="1100"/>
                        <a:t>Online Relationships</a:t>
                      </a:r>
                      <a:endParaRPr b="1" sz="1100"/>
                    </a:p>
                    <a:p>
                      <a:pPr indent="-285750" lvl="0" marL="457200" rtl="0" algn="l">
                        <a:spcBef>
                          <a:spcPts val="0"/>
                        </a:spcBef>
                        <a:spcAft>
                          <a:spcPts val="0"/>
                        </a:spcAft>
                        <a:buClr>
                          <a:schemeClr val="dk1"/>
                        </a:buClr>
                        <a:buSzPts val="900"/>
                        <a:buChar char="➔"/>
                      </a:pPr>
                      <a:r>
                        <a:rPr lang="en-GB" sz="900">
                          <a:solidFill>
                            <a:schemeClr val="dk1"/>
                          </a:solidFill>
                        </a:rPr>
                        <a:t>I can give examples of technology-specific forms of communication (e.g. emojis, memes and GIFs).</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that there are some people I communicate with online who may want to do me or my friends harm. I can recognise that this is not my / our fault.</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some of the ways people may be involved in online communities and describe how they might collaborate constructively with others and make positive contributions. (e.g. gaming communities or social media groups).</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how someone can get help if they are having problems and identify when to tell a trusted adult.</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demonstrate how to support others (including those who are having difficulties) online.</a:t>
                      </a:r>
                      <a:endParaRPr sz="9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Reputation</a:t>
                      </a:r>
                      <a:endParaRPr b="1" sz="1100"/>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search for information about an individual online and summarise the information found.</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describe ways that information about anyone online can be used by others to make judgments about an individual and why these may be incorrect</a:t>
                      </a:r>
                      <a:endParaRPr sz="9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Bullying</a:t>
                      </a:r>
                      <a:endParaRPr b="1" sz="1100"/>
                    </a:p>
                    <a:p>
                      <a:pPr indent="-285750" lvl="0" marL="457200" rtl="0" algn="l">
                        <a:spcBef>
                          <a:spcPts val="0"/>
                        </a:spcBef>
                        <a:spcAft>
                          <a:spcPts val="0"/>
                        </a:spcAft>
                        <a:buClr>
                          <a:schemeClr val="dk1"/>
                        </a:buClr>
                        <a:buSzPts val="900"/>
                        <a:buChar char="➔"/>
                      </a:pPr>
                      <a:r>
                        <a:rPr lang="en-GB" sz="900">
                          <a:solidFill>
                            <a:schemeClr val="dk1"/>
                          </a:solidFill>
                        </a:rPr>
                        <a:t>I can recognise online bullying can be different to bullying in the physical world and can describe some of those differences.</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how what one person perceives as playful joking and teasing (including ‘banter’) might be experienced by others as bullying.</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how anyone can get help if they are being bullied online and identify when to tell a trusted adult.</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identify a range of ways to report concerns and access support both in school and at home about online bullying.</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how to block abusive users.</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the helpline services which can help people experiencing bullying, and how to access them (e.g. Childline or The Mix).</a:t>
                      </a:r>
                      <a:endParaRPr sz="900">
                        <a:solidFill>
                          <a:schemeClr val="dk1"/>
                        </a:solidFill>
                      </a:endParaRPr>
                    </a:p>
                  </a:txBody>
                  <a:tcPr marT="91425" marB="91425" marR="91425" marL="91425"/>
                </a:tc>
              </a:tr>
            </a:tbl>
          </a:graphicData>
        </a:graphic>
      </p:graphicFrame>
      <p:pic>
        <p:nvPicPr>
          <p:cNvPr id="206" name="Google Shape;206;p38"/>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graphicFrame>
        <p:nvGraphicFramePr>
          <p:cNvPr id="211" name="Google Shape;211;p39"/>
          <p:cNvGraphicFramePr/>
          <p:nvPr/>
        </p:nvGraphicFramePr>
        <p:xfrm>
          <a:off x="117600" y="-8717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67650">
                <a:tc gridSpan="4">
                  <a:txBody>
                    <a:bodyPr/>
                    <a:lstStyle/>
                    <a:p>
                      <a:pPr indent="0" lvl="0" marL="0" rtl="0" algn="l">
                        <a:spcBef>
                          <a:spcPts val="0"/>
                        </a:spcBef>
                        <a:spcAft>
                          <a:spcPts val="0"/>
                        </a:spcAft>
                        <a:buNone/>
                      </a:pPr>
                      <a:r>
                        <a:rPr b="1" lang="en-GB" sz="1200"/>
                        <a:t>Year 5     Digital Literacy ‘Education for a Connected World’ </a:t>
                      </a:r>
                      <a:r>
                        <a:rPr b="1" lang="en-GB" sz="1200">
                          <a:solidFill>
                            <a:schemeClr val="dk1"/>
                          </a:solidFill>
                        </a:rPr>
                        <a:t>(© SWGFL Project Evolve) </a:t>
                      </a:r>
                      <a:r>
                        <a:rPr b="1" lang="en-GB"/>
                        <a:t>   </a:t>
                      </a:r>
                      <a:r>
                        <a:rPr b="1" lang="en-GB" sz="1100" u="sng">
                          <a:solidFill>
                            <a:schemeClr val="accent5"/>
                          </a:solidFill>
                          <a:hlinkClick r:id="rId3">
                            <a:extLst>
                              <a:ext uri="{A12FA001-AC4F-418D-AE19-62706E023703}">
                                <ahyp:hlinkClr val="tx"/>
                              </a:ext>
                            </a:extLst>
                          </a:hlinkClick>
                        </a:rPr>
                        <a:t>https://projectevolve.co.uk/toolkit/knowledge-map/</a:t>
                      </a:r>
                      <a:r>
                        <a:rPr b="1" lang="en-GB"/>
                        <a:t> </a:t>
                      </a:r>
                      <a:endParaRPr b="1"/>
                    </a:p>
                  </a:txBody>
                  <a:tcPr marT="91425" marB="91425" marR="91425" marL="91425"/>
                </a:tc>
                <a:tc hMerge="1"/>
                <a:tc hMerge="1"/>
                <a:tc hMerge="1"/>
              </a:tr>
              <a:tr h="4412300">
                <a:tc>
                  <a:txBody>
                    <a:bodyPr/>
                    <a:lstStyle/>
                    <a:p>
                      <a:pPr indent="0" lvl="0" marL="0" rtl="0" algn="ctr">
                        <a:spcBef>
                          <a:spcPts val="0"/>
                        </a:spcBef>
                        <a:spcAft>
                          <a:spcPts val="0"/>
                        </a:spcAft>
                        <a:buNone/>
                      </a:pPr>
                      <a:r>
                        <a:rPr b="1" lang="en-GB" sz="800"/>
                        <a:t>Managing Online Information</a:t>
                      </a:r>
                      <a:endParaRPr b="1" sz="800"/>
                    </a:p>
                    <a:p>
                      <a:pPr indent="0" lvl="0" marL="0" rtl="0" algn="l">
                        <a:spcBef>
                          <a:spcPts val="0"/>
                        </a:spcBef>
                        <a:spcAft>
                          <a:spcPts val="0"/>
                        </a:spcAft>
                        <a:buNone/>
                      </a:pPr>
                      <a:r>
                        <a:rPr lang="en-GB" sz="800">
                          <a:solidFill>
                            <a:schemeClr val="dk1"/>
                          </a:solidFill>
                        </a:rPr>
                        <a:t>I can explain the benefits and limitations of using different types of search technologies e.g. voice -activation search engine. I can explain how some technology can limit the information I am presented with.</a:t>
                      </a:r>
                      <a:endParaRPr sz="800">
                        <a:solidFill>
                          <a:schemeClr val="dk1"/>
                        </a:solidFill>
                      </a:endParaRPr>
                    </a:p>
                    <a:p>
                      <a:pPr indent="0" lvl="0" marL="0" rtl="0" algn="l">
                        <a:spcBef>
                          <a:spcPts val="0"/>
                        </a:spcBef>
                        <a:spcAft>
                          <a:spcPts val="0"/>
                        </a:spcAft>
                        <a:buNone/>
                      </a:pPr>
                      <a:r>
                        <a:rPr lang="en-GB" sz="800">
                          <a:solidFill>
                            <a:schemeClr val="dk1"/>
                          </a:solidFill>
                        </a:rPr>
                        <a:t>I can explain what is meant by ‘being sceptical’; I can give examples of when and why it is important to be ‘sceptical’.</a:t>
                      </a:r>
                      <a:endParaRPr sz="800">
                        <a:solidFill>
                          <a:schemeClr val="dk1"/>
                        </a:solidFill>
                      </a:endParaRPr>
                    </a:p>
                    <a:p>
                      <a:pPr indent="0" lvl="0" marL="0" rtl="0" algn="l">
                        <a:spcBef>
                          <a:spcPts val="0"/>
                        </a:spcBef>
                        <a:spcAft>
                          <a:spcPts val="0"/>
                        </a:spcAft>
                        <a:buNone/>
                      </a:pPr>
                      <a:r>
                        <a:rPr lang="en-GB" sz="800">
                          <a:solidFill>
                            <a:schemeClr val="dk1"/>
                          </a:solidFill>
                        </a:rPr>
                        <a:t>I can evaluate digital content and can explain how to make choices about what is trustworthy e.g. differentiating between adverts and search results.</a:t>
                      </a:r>
                      <a:endParaRPr sz="800">
                        <a:solidFill>
                          <a:schemeClr val="dk1"/>
                        </a:solidFill>
                      </a:endParaRPr>
                    </a:p>
                    <a:p>
                      <a:pPr indent="0" lvl="0" marL="0" rtl="0" algn="l">
                        <a:spcBef>
                          <a:spcPts val="0"/>
                        </a:spcBef>
                        <a:spcAft>
                          <a:spcPts val="0"/>
                        </a:spcAft>
                        <a:buNone/>
                      </a:pPr>
                      <a:r>
                        <a:rPr lang="en-GB" sz="800">
                          <a:solidFill>
                            <a:schemeClr val="dk1"/>
                          </a:solidFill>
                        </a:rPr>
                        <a:t>I can explain key concepts including: information, reviews, fact, opinion, belief, validity, reliability and evidence.</a:t>
                      </a:r>
                      <a:endParaRPr sz="800">
                        <a:solidFill>
                          <a:schemeClr val="dk1"/>
                        </a:solidFill>
                      </a:endParaRPr>
                    </a:p>
                    <a:p>
                      <a:pPr indent="0" lvl="0" marL="0" rtl="0" algn="l">
                        <a:spcBef>
                          <a:spcPts val="0"/>
                        </a:spcBef>
                        <a:spcAft>
                          <a:spcPts val="0"/>
                        </a:spcAft>
                        <a:buNone/>
                      </a:pPr>
                      <a:r>
                        <a:rPr lang="en-GB" sz="800">
                          <a:solidFill>
                            <a:schemeClr val="dk1"/>
                          </a:solidFill>
                        </a:rPr>
                        <a:t>I can identify ways the internet can draw us to information for different agendas, e.g. website notifications, pop-ups, targeted ads</a:t>
                      </a:r>
                      <a:endParaRPr sz="800">
                        <a:solidFill>
                          <a:schemeClr val="dk1"/>
                        </a:solidFill>
                      </a:endParaRPr>
                    </a:p>
                    <a:p>
                      <a:pPr indent="0" lvl="0" marL="0" rtl="0" algn="l">
                        <a:spcBef>
                          <a:spcPts val="0"/>
                        </a:spcBef>
                        <a:spcAft>
                          <a:spcPts val="0"/>
                        </a:spcAft>
                        <a:buNone/>
                      </a:pPr>
                      <a:r>
                        <a:rPr lang="en-GB" sz="800">
                          <a:solidFill>
                            <a:schemeClr val="dk1"/>
                          </a:solidFill>
                        </a:rPr>
                        <a:t>I can describe ways of identifying when online content has been commercially sponsored or boosted, (e.g. by commercial companies or by vloggers, content creators, influencers).</a:t>
                      </a:r>
                      <a:endParaRPr sz="800">
                        <a:solidFill>
                          <a:schemeClr val="dk1"/>
                        </a:solidFill>
                      </a:endParaRPr>
                    </a:p>
                    <a:p>
                      <a:pPr indent="0" lvl="0" marL="0" rtl="0" algn="l">
                        <a:spcBef>
                          <a:spcPts val="0"/>
                        </a:spcBef>
                        <a:spcAft>
                          <a:spcPts val="0"/>
                        </a:spcAft>
                        <a:buNone/>
                      </a:pPr>
                      <a:r>
                        <a:rPr lang="en-GB" sz="800">
                          <a:solidFill>
                            <a:schemeClr val="dk1"/>
                          </a:solidFill>
                        </a:rPr>
                        <a:t>I can explain what is meant by the term ‘stereotype’, how ‘stereotypes’ are amplified and reinforced online, and why accepting ‘stereotypes’ may influence how people think about others.</a:t>
                      </a:r>
                      <a:endParaRPr sz="800">
                        <a:solidFill>
                          <a:schemeClr val="dk1"/>
                        </a:solidFill>
                      </a:endParaRPr>
                    </a:p>
                    <a:p>
                      <a:pPr indent="0" lvl="0" marL="0" rtl="0" algn="l">
                        <a:spcBef>
                          <a:spcPts val="0"/>
                        </a:spcBef>
                        <a:spcAft>
                          <a:spcPts val="0"/>
                        </a:spcAft>
                        <a:buNone/>
                      </a:pPr>
                      <a:r>
                        <a:rPr lang="en-GB" sz="800">
                          <a:solidFill>
                            <a:schemeClr val="dk1"/>
                          </a:solidFill>
                        </a:rPr>
                        <a:t>I can describe how fake news may affect someone’s emotions and behaviour, and explain why this may be harmful</a:t>
                      </a:r>
                      <a:endParaRPr sz="800">
                        <a:solidFill>
                          <a:schemeClr val="dk1"/>
                        </a:solidFill>
                      </a:endParaRPr>
                    </a:p>
                    <a:p>
                      <a:pPr indent="0" lvl="0" marL="0" rtl="0" algn="l">
                        <a:spcBef>
                          <a:spcPts val="0"/>
                        </a:spcBef>
                        <a:spcAft>
                          <a:spcPts val="0"/>
                        </a:spcAft>
                        <a:buNone/>
                      </a:pPr>
                      <a:r>
                        <a:rPr lang="en-GB" sz="800">
                          <a:solidFill>
                            <a:schemeClr val="dk1"/>
                          </a:solidFill>
                        </a:rPr>
                        <a:t>I can explain what is meant by a ‘hoax’. I can explain why someone would need to think carefully before they share.</a:t>
                      </a:r>
                      <a:endParaRPr sz="800">
                        <a:solidFill>
                          <a:schemeClr val="dk1"/>
                        </a:solidFill>
                      </a:endParaRPr>
                    </a:p>
                    <a:p>
                      <a:pPr indent="0" lvl="0" marL="457200" rtl="0" algn="l">
                        <a:spcBef>
                          <a:spcPts val="0"/>
                        </a:spcBef>
                        <a:spcAft>
                          <a:spcPts val="0"/>
                        </a:spcAft>
                        <a:buNone/>
                      </a:pPr>
                      <a:r>
                        <a:t/>
                      </a:r>
                      <a:endParaRPr b="1" sz="1000">
                        <a:solidFill>
                          <a:schemeClr val="dk1"/>
                        </a:solidFill>
                      </a:endParaRPr>
                    </a:p>
                    <a:p>
                      <a:pPr indent="0" lvl="0" marL="45720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000"/>
                        <a:t>Health, Well-being and Lifestyle</a:t>
                      </a:r>
                      <a:endParaRPr b="1" sz="1000"/>
                    </a:p>
                    <a:p>
                      <a:pPr indent="-279400" lvl="0" marL="457200" rtl="0" algn="l">
                        <a:spcBef>
                          <a:spcPts val="0"/>
                        </a:spcBef>
                        <a:spcAft>
                          <a:spcPts val="0"/>
                        </a:spcAft>
                        <a:buClr>
                          <a:schemeClr val="dk1"/>
                        </a:buClr>
                        <a:buSzPts val="800"/>
                        <a:buChar char="➔"/>
                      </a:pPr>
                      <a:r>
                        <a:rPr lang="en-GB" sz="800">
                          <a:solidFill>
                            <a:schemeClr val="dk1"/>
                          </a:solidFill>
                        </a:rPr>
                        <a:t>I can describe ways technology can affect health and well-being both positively (e.g. mindfulness apps) and negatively.</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describe some strategies, tips or advice to promote health and wellbeing with regards to technology.</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recognise the benefits and risks of accessing information about health and well-being online and how we should balance this with talking to trusted adults and professionals.</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how and why some apps and games may request or take payment for additional content (e.g. in-app purchases, lootboxes) and explain the importance of seeking permission from a trusted adult before purchasing.</a:t>
                      </a:r>
                      <a:endParaRPr sz="8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000"/>
                        <a:t>Privacy and Security</a:t>
                      </a:r>
                      <a:endParaRPr b="1" sz="1000"/>
                    </a:p>
                    <a:p>
                      <a:pPr indent="-279400" lvl="0" marL="457200" rtl="0" algn="l">
                        <a:spcBef>
                          <a:spcPts val="0"/>
                        </a:spcBef>
                        <a:spcAft>
                          <a:spcPts val="0"/>
                        </a:spcAft>
                        <a:buClr>
                          <a:schemeClr val="dk1"/>
                        </a:buClr>
                        <a:buSzPts val="800"/>
                        <a:buChar char="➔"/>
                      </a:pPr>
                      <a:r>
                        <a:rPr lang="en-GB" sz="800">
                          <a:solidFill>
                            <a:schemeClr val="dk1"/>
                          </a:solidFill>
                        </a:rPr>
                        <a:t>I can explain what a strong password is and demonstrate how to create one.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how many free apps or services may read and share private information (e.g. friends, contacts, likes, images, videos, voice, messages, geolocation) with others.</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explain what app permissions are and can give some examples.</a:t>
                      </a:r>
                      <a:endParaRPr sz="800">
                        <a:solidFill>
                          <a:schemeClr val="dk1"/>
                        </a:solidFill>
                      </a:endParaRPr>
                    </a:p>
                    <a:p>
                      <a:pPr indent="-279400" lvl="0" marL="457200" rtl="0" algn="l">
                        <a:spcBef>
                          <a:spcPts val="0"/>
                        </a:spcBef>
                        <a:spcAft>
                          <a:spcPts val="0"/>
                        </a:spcAft>
                        <a:buClr>
                          <a:schemeClr val="dk1"/>
                        </a:buClr>
                        <a:buSzPts val="800"/>
                        <a:buChar char="➔"/>
                      </a:pPr>
                      <a:r>
                        <a:t/>
                      </a:r>
                      <a:endParaRPr sz="800">
                        <a:solidFill>
                          <a:schemeClr val="dk1"/>
                        </a:solidFill>
                      </a:endParaRPr>
                    </a:p>
                    <a:p>
                      <a:pPr indent="0" lvl="0" marL="0" rtl="0" algn="l">
                        <a:lnSpc>
                          <a:spcPct val="115000"/>
                        </a:lnSpc>
                        <a:spcBef>
                          <a:spcPts val="0"/>
                        </a:spcBef>
                        <a:spcAft>
                          <a:spcPts val="0"/>
                        </a:spcAft>
                        <a:buNone/>
                      </a:pPr>
                      <a:r>
                        <a:t/>
                      </a:r>
                      <a:endParaRPr b="1" sz="10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000"/>
                        <a:t>Copyright and Ownership</a:t>
                      </a:r>
                      <a:endParaRPr b="1" sz="1000"/>
                    </a:p>
                    <a:p>
                      <a:pPr indent="-279400" lvl="0" marL="457200" rtl="0" algn="l">
                        <a:spcBef>
                          <a:spcPts val="0"/>
                        </a:spcBef>
                        <a:spcAft>
                          <a:spcPts val="0"/>
                        </a:spcAft>
                        <a:buClr>
                          <a:schemeClr val="dk1"/>
                        </a:buClr>
                        <a:buSzPts val="800"/>
                        <a:buChar char="➔"/>
                      </a:pPr>
                      <a:r>
                        <a:rPr lang="en-GB" sz="800">
                          <a:solidFill>
                            <a:schemeClr val="dk1"/>
                          </a:solidFill>
                        </a:rPr>
                        <a:t>I can assess and justify when it is acceptable to use the work of others</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give examples of content that is permitted to be reused and know how this content can be found online.</a:t>
                      </a:r>
                      <a:endParaRPr sz="800">
                        <a:solidFill>
                          <a:schemeClr val="dk1"/>
                        </a:solidFill>
                      </a:endParaRPr>
                    </a:p>
                    <a:p>
                      <a:pPr indent="-279400" lvl="0" marL="457200" rtl="0" algn="l">
                        <a:spcBef>
                          <a:spcPts val="0"/>
                        </a:spcBef>
                        <a:spcAft>
                          <a:spcPts val="0"/>
                        </a:spcAft>
                        <a:buClr>
                          <a:schemeClr val="dk1"/>
                        </a:buClr>
                        <a:buSzPts val="800"/>
                        <a:buChar char="➔"/>
                      </a:pPr>
                      <a:r>
                        <a:t/>
                      </a:r>
                      <a:endParaRPr sz="800">
                        <a:solidFill>
                          <a:schemeClr val="dk1"/>
                        </a:solidFill>
                      </a:endParaRPr>
                    </a:p>
                    <a:p>
                      <a:pPr indent="0" lvl="0" marL="0" rtl="0" algn="l">
                        <a:spcBef>
                          <a:spcPts val="0"/>
                        </a:spcBef>
                        <a:spcAft>
                          <a:spcPts val="0"/>
                        </a:spcAft>
                        <a:buNone/>
                      </a:pPr>
                      <a:r>
                        <a:t/>
                      </a:r>
                      <a:endParaRPr sz="800">
                        <a:solidFill>
                          <a:schemeClr val="dk1"/>
                        </a:solidFill>
                      </a:endParaRPr>
                    </a:p>
                    <a:p>
                      <a:pPr indent="0" lvl="0" marL="457200" rtl="0" algn="l">
                        <a:spcBef>
                          <a:spcPts val="0"/>
                        </a:spcBef>
                        <a:spcAft>
                          <a:spcPts val="0"/>
                        </a:spcAft>
                        <a:buClr>
                          <a:schemeClr val="dk1"/>
                        </a:buClr>
                        <a:buSzPts val="1100"/>
                        <a:buFont typeface="Arial"/>
                        <a:buNone/>
                      </a:pPr>
                      <a:r>
                        <a:t/>
                      </a:r>
                      <a:endParaRPr b="1" sz="1000">
                        <a:solidFill>
                          <a:schemeClr val="dk1"/>
                        </a:solidFill>
                      </a:endParaRPr>
                    </a:p>
                  </a:txBody>
                  <a:tcPr marT="91425" marB="91425" marR="91425" marL="91425"/>
                </a:tc>
              </a:tr>
            </a:tbl>
          </a:graphicData>
        </a:graphic>
      </p:graphicFrame>
      <p:pic>
        <p:nvPicPr>
          <p:cNvPr id="212" name="Google Shape;212;p39"/>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graphicFrame>
        <p:nvGraphicFramePr>
          <p:cNvPr id="217" name="Google Shape;217;p40"/>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34350">
                <a:tc gridSpan="2">
                  <a:txBody>
                    <a:bodyPr/>
                    <a:lstStyle/>
                    <a:p>
                      <a:pPr indent="0" lvl="0" marL="0" rtl="0" algn="l">
                        <a:spcBef>
                          <a:spcPts val="0"/>
                        </a:spcBef>
                        <a:spcAft>
                          <a:spcPts val="0"/>
                        </a:spcAft>
                        <a:buNone/>
                      </a:pPr>
                      <a:r>
                        <a:rPr b="1" lang="en-GB" sz="1200"/>
                        <a:t>Year 6 Knowledge and Skills  : Curriculum </a:t>
                      </a:r>
                      <a:r>
                        <a:rPr b="1" lang="en-GB"/>
                        <a:t>          </a:t>
                      </a:r>
                      <a:endParaRPr b="1"/>
                    </a:p>
                  </a:txBody>
                  <a:tcPr marT="91425" marB="91425" marR="91425" marL="91425"/>
                </a:tc>
                <a:tc hMerge="1"/>
                <a:tc gridSpan="2" rowSpan="2">
                  <a:txBody>
                    <a:bodyPr/>
                    <a:lstStyle/>
                    <a:p>
                      <a:pPr indent="0" lvl="0" marL="457200" rtl="0" algn="l">
                        <a:spcBef>
                          <a:spcPts val="0"/>
                        </a:spcBef>
                        <a:spcAft>
                          <a:spcPts val="0"/>
                        </a:spcAft>
                        <a:buNone/>
                      </a:pPr>
                      <a:r>
                        <a:rPr b="1" lang="en-GB" sz="1000" u="sng"/>
                        <a:t>Curriculum Resources and Hardware</a:t>
                      </a:r>
                      <a:endParaRPr b="1" sz="1000" u="sng"/>
                    </a:p>
                    <a:p>
                      <a:pPr indent="0" lvl="0" marL="0" rtl="0" algn="l">
                        <a:spcBef>
                          <a:spcPts val="0"/>
                        </a:spcBef>
                        <a:spcAft>
                          <a:spcPts val="0"/>
                        </a:spcAft>
                        <a:buNone/>
                      </a:pPr>
                      <a:r>
                        <a:rPr b="1" lang="en-GB" sz="900">
                          <a:solidFill>
                            <a:schemeClr val="dk1"/>
                          </a:solidFill>
                        </a:rPr>
                        <a:t>Word Processing Skills for a Digital Life  </a:t>
                      </a:r>
                      <a:endParaRPr b="1" sz="900">
                        <a:solidFill>
                          <a:schemeClr val="dk1"/>
                        </a:solidFill>
                      </a:endParaRPr>
                    </a:p>
                    <a:p>
                      <a:pPr indent="0" lvl="0" marL="0" rtl="0" algn="l">
                        <a:spcBef>
                          <a:spcPts val="0"/>
                        </a:spcBef>
                        <a:spcAft>
                          <a:spcPts val="0"/>
                        </a:spcAft>
                        <a:buNone/>
                      </a:pPr>
                      <a:r>
                        <a:rPr lang="en-GB" sz="900">
                          <a:solidFill>
                            <a:schemeClr val="dk1"/>
                          </a:solidFill>
                        </a:rPr>
                        <a:t>Chromebook ipad</a:t>
                      </a:r>
                      <a:endParaRPr sz="900">
                        <a:solidFill>
                          <a:schemeClr val="dk1"/>
                        </a:solidFill>
                      </a:endParaRPr>
                    </a:p>
                    <a:p>
                      <a:pPr indent="0" lvl="0" marL="0" rtl="0" algn="l">
                        <a:spcBef>
                          <a:spcPts val="0"/>
                        </a:spcBef>
                        <a:spcAft>
                          <a:spcPts val="0"/>
                        </a:spcAft>
                        <a:buNone/>
                      </a:pPr>
                      <a:r>
                        <a:rPr b="1" lang="en-GB" sz="900">
                          <a:solidFill>
                            <a:schemeClr val="dk1"/>
                          </a:solidFill>
                        </a:rPr>
                        <a:t>Computing Systems and Networks</a:t>
                      </a:r>
                      <a:endParaRPr b="1" sz="900">
                        <a:solidFill>
                          <a:schemeClr val="dk1"/>
                        </a:solidFill>
                      </a:endParaRPr>
                    </a:p>
                    <a:p>
                      <a:pPr indent="0" lvl="0" marL="0" rtl="0" algn="l">
                        <a:spcBef>
                          <a:spcPts val="0"/>
                        </a:spcBef>
                        <a:spcAft>
                          <a:spcPts val="0"/>
                        </a:spcAft>
                        <a:buNone/>
                      </a:pPr>
                      <a:r>
                        <a:rPr lang="en-GB" sz="900">
                          <a:solidFill>
                            <a:schemeClr val="dk1"/>
                          </a:solidFill>
                        </a:rPr>
                        <a:t>Chromebooks google slides</a:t>
                      </a:r>
                      <a:endParaRPr sz="900">
                        <a:solidFill>
                          <a:schemeClr val="dk1"/>
                        </a:solidFill>
                      </a:endParaRPr>
                    </a:p>
                    <a:p>
                      <a:pPr indent="0" lvl="0" marL="0" rtl="0" algn="l">
                        <a:spcBef>
                          <a:spcPts val="0"/>
                        </a:spcBef>
                        <a:spcAft>
                          <a:spcPts val="0"/>
                        </a:spcAft>
                        <a:buNone/>
                      </a:pPr>
                      <a:r>
                        <a:rPr b="1" lang="en-GB" sz="900">
                          <a:solidFill>
                            <a:schemeClr val="dk1"/>
                          </a:solidFill>
                        </a:rPr>
                        <a:t>Programming A</a:t>
                      </a:r>
                      <a:endParaRPr b="1" sz="900">
                        <a:solidFill>
                          <a:schemeClr val="dk1"/>
                        </a:solidFill>
                      </a:endParaRPr>
                    </a:p>
                    <a:p>
                      <a:pPr indent="0" lvl="0" marL="0" rtl="0" algn="l">
                        <a:spcBef>
                          <a:spcPts val="0"/>
                        </a:spcBef>
                        <a:spcAft>
                          <a:spcPts val="0"/>
                        </a:spcAft>
                        <a:buNone/>
                      </a:pPr>
                      <a:r>
                        <a:rPr lang="en-GB" sz="900">
                          <a:solidFill>
                            <a:schemeClr val="dk1"/>
                          </a:solidFill>
                        </a:rPr>
                        <a:t>Chromebook scratch </a:t>
                      </a:r>
                      <a:endParaRPr sz="900">
                        <a:solidFill>
                          <a:schemeClr val="dk1"/>
                        </a:solidFill>
                      </a:endParaRPr>
                    </a:p>
                    <a:p>
                      <a:pPr indent="0" lvl="0" marL="0" rtl="0" algn="l">
                        <a:spcBef>
                          <a:spcPts val="0"/>
                        </a:spcBef>
                        <a:spcAft>
                          <a:spcPts val="0"/>
                        </a:spcAft>
                        <a:buNone/>
                      </a:pPr>
                      <a:r>
                        <a:rPr b="1" lang="en-GB" sz="900">
                          <a:solidFill>
                            <a:schemeClr val="dk1"/>
                          </a:solidFill>
                        </a:rPr>
                        <a:t>Creating Media</a:t>
                      </a:r>
                      <a:endParaRPr b="1" sz="900">
                        <a:solidFill>
                          <a:schemeClr val="dk1"/>
                        </a:solidFill>
                      </a:endParaRPr>
                    </a:p>
                    <a:p>
                      <a:pPr indent="0" lvl="0" marL="0" rtl="0" algn="l">
                        <a:spcBef>
                          <a:spcPts val="0"/>
                        </a:spcBef>
                        <a:spcAft>
                          <a:spcPts val="0"/>
                        </a:spcAft>
                        <a:buNone/>
                      </a:pPr>
                      <a:r>
                        <a:rPr lang="en-GB" sz="900">
                          <a:solidFill>
                            <a:schemeClr val="dk1"/>
                          </a:solidFill>
                        </a:rPr>
                        <a:t>Chromebook google sites</a:t>
                      </a:r>
                      <a:endParaRPr sz="900">
                        <a:solidFill>
                          <a:schemeClr val="dk1"/>
                        </a:solidFill>
                      </a:endParaRPr>
                    </a:p>
                    <a:p>
                      <a:pPr indent="0" lvl="0" marL="0" rtl="0" algn="l">
                        <a:spcBef>
                          <a:spcPts val="0"/>
                        </a:spcBef>
                        <a:spcAft>
                          <a:spcPts val="0"/>
                        </a:spcAft>
                        <a:buNone/>
                      </a:pPr>
                      <a:r>
                        <a:rPr b="1" lang="en-GB" sz="900">
                          <a:solidFill>
                            <a:schemeClr val="dk1"/>
                          </a:solidFill>
                        </a:rPr>
                        <a:t>Programming B</a:t>
                      </a:r>
                      <a:endParaRPr b="1" sz="900">
                        <a:solidFill>
                          <a:schemeClr val="dk1"/>
                        </a:solidFill>
                      </a:endParaRPr>
                    </a:p>
                    <a:p>
                      <a:pPr indent="0" lvl="0" marL="0" rtl="0" algn="l">
                        <a:spcBef>
                          <a:spcPts val="0"/>
                        </a:spcBef>
                        <a:spcAft>
                          <a:spcPts val="0"/>
                        </a:spcAft>
                        <a:buNone/>
                      </a:pPr>
                      <a:r>
                        <a:rPr lang="en-GB" sz="900">
                          <a:solidFill>
                            <a:schemeClr val="dk1"/>
                          </a:solidFill>
                        </a:rPr>
                        <a:t>Chromebook micro:bit </a:t>
                      </a:r>
                      <a:r>
                        <a:rPr b="1" i="1" lang="en-GB" sz="1000">
                          <a:solidFill>
                            <a:schemeClr val="dk1"/>
                          </a:solidFill>
                        </a:rPr>
                        <a:t>Programming enrichment: </a:t>
                      </a:r>
                      <a:r>
                        <a:rPr b="1" i="1" lang="en-GB" sz="1000" u="sng">
                          <a:solidFill>
                            <a:schemeClr val="hlink"/>
                          </a:solidFill>
                          <a:hlinkClick r:id="rId3"/>
                        </a:rPr>
                        <a:t>Studio Code.org</a:t>
                      </a:r>
                      <a:r>
                        <a:rPr b="1" i="1" lang="en-GB" sz="1000">
                          <a:solidFill>
                            <a:schemeClr val="dk1"/>
                          </a:solidFill>
                        </a:rPr>
                        <a:t> </a:t>
                      </a:r>
                      <a:endParaRPr sz="900">
                        <a:solidFill>
                          <a:schemeClr val="dk1"/>
                        </a:solidFill>
                      </a:endParaRPr>
                    </a:p>
                  </a:txBody>
                  <a:tcPr marT="91425" marB="91425" marR="91425" marL="91425"/>
                </a:tc>
                <a:tc rowSpan="2" hMerge="1"/>
              </a:tr>
              <a:tr h="1222475">
                <a:tc gridSpan="2">
                  <a:txBody>
                    <a:bodyPr/>
                    <a:lstStyle/>
                    <a:p>
                      <a:pPr indent="0" lvl="0" marL="0" rtl="0" algn="ctr">
                        <a:spcBef>
                          <a:spcPts val="0"/>
                        </a:spcBef>
                        <a:spcAft>
                          <a:spcPts val="0"/>
                        </a:spcAft>
                        <a:buNone/>
                      </a:pPr>
                      <a:r>
                        <a:rPr b="1" lang="en-GB" sz="1000" u="sng"/>
                        <a:t>Word Processing Skills for a Digital Life </a:t>
                      </a:r>
                      <a:r>
                        <a:rPr b="1" lang="en-GB" sz="1200"/>
                        <a:t> </a:t>
                      </a:r>
                      <a:endParaRPr b="1" sz="1200"/>
                    </a:p>
                    <a:p>
                      <a:pPr indent="0" lvl="0" marL="0" rtl="0" algn="l">
                        <a:spcBef>
                          <a:spcPts val="0"/>
                        </a:spcBef>
                        <a:spcAft>
                          <a:spcPts val="0"/>
                        </a:spcAft>
                        <a:buNone/>
                      </a:pPr>
                      <a:r>
                        <a:t/>
                      </a:r>
                      <a:endParaRPr sz="1000"/>
                    </a:p>
                    <a:p>
                      <a:pPr indent="0" lvl="0" marL="0" rtl="0" algn="l">
                        <a:spcBef>
                          <a:spcPts val="0"/>
                        </a:spcBef>
                        <a:spcAft>
                          <a:spcPts val="0"/>
                        </a:spcAft>
                        <a:buNone/>
                      </a:pPr>
                      <a:r>
                        <a:rPr lang="en-GB" sz="1000"/>
                        <a:t>C</a:t>
                      </a:r>
                      <a:r>
                        <a:rPr lang="en-GB" sz="1000"/>
                        <a:t>onfidently choose the best application to demonstrate my learning.</a:t>
                      </a:r>
                      <a:endParaRPr sz="1000"/>
                    </a:p>
                    <a:p>
                      <a:pPr indent="0" lvl="0" marL="0" rtl="0" algn="l">
                        <a:spcBef>
                          <a:spcPts val="0"/>
                        </a:spcBef>
                        <a:spcAft>
                          <a:spcPts val="0"/>
                        </a:spcAft>
                        <a:buNone/>
                      </a:pPr>
                      <a:r>
                        <a:rPr lang="en-GB" sz="1000"/>
                        <a:t>Format text to suit a purpose.</a:t>
                      </a:r>
                      <a:endParaRPr sz="1000"/>
                    </a:p>
                    <a:p>
                      <a:pPr indent="0" lvl="0" marL="0" rtl="0" algn="l">
                        <a:spcBef>
                          <a:spcPts val="0"/>
                        </a:spcBef>
                        <a:spcAft>
                          <a:spcPts val="0"/>
                        </a:spcAft>
                        <a:buNone/>
                      </a:pPr>
                      <a:r>
                        <a:rPr lang="en-GB" sz="1000"/>
                        <a:t>Publish documents online regularly (in safe, secure </a:t>
                      </a:r>
                      <a:r>
                        <a:rPr lang="en-GB" sz="1000"/>
                        <a:t>settings</a:t>
                      </a:r>
                      <a:r>
                        <a:rPr lang="en-GB" sz="1000"/>
                        <a:t> e.g. google classroom)  and discuss the audience and purpose of my content.</a:t>
                      </a:r>
                      <a:endParaRPr sz="1000"/>
                    </a:p>
                    <a:p>
                      <a:pPr indent="0" lvl="0" marL="457200" rtl="0" algn="l">
                        <a:spcBef>
                          <a:spcPts val="0"/>
                        </a:spcBef>
                        <a:spcAft>
                          <a:spcPts val="0"/>
                        </a:spcAft>
                        <a:buNone/>
                      </a:pPr>
                      <a:r>
                        <a:t/>
                      </a:r>
                      <a:endParaRPr sz="1000"/>
                    </a:p>
                  </a:txBody>
                  <a:tcPr marT="91425" marB="91425" marR="91425" marL="91425"/>
                </a:tc>
                <a:tc hMerge="1"/>
                <a:tc gridSpan="2" vMerge="1"/>
                <a:tc hMerge="1" vMerge="1"/>
              </a:tr>
              <a:tr h="1776650">
                <a:tc>
                  <a:txBody>
                    <a:bodyPr/>
                    <a:lstStyle/>
                    <a:p>
                      <a:pPr indent="0" lvl="0" marL="0" rtl="0" algn="ctr">
                        <a:spcBef>
                          <a:spcPts val="0"/>
                        </a:spcBef>
                        <a:spcAft>
                          <a:spcPts val="0"/>
                        </a:spcAft>
                        <a:buNone/>
                      </a:pPr>
                      <a:r>
                        <a:rPr b="1" lang="en-GB" sz="900" u="sng"/>
                        <a:t>Computing Systems and Networks</a:t>
                      </a:r>
                      <a:endParaRPr b="1" sz="900" u="sng"/>
                    </a:p>
                    <a:p>
                      <a:pPr indent="0" lvl="0" marL="0" rtl="0" algn="ctr">
                        <a:spcBef>
                          <a:spcPts val="0"/>
                        </a:spcBef>
                        <a:spcAft>
                          <a:spcPts val="0"/>
                        </a:spcAft>
                        <a:buNone/>
                      </a:pPr>
                      <a:r>
                        <a:rPr b="1" lang="en-GB" sz="850" u="sng"/>
                        <a:t>Communication and collaboration </a:t>
                      </a:r>
                      <a:r>
                        <a:rPr b="1" lang="en-GB" sz="850"/>
                        <a:t>Exploring how data is transferred by working collaboratively online. </a:t>
                      </a:r>
                      <a:endParaRPr b="1" sz="850"/>
                    </a:p>
                    <a:p>
                      <a:pPr indent="0" lvl="0" marL="0" rtl="0" algn="l">
                        <a:spcBef>
                          <a:spcPts val="0"/>
                        </a:spcBef>
                        <a:spcAft>
                          <a:spcPts val="0"/>
                        </a:spcAft>
                        <a:buNone/>
                      </a:pPr>
                      <a:r>
                        <a:rPr i="1" lang="en-GB" sz="850"/>
                        <a:t>NC design, write and debug programs that accomplish specific goals, including controlling or simulating physical systems; solve problems by decomposing them into smaller parts </a:t>
                      </a:r>
                      <a:endParaRPr i="1" sz="850"/>
                    </a:p>
                    <a:p>
                      <a:pPr indent="0" lvl="0" marL="0" rtl="0" algn="l">
                        <a:spcBef>
                          <a:spcPts val="0"/>
                        </a:spcBef>
                        <a:spcAft>
                          <a:spcPts val="0"/>
                        </a:spcAft>
                        <a:buNone/>
                      </a:pPr>
                      <a:r>
                        <a:rPr i="1" lang="en-GB" sz="850"/>
                        <a:t>understand computer networks including the internet; how they can provide multiple services, such as the world wide web; and the opportunities they offer for communication and collaboration </a:t>
                      </a:r>
                      <a:endParaRPr i="1" sz="850"/>
                    </a:p>
                    <a:p>
                      <a:pPr indent="0" lvl="0" marL="0" rtl="0" algn="l">
                        <a:spcBef>
                          <a:spcPts val="0"/>
                        </a:spcBef>
                        <a:spcAft>
                          <a:spcPts val="0"/>
                        </a:spcAft>
                        <a:buNone/>
                      </a:pPr>
                      <a:r>
                        <a:rPr i="1" lang="en-GB" sz="850"/>
                        <a:t>select, use and combine a variety of software (including internet services) on a range of digital devices to design and create a range of programs, systems and content that accomplish given goals, including collecting, analysing, evaluating and presenting data and information </a:t>
                      </a:r>
                      <a:endParaRPr i="1" sz="850"/>
                    </a:p>
                  </a:txBody>
                  <a:tcPr marT="91425" marB="91425" marR="91425" marL="91425"/>
                </a:tc>
                <a:tc>
                  <a:txBody>
                    <a:bodyPr/>
                    <a:lstStyle/>
                    <a:p>
                      <a:pPr indent="0" lvl="0" marL="0" rtl="0" algn="ctr">
                        <a:spcBef>
                          <a:spcPts val="0"/>
                        </a:spcBef>
                        <a:spcAft>
                          <a:spcPts val="0"/>
                        </a:spcAft>
                        <a:buNone/>
                      </a:pPr>
                      <a:r>
                        <a:rPr b="1" lang="en-GB" sz="800" u="sng"/>
                        <a:t>Programming A</a:t>
                      </a:r>
                      <a:endParaRPr i="1" sz="800">
                        <a:solidFill>
                          <a:schemeClr val="dk1"/>
                        </a:solidFill>
                      </a:endParaRPr>
                    </a:p>
                    <a:p>
                      <a:pPr indent="0" lvl="0" marL="0" rtl="0" algn="ctr">
                        <a:spcBef>
                          <a:spcPts val="0"/>
                        </a:spcBef>
                        <a:spcAft>
                          <a:spcPts val="0"/>
                        </a:spcAft>
                        <a:buClr>
                          <a:schemeClr val="dk1"/>
                        </a:buClr>
                        <a:buSzPts val="1100"/>
                        <a:buFont typeface="Arial"/>
                        <a:buNone/>
                      </a:pPr>
                      <a:r>
                        <a:rPr b="1" lang="en-GB" sz="800" u="sng">
                          <a:solidFill>
                            <a:schemeClr val="dk1"/>
                          </a:solidFill>
                        </a:rPr>
                        <a:t>Variables in games </a:t>
                      </a:r>
                      <a:endParaRPr b="1" sz="800" u="sng">
                        <a:solidFill>
                          <a:schemeClr val="dk1"/>
                        </a:solidFill>
                      </a:endParaRPr>
                    </a:p>
                    <a:p>
                      <a:pPr indent="0" lvl="0" marL="0" rtl="0" algn="l">
                        <a:spcBef>
                          <a:spcPts val="0"/>
                        </a:spcBef>
                        <a:spcAft>
                          <a:spcPts val="0"/>
                        </a:spcAft>
                        <a:buClr>
                          <a:schemeClr val="dk1"/>
                        </a:buClr>
                        <a:buSzPts val="1100"/>
                        <a:buFont typeface="Arial"/>
                        <a:buNone/>
                      </a:pPr>
                      <a:r>
                        <a:rPr b="1" lang="en-GB" sz="800">
                          <a:solidFill>
                            <a:schemeClr val="dk1"/>
                          </a:solidFill>
                        </a:rPr>
                        <a:t>Exploring variables when designing and coding a game.</a:t>
                      </a:r>
                      <a:endParaRPr b="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NC design, write and debug programs that accomplish specific goals, including controlling or simulating physical systems; solve problems by decomposing them into smaller parts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sequence, selection, and repetition in programs; work with variables and various forms of input and output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logical reasoning to explain how some simple algorithms work and to detect and correct errors in algorithms and programs</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select, use and combine a variety of software (including internet services) on a range of digital devices to design and create a range of programs, systems and content that accomplish given goals, including collecting, analysing, evaluating and presenting data and information </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use technology safely, respectfully and responsibly; recognise acceptable/ unacceptable behaviour; identify a range of ways to report concerns about content and contact. </a:t>
                      </a:r>
                      <a:endParaRPr i="1" sz="800">
                        <a:solidFill>
                          <a:schemeClr val="dk1"/>
                        </a:solidFill>
                      </a:endParaRPr>
                    </a:p>
                  </a:txBody>
                  <a:tcPr marT="91425" marB="91425" marR="91425" marL="91425"/>
                </a:tc>
                <a:tc>
                  <a:txBody>
                    <a:bodyPr/>
                    <a:lstStyle/>
                    <a:p>
                      <a:pPr indent="0" lvl="0" marL="0" rtl="0" algn="ctr">
                        <a:spcBef>
                          <a:spcPts val="0"/>
                        </a:spcBef>
                        <a:spcAft>
                          <a:spcPts val="0"/>
                        </a:spcAft>
                        <a:buNone/>
                      </a:pPr>
                      <a:r>
                        <a:rPr b="1" lang="en-GB" sz="900" u="sng"/>
                        <a:t>Creating Media</a:t>
                      </a:r>
                      <a:endParaRPr b="1" sz="900" u="sng"/>
                    </a:p>
                    <a:p>
                      <a:pPr indent="0" lvl="0" marL="0" rtl="0" algn="ctr">
                        <a:spcBef>
                          <a:spcPts val="0"/>
                        </a:spcBef>
                        <a:spcAft>
                          <a:spcPts val="0"/>
                        </a:spcAft>
                        <a:buClr>
                          <a:schemeClr val="dk1"/>
                        </a:buClr>
                        <a:buSzPts val="1100"/>
                        <a:buFont typeface="Arial"/>
                        <a:buNone/>
                      </a:pPr>
                      <a:r>
                        <a:rPr b="1" lang="en-GB" sz="900" u="sng"/>
                        <a:t>Webpage creation</a:t>
                      </a:r>
                      <a:r>
                        <a:rPr b="1" lang="en-GB" sz="900"/>
                        <a:t> </a:t>
                      </a:r>
                      <a:endParaRPr b="1" sz="900"/>
                    </a:p>
                    <a:p>
                      <a:pPr indent="0" lvl="0" marL="0" rtl="0" algn="l">
                        <a:spcBef>
                          <a:spcPts val="0"/>
                        </a:spcBef>
                        <a:spcAft>
                          <a:spcPts val="0"/>
                        </a:spcAft>
                        <a:buClr>
                          <a:schemeClr val="dk1"/>
                        </a:buClr>
                        <a:buSzPts val="1100"/>
                        <a:buFont typeface="Arial"/>
                        <a:buNone/>
                      </a:pPr>
                      <a:r>
                        <a:rPr b="1" lang="en-GB" sz="900"/>
                        <a:t>Designing and creating </a:t>
                      </a:r>
                      <a:r>
                        <a:rPr b="1" lang="en-GB" sz="900"/>
                        <a:t>web pages</a:t>
                      </a:r>
                      <a:r>
                        <a:rPr b="1" lang="en-GB" sz="900"/>
                        <a:t>, giving consideration to copyright, aesthetics and navigation.</a:t>
                      </a:r>
                      <a:endParaRPr b="1" sz="900"/>
                    </a:p>
                    <a:p>
                      <a:pPr indent="0" lvl="0" marL="0" rtl="0" algn="l">
                        <a:spcBef>
                          <a:spcPts val="0"/>
                        </a:spcBef>
                        <a:spcAft>
                          <a:spcPts val="0"/>
                        </a:spcAft>
                        <a:buClr>
                          <a:schemeClr val="dk1"/>
                        </a:buClr>
                        <a:buSzPts val="1100"/>
                        <a:buFont typeface="Arial"/>
                        <a:buNone/>
                      </a:pPr>
                      <a:r>
                        <a:rPr i="1" lang="en-GB" sz="900"/>
                        <a:t>NC use search technologies effectively, appreciate how results are selected and ranked, and be discerning in evaluating digital content </a:t>
                      </a:r>
                      <a:endParaRPr i="1" sz="900"/>
                    </a:p>
                    <a:p>
                      <a:pPr indent="0" lvl="0" marL="0" rtl="0" algn="l">
                        <a:spcBef>
                          <a:spcPts val="0"/>
                        </a:spcBef>
                        <a:spcAft>
                          <a:spcPts val="0"/>
                        </a:spcAft>
                        <a:buClr>
                          <a:schemeClr val="dk1"/>
                        </a:buClr>
                        <a:buSzPts val="1100"/>
                        <a:buFont typeface="Arial"/>
                        <a:buNone/>
                      </a:pPr>
                      <a:r>
                        <a:rPr i="1" lang="en-GB" sz="900"/>
                        <a:t>select, use and combine a variety of software (including internet services) on a range of digital devices to design and create a range of programs, systems and content that accomplish given goals, including collecting, analysing, evaluating and presenting data and information </a:t>
                      </a:r>
                      <a:endParaRPr i="1" sz="900"/>
                    </a:p>
                    <a:p>
                      <a:pPr indent="0" lvl="0" marL="0" rtl="0" algn="l">
                        <a:spcBef>
                          <a:spcPts val="0"/>
                        </a:spcBef>
                        <a:spcAft>
                          <a:spcPts val="0"/>
                        </a:spcAft>
                        <a:buClr>
                          <a:schemeClr val="dk1"/>
                        </a:buClr>
                        <a:buSzPts val="1100"/>
                        <a:buFont typeface="Arial"/>
                        <a:buNone/>
                      </a:pPr>
                      <a:r>
                        <a:rPr i="1" lang="en-GB" sz="900"/>
                        <a:t>use technology safely, respectfully and responsibly; recognise acceptable/unacceptable behaviour; identify a range of ways to report concerns about content and contact.</a:t>
                      </a:r>
                      <a:endParaRPr i="1" sz="900"/>
                    </a:p>
                  </a:txBody>
                  <a:tcPr marT="91425" marB="91425" marR="91425" marL="91425"/>
                </a:tc>
                <a:tc>
                  <a:txBody>
                    <a:bodyPr/>
                    <a:lstStyle/>
                    <a:p>
                      <a:pPr indent="0" lvl="0" marL="0" rtl="0" algn="ctr">
                        <a:spcBef>
                          <a:spcPts val="0"/>
                        </a:spcBef>
                        <a:spcAft>
                          <a:spcPts val="0"/>
                        </a:spcAft>
                        <a:buNone/>
                      </a:pPr>
                      <a:r>
                        <a:rPr b="1" lang="en-GB" sz="900" u="sng"/>
                        <a:t>Programming B</a:t>
                      </a:r>
                      <a:endParaRPr b="1" sz="900" u="sng"/>
                    </a:p>
                    <a:p>
                      <a:pPr indent="0" lvl="0" marL="0" rtl="0" algn="ctr">
                        <a:spcBef>
                          <a:spcPts val="0"/>
                        </a:spcBef>
                        <a:spcAft>
                          <a:spcPts val="0"/>
                        </a:spcAft>
                        <a:buClr>
                          <a:schemeClr val="dk1"/>
                        </a:buClr>
                        <a:buSzPts val="1100"/>
                        <a:buFont typeface="Arial"/>
                        <a:buNone/>
                      </a:pPr>
                      <a:r>
                        <a:rPr b="1" lang="en-GB" sz="900" u="sng">
                          <a:solidFill>
                            <a:schemeClr val="dk1"/>
                          </a:solidFill>
                        </a:rPr>
                        <a:t>Sensing movement </a:t>
                      </a:r>
                      <a:endParaRPr b="1" sz="900" u="sng">
                        <a:solidFill>
                          <a:schemeClr val="dk1"/>
                        </a:solidFill>
                      </a:endParaRPr>
                    </a:p>
                    <a:p>
                      <a:pPr indent="0" lvl="0" marL="0" rtl="0" algn="l">
                        <a:spcBef>
                          <a:spcPts val="0"/>
                        </a:spcBef>
                        <a:spcAft>
                          <a:spcPts val="0"/>
                        </a:spcAft>
                        <a:buClr>
                          <a:schemeClr val="dk1"/>
                        </a:buClr>
                        <a:buSzPts val="1100"/>
                        <a:buFont typeface="Arial"/>
                        <a:buNone/>
                      </a:pPr>
                      <a:r>
                        <a:rPr b="1" lang="en-GB" sz="900">
                          <a:solidFill>
                            <a:schemeClr val="dk1"/>
                          </a:solidFill>
                        </a:rPr>
                        <a:t>Designing and coding a project that captures inputs from physical devices.</a:t>
                      </a:r>
                      <a:endParaRPr b="1" sz="90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NC design, write and debug programs that accomplish specific goals, including controlling or simulating physical systems; solve problems by decomposing them into smaller parts </a:t>
                      </a:r>
                      <a:endParaRPr i="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use sequence, selection, and repetition in programs; work with variables and various forms of input and output </a:t>
                      </a:r>
                      <a:endParaRPr i="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use logical reasoning to explain how some simple algorithms work and to detect and correct errors in algorithms and programs</a:t>
                      </a:r>
                      <a:endParaRPr i="1" sz="850">
                        <a:solidFill>
                          <a:schemeClr val="dk1"/>
                        </a:solidFill>
                      </a:endParaRPr>
                    </a:p>
                    <a:p>
                      <a:pPr indent="0" lvl="0" marL="0" rtl="0" algn="l">
                        <a:spcBef>
                          <a:spcPts val="0"/>
                        </a:spcBef>
                        <a:spcAft>
                          <a:spcPts val="0"/>
                        </a:spcAft>
                        <a:buClr>
                          <a:schemeClr val="dk1"/>
                        </a:buClr>
                        <a:buSzPts val="1100"/>
                        <a:buFont typeface="Arial"/>
                        <a:buNone/>
                      </a:pPr>
                      <a:r>
                        <a:rPr i="1" lang="en-GB" sz="850">
                          <a:solidFill>
                            <a:schemeClr val="dk1"/>
                          </a:solidFill>
                        </a:rPr>
                        <a:t>select, use and combine a variety of software (including internet services) on a range of digital devices to design and create a range of programs, systems and content that accomplish given goals, including collecting, analysing, evaluating and presenting data and information</a:t>
                      </a:r>
                      <a:r>
                        <a:rPr i="1" lang="en-GB" sz="800">
                          <a:solidFill>
                            <a:schemeClr val="dk1"/>
                          </a:solidFill>
                        </a:rPr>
                        <a:t> </a:t>
                      </a:r>
                      <a:endParaRPr i="1" sz="8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4"/>
                        </a:rPr>
                        <a:t>Studio Code.org</a:t>
                      </a:r>
                      <a:r>
                        <a:rPr b="1" i="1" lang="en-GB" sz="1000">
                          <a:solidFill>
                            <a:schemeClr val="dk1"/>
                          </a:solidFill>
                        </a:rPr>
                        <a:t> </a:t>
                      </a:r>
                      <a:endParaRPr i="1" sz="800">
                        <a:solidFill>
                          <a:schemeClr val="dk1"/>
                        </a:solidFill>
                      </a:endParaRPr>
                    </a:p>
                  </a:txBody>
                  <a:tcPr marT="91425" marB="91425" marR="91425" marL="91425"/>
                </a:tc>
              </a:tr>
            </a:tbl>
          </a:graphicData>
        </a:graphic>
      </p:graphicFrame>
      <p:pic>
        <p:nvPicPr>
          <p:cNvPr id="218" name="Google Shape;218;p40"/>
          <p:cNvPicPr preferRelativeResize="0"/>
          <p:nvPr/>
        </p:nvPicPr>
        <p:blipFill>
          <a:blip r:embed="rId5">
            <a:alphaModFix/>
          </a:blip>
          <a:stretch>
            <a:fillRect/>
          </a:stretch>
        </p:blipFill>
        <p:spPr>
          <a:xfrm>
            <a:off x="4150413" y="46825"/>
            <a:ext cx="339111" cy="40700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graphicFrame>
        <p:nvGraphicFramePr>
          <p:cNvPr id="223" name="Google Shape;223;p41"/>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75800">
                <a:tc gridSpan="4">
                  <a:txBody>
                    <a:bodyPr/>
                    <a:lstStyle/>
                    <a:p>
                      <a:pPr indent="0" lvl="0" marL="0" rtl="0" algn="l">
                        <a:spcBef>
                          <a:spcPts val="0"/>
                        </a:spcBef>
                        <a:spcAft>
                          <a:spcPts val="0"/>
                        </a:spcAft>
                        <a:buNone/>
                      </a:pPr>
                      <a:r>
                        <a:rPr b="1" lang="en-GB"/>
                        <a:t>Year 6     Knowledge and Skills  : Links to Curriculum Lessons and Intended  Outcomes           </a:t>
                      </a:r>
                      <a:endParaRPr b="1"/>
                    </a:p>
                  </a:txBody>
                  <a:tcPr marT="91425" marB="91425" marR="91425" marL="91425"/>
                </a:tc>
                <a:tc hMerge="1"/>
                <a:tc hMerge="1"/>
                <a:tc hMerge="1"/>
              </a:tr>
              <a:tr h="896225">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Computing Systems and Networks</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50" u="sng">
                          <a:solidFill>
                            <a:schemeClr val="dk1"/>
                          </a:solidFill>
                        </a:rPr>
                        <a:t>Communication and collaboration </a:t>
                      </a:r>
                      <a:r>
                        <a:rPr b="1" lang="en-GB" sz="850">
                          <a:solidFill>
                            <a:schemeClr val="dk1"/>
                          </a:solidFill>
                        </a:rPr>
                        <a:t>Exploring how data is transferred by working collaboratively online. </a:t>
                      </a:r>
                      <a:endParaRPr b="1"/>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800" u="sng">
                          <a:solidFill>
                            <a:schemeClr val="dk1"/>
                          </a:solidFill>
                        </a:rPr>
                        <a:t>Variables in games </a:t>
                      </a:r>
                      <a:endParaRPr b="1" sz="800" u="sng">
                        <a:solidFill>
                          <a:schemeClr val="dk1"/>
                        </a:solidFill>
                      </a:endParaRPr>
                    </a:p>
                    <a:p>
                      <a:pPr indent="0" lvl="0" marL="0" rtl="0" algn="l">
                        <a:spcBef>
                          <a:spcPts val="0"/>
                        </a:spcBef>
                        <a:spcAft>
                          <a:spcPts val="0"/>
                        </a:spcAft>
                        <a:buClr>
                          <a:schemeClr val="dk1"/>
                        </a:buClr>
                        <a:buSzPts val="1100"/>
                        <a:buFont typeface="Arial"/>
                        <a:buNone/>
                      </a:pPr>
                      <a:r>
                        <a:rPr b="1" lang="en-GB" sz="800">
                          <a:solidFill>
                            <a:schemeClr val="dk1"/>
                          </a:solidFill>
                        </a:rPr>
                        <a:t>Exploring variables when designing and coding a game.</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Creating Media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900" u="sng">
                          <a:solidFill>
                            <a:schemeClr val="dk1"/>
                          </a:solidFill>
                        </a:rPr>
                        <a:t>Webpage creation</a:t>
                      </a:r>
                      <a:r>
                        <a:rPr b="1" lang="en-GB" sz="900">
                          <a:solidFill>
                            <a:schemeClr val="dk1"/>
                          </a:solidFill>
                        </a:rPr>
                        <a:t> </a:t>
                      </a:r>
                      <a:endParaRPr b="1" sz="900">
                        <a:solidFill>
                          <a:schemeClr val="dk1"/>
                        </a:solidFill>
                      </a:endParaRPr>
                    </a:p>
                    <a:p>
                      <a:pPr indent="0" lvl="0" marL="0" rtl="0" algn="l">
                        <a:spcBef>
                          <a:spcPts val="0"/>
                        </a:spcBef>
                        <a:spcAft>
                          <a:spcPts val="0"/>
                        </a:spcAft>
                        <a:buClr>
                          <a:schemeClr val="dk1"/>
                        </a:buClr>
                        <a:buSzPts val="1100"/>
                        <a:buFont typeface="Arial"/>
                        <a:buNone/>
                      </a:pPr>
                      <a:r>
                        <a:rPr b="1" lang="en-GB" sz="900">
                          <a:solidFill>
                            <a:schemeClr val="dk1"/>
                          </a:solidFill>
                        </a:rPr>
                        <a:t>Designing and creating web pages, giving consideration to copyright, aesthetics and navigation.</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B</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900" u="sng">
                          <a:solidFill>
                            <a:schemeClr val="dk1"/>
                          </a:solidFill>
                        </a:rPr>
                        <a:t>Sensing movement </a:t>
                      </a:r>
                      <a:endParaRPr b="1" sz="900" u="sng">
                        <a:solidFill>
                          <a:schemeClr val="dk1"/>
                        </a:solidFill>
                      </a:endParaRPr>
                    </a:p>
                    <a:p>
                      <a:pPr indent="0" lvl="0" marL="0" rtl="0" algn="l">
                        <a:spcBef>
                          <a:spcPts val="0"/>
                        </a:spcBef>
                        <a:spcAft>
                          <a:spcPts val="0"/>
                        </a:spcAft>
                        <a:buClr>
                          <a:schemeClr val="dk1"/>
                        </a:buClr>
                        <a:buSzPts val="1100"/>
                        <a:buFont typeface="Arial"/>
                        <a:buNone/>
                      </a:pPr>
                      <a:r>
                        <a:rPr b="1" lang="en-GB" sz="900">
                          <a:solidFill>
                            <a:schemeClr val="dk1"/>
                          </a:solidFill>
                        </a:rPr>
                        <a:t>Designing and coding a project that captures inputs from physical devices.</a:t>
                      </a:r>
                      <a:endParaRPr/>
                    </a:p>
                  </a:txBody>
                  <a:tcPr marT="91425" marB="91425" marR="91425" marL="91425"/>
                </a:tc>
              </a:tr>
              <a:tr h="3604500">
                <a:tc>
                  <a:txBody>
                    <a:bodyPr/>
                    <a:lstStyle/>
                    <a:p>
                      <a:pPr indent="0" lvl="0" marL="0" rtl="0" algn="l">
                        <a:lnSpc>
                          <a:spcPct val="100000"/>
                        </a:lnSpc>
                        <a:spcBef>
                          <a:spcPts val="1200"/>
                        </a:spcBef>
                        <a:spcAft>
                          <a:spcPts val="0"/>
                        </a:spcAft>
                        <a:buNone/>
                      </a:pPr>
                      <a:r>
                        <a:rPr i="1" lang="en-GB" sz="900" u="sng">
                          <a:solidFill>
                            <a:schemeClr val="hlink"/>
                          </a:solidFill>
                          <a:hlinkClick r:id="rId3"/>
                        </a:rPr>
                        <a:t>Computing systems and networks - Communication and collaboration</a:t>
                      </a:r>
                      <a:endParaRPr i="1" sz="900"/>
                    </a:p>
                    <a:p>
                      <a:pPr indent="0" lvl="0" marL="0" rtl="0" algn="l">
                        <a:lnSpc>
                          <a:spcPct val="100000"/>
                        </a:lnSpc>
                        <a:spcBef>
                          <a:spcPts val="1200"/>
                        </a:spcBef>
                        <a:spcAft>
                          <a:spcPts val="0"/>
                        </a:spcAft>
                        <a:buNone/>
                      </a:pPr>
                      <a:r>
                        <a:rPr i="1" lang="en-GB" sz="800"/>
                        <a:t>Using chromebooks and google slides children will be able to:</a:t>
                      </a:r>
                      <a:endParaRPr i="1" sz="800"/>
                    </a:p>
                    <a:p>
                      <a:pPr indent="0" lvl="0" marL="0" rtl="0" algn="l">
                        <a:lnSpc>
                          <a:spcPct val="100000"/>
                        </a:lnSpc>
                        <a:spcBef>
                          <a:spcPts val="0"/>
                        </a:spcBef>
                        <a:spcAft>
                          <a:spcPts val="0"/>
                        </a:spcAft>
                        <a:buNone/>
                      </a:pPr>
                      <a:r>
                        <a:rPr i="1" lang="en-GB" sz="800"/>
                        <a:t>Explain the importance of internet addresses</a:t>
                      </a:r>
                      <a:endParaRPr i="1" sz="800"/>
                    </a:p>
                    <a:p>
                      <a:pPr indent="0" lvl="0" marL="0" rtl="0" algn="l">
                        <a:lnSpc>
                          <a:spcPct val="100000"/>
                        </a:lnSpc>
                        <a:spcBef>
                          <a:spcPts val="0"/>
                        </a:spcBef>
                        <a:spcAft>
                          <a:spcPts val="0"/>
                        </a:spcAft>
                        <a:buNone/>
                      </a:pPr>
                      <a:r>
                        <a:rPr i="1" lang="en-GB" sz="800"/>
                        <a:t>Recognise</a:t>
                      </a:r>
                      <a:r>
                        <a:rPr i="1" lang="en-GB" sz="800"/>
                        <a:t> how data is transferred across the internet</a:t>
                      </a:r>
                      <a:endParaRPr i="1" sz="800"/>
                    </a:p>
                    <a:p>
                      <a:pPr indent="0" lvl="0" marL="0" rtl="0" algn="l">
                        <a:lnSpc>
                          <a:spcPct val="100000"/>
                        </a:lnSpc>
                        <a:spcBef>
                          <a:spcPts val="0"/>
                        </a:spcBef>
                        <a:spcAft>
                          <a:spcPts val="0"/>
                        </a:spcAft>
                        <a:buNone/>
                      </a:pPr>
                      <a:r>
                        <a:rPr i="1" lang="en-GB" sz="800"/>
                        <a:t>Identify</a:t>
                      </a:r>
                      <a:r>
                        <a:rPr i="1" lang="en-GB" sz="800"/>
                        <a:t>, explain and use the term ‘data packets’</a:t>
                      </a:r>
                      <a:endParaRPr i="1" sz="800"/>
                    </a:p>
                    <a:p>
                      <a:pPr indent="0" lvl="0" marL="0" rtl="0" algn="l">
                        <a:lnSpc>
                          <a:spcPct val="100000"/>
                        </a:lnSpc>
                        <a:spcBef>
                          <a:spcPts val="0"/>
                        </a:spcBef>
                        <a:spcAft>
                          <a:spcPts val="0"/>
                        </a:spcAft>
                        <a:buNone/>
                      </a:pPr>
                      <a:r>
                        <a:rPr i="1" lang="en-GB" sz="800"/>
                        <a:t>Explain how sharing </a:t>
                      </a:r>
                      <a:r>
                        <a:rPr i="1" lang="en-GB" sz="800"/>
                        <a:t>information</a:t>
                      </a:r>
                      <a:r>
                        <a:rPr i="1" lang="en-GB" sz="800"/>
                        <a:t> online can help people to work together</a:t>
                      </a:r>
                      <a:endParaRPr i="1" sz="800"/>
                    </a:p>
                    <a:p>
                      <a:pPr indent="0" lvl="0" marL="0" rtl="0" algn="l">
                        <a:lnSpc>
                          <a:spcPct val="100000"/>
                        </a:lnSpc>
                        <a:spcBef>
                          <a:spcPts val="0"/>
                        </a:spcBef>
                        <a:spcAft>
                          <a:spcPts val="0"/>
                        </a:spcAft>
                        <a:buNone/>
                      </a:pPr>
                      <a:r>
                        <a:rPr i="1" lang="en-GB" sz="800"/>
                        <a:t>Evaluate different ways of working together online ie: private and public</a:t>
                      </a:r>
                      <a:endParaRPr i="1" sz="800"/>
                    </a:p>
                    <a:p>
                      <a:pPr indent="0" lvl="0" marL="0" rtl="0" algn="l">
                        <a:lnSpc>
                          <a:spcPct val="100000"/>
                        </a:lnSpc>
                        <a:spcBef>
                          <a:spcPts val="0"/>
                        </a:spcBef>
                        <a:spcAft>
                          <a:spcPts val="0"/>
                        </a:spcAft>
                        <a:buNone/>
                      </a:pPr>
                      <a:r>
                        <a:rPr i="1" lang="en-GB" sz="800"/>
                        <a:t>Explain how the </a:t>
                      </a:r>
                      <a:r>
                        <a:rPr i="1" lang="en-GB" sz="800"/>
                        <a:t>internet</a:t>
                      </a:r>
                      <a:r>
                        <a:rPr i="1" lang="en-GB" sz="800"/>
                        <a:t> can facilitate effective collaboration</a:t>
                      </a:r>
                      <a:endParaRPr i="1" sz="800"/>
                    </a:p>
                    <a:p>
                      <a:pPr indent="0" lvl="0" marL="0" rtl="0" algn="l">
                        <a:lnSpc>
                          <a:spcPct val="100000"/>
                        </a:lnSpc>
                        <a:spcBef>
                          <a:spcPts val="0"/>
                        </a:spcBef>
                        <a:spcAft>
                          <a:spcPts val="0"/>
                        </a:spcAft>
                        <a:buNone/>
                      </a:pPr>
                      <a:r>
                        <a:rPr i="1" lang="en-GB" sz="800"/>
                        <a:t>Recognise</a:t>
                      </a:r>
                      <a:r>
                        <a:rPr i="1" lang="en-GB" sz="800"/>
                        <a:t> how we communicate using technology</a:t>
                      </a:r>
                      <a:endParaRPr i="1" sz="800"/>
                    </a:p>
                    <a:p>
                      <a:pPr indent="0" lvl="0" marL="0" rtl="0" algn="l">
                        <a:lnSpc>
                          <a:spcPct val="100000"/>
                        </a:lnSpc>
                        <a:spcBef>
                          <a:spcPts val="0"/>
                        </a:spcBef>
                        <a:spcAft>
                          <a:spcPts val="0"/>
                        </a:spcAft>
                        <a:buNone/>
                      </a:pPr>
                      <a:r>
                        <a:rPr i="1" lang="en-GB" sz="800"/>
                        <a:t>Evaluate different methods of online communication and </a:t>
                      </a:r>
                      <a:r>
                        <a:rPr i="1" lang="en-GB" sz="800"/>
                        <a:t>recognise</a:t>
                      </a:r>
                      <a:r>
                        <a:rPr i="1" lang="en-GB" sz="800"/>
                        <a:t> when and where to share information; information may </a:t>
                      </a:r>
                      <a:r>
                        <a:rPr i="1" lang="en-GB" sz="800"/>
                        <a:t>not</a:t>
                      </a:r>
                      <a:r>
                        <a:rPr i="1" lang="en-GB" sz="800"/>
                        <a:t> be private and how to report inappropriate communication</a:t>
                      </a:r>
                      <a:endParaRPr i="1" sz="800"/>
                    </a:p>
                    <a:p>
                      <a:pPr indent="0" lvl="0" marL="0" rtl="0" algn="l">
                        <a:lnSpc>
                          <a:spcPct val="100000"/>
                        </a:lnSpc>
                        <a:spcBef>
                          <a:spcPts val="0"/>
                        </a:spcBef>
                        <a:spcAft>
                          <a:spcPts val="0"/>
                        </a:spcAft>
                        <a:buNone/>
                      </a:pPr>
                      <a:r>
                        <a:t/>
                      </a:r>
                      <a:endParaRPr i="1" sz="800"/>
                    </a:p>
                    <a:p>
                      <a:pPr indent="0" lvl="0" marL="0" rtl="0" algn="l">
                        <a:lnSpc>
                          <a:spcPct val="100000"/>
                        </a:lnSpc>
                        <a:spcBef>
                          <a:spcPts val="0"/>
                        </a:spcBef>
                        <a:spcAft>
                          <a:spcPts val="0"/>
                        </a:spcAft>
                        <a:buNone/>
                      </a:pPr>
                      <a:r>
                        <a:rPr b="1" i="1" lang="en-GB" sz="800"/>
                        <a:t>Assessment: Summative Assessment Quiz</a:t>
                      </a:r>
                      <a:endParaRPr b="1" i="1"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4"/>
                        </a:rPr>
                        <a:t>Programming A – Variables in games</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i="1" lang="en-GB" sz="900"/>
                        <a:t>Using chromebooks and scratch children will be </a:t>
                      </a:r>
                      <a:r>
                        <a:rPr i="1" lang="en-GB" sz="900"/>
                        <a:t>able</a:t>
                      </a:r>
                      <a:r>
                        <a:rPr i="1" lang="en-GB" sz="900"/>
                        <a:t> to:</a:t>
                      </a:r>
                      <a:endParaRPr i="1" sz="900"/>
                    </a:p>
                    <a:p>
                      <a:pPr indent="0" lvl="0" marL="0" rtl="0" algn="l">
                        <a:spcBef>
                          <a:spcPts val="0"/>
                        </a:spcBef>
                        <a:spcAft>
                          <a:spcPts val="0"/>
                        </a:spcAft>
                        <a:buClr>
                          <a:schemeClr val="dk1"/>
                        </a:buClr>
                        <a:buSzPts val="1100"/>
                        <a:buFont typeface="Arial"/>
                        <a:buNone/>
                      </a:pPr>
                      <a:r>
                        <a:rPr i="1" lang="en-GB" sz="900"/>
                        <a:t>Define a variable as something that </a:t>
                      </a:r>
                      <a:r>
                        <a:rPr i="1" lang="en-GB" sz="900"/>
                        <a:t>is</a:t>
                      </a:r>
                      <a:r>
                        <a:rPr i="1" lang="en-GB" sz="900"/>
                        <a:t> </a:t>
                      </a:r>
                      <a:r>
                        <a:rPr i="1" lang="en-GB" sz="900"/>
                        <a:t>changeable and that can hold numbers or letters</a:t>
                      </a:r>
                      <a:endParaRPr i="1" sz="900"/>
                    </a:p>
                    <a:p>
                      <a:pPr indent="0" lvl="0" marL="0" rtl="0" algn="l">
                        <a:spcBef>
                          <a:spcPts val="0"/>
                        </a:spcBef>
                        <a:spcAft>
                          <a:spcPts val="0"/>
                        </a:spcAft>
                        <a:buClr>
                          <a:schemeClr val="dk1"/>
                        </a:buClr>
                        <a:buSzPts val="1100"/>
                        <a:buFont typeface="Arial"/>
                        <a:buNone/>
                      </a:pPr>
                      <a:r>
                        <a:rPr i="1" lang="en-GB" sz="900"/>
                        <a:t>Explain why a variable is used in a  program</a:t>
                      </a:r>
                      <a:endParaRPr i="1" sz="900"/>
                    </a:p>
                    <a:p>
                      <a:pPr indent="0" lvl="0" marL="0" rtl="0" algn="l">
                        <a:spcBef>
                          <a:spcPts val="0"/>
                        </a:spcBef>
                        <a:spcAft>
                          <a:spcPts val="0"/>
                        </a:spcAft>
                        <a:buClr>
                          <a:schemeClr val="dk1"/>
                        </a:buClr>
                        <a:buSzPts val="1100"/>
                        <a:buFont typeface="Arial"/>
                        <a:buNone/>
                      </a:pPr>
                      <a:r>
                        <a:rPr i="1" lang="en-GB" sz="900"/>
                        <a:t>Identify variables as placeholders, with name and a value that can be changed</a:t>
                      </a:r>
                      <a:endParaRPr i="1" sz="900"/>
                    </a:p>
                    <a:p>
                      <a:pPr indent="0" lvl="0" marL="0" rtl="0" algn="l">
                        <a:spcBef>
                          <a:spcPts val="0"/>
                        </a:spcBef>
                        <a:spcAft>
                          <a:spcPts val="0"/>
                        </a:spcAft>
                        <a:buClr>
                          <a:schemeClr val="dk1"/>
                        </a:buClr>
                        <a:buSzPts val="1100"/>
                        <a:buFont typeface="Arial"/>
                        <a:buNone/>
                      </a:pPr>
                      <a:r>
                        <a:rPr i="1" lang="en-GB" sz="900"/>
                        <a:t>Choose how to improve a game y using variables</a:t>
                      </a:r>
                      <a:endParaRPr i="1" sz="900"/>
                    </a:p>
                    <a:p>
                      <a:pPr indent="0" lvl="0" marL="0" rtl="0" algn="l">
                        <a:spcBef>
                          <a:spcPts val="0"/>
                        </a:spcBef>
                        <a:spcAft>
                          <a:spcPts val="0"/>
                        </a:spcAft>
                        <a:buClr>
                          <a:schemeClr val="dk1"/>
                        </a:buClr>
                        <a:buSzPts val="1100"/>
                        <a:buFont typeface="Arial"/>
                        <a:buNone/>
                      </a:pPr>
                      <a:r>
                        <a:rPr i="1" lang="en-GB" sz="900"/>
                        <a:t>Design, create and evaluate a project that builds on a given example.</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b="1" i="1" lang="en-GB" sz="800">
                          <a:solidFill>
                            <a:schemeClr val="dk1"/>
                          </a:solidFill>
                        </a:rPr>
                        <a:t>Assessment: Summative Assessment Quiz</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5"/>
                        </a:rPr>
                        <a:t>Studio Code.org</a:t>
                      </a:r>
                      <a:r>
                        <a:rPr b="1" i="1" lang="en-GB" sz="1000">
                          <a:solidFill>
                            <a:schemeClr val="dk1"/>
                          </a:solidFill>
                        </a:rPr>
                        <a:t> </a:t>
                      </a:r>
                      <a:endParaRPr i="1" sz="900"/>
                    </a:p>
                    <a:p>
                      <a:pPr indent="0" lvl="0" marL="0" rtl="0" algn="l">
                        <a:spcBef>
                          <a:spcPts val="0"/>
                        </a:spcBef>
                        <a:spcAft>
                          <a:spcPts val="0"/>
                        </a:spcAft>
                        <a:buClr>
                          <a:schemeClr val="dk1"/>
                        </a:buClr>
                        <a:buSzPts val="1100"/>
                        <a:buFont typeface="Arial"/>
                        <a:buNone/>
                      </a:pPr>
                      <a:r>
                        <a:t/>
                      </a:r>
                      <a:endParaRPr i="1" sz="9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900" u="sng">
                          <a:solidFill>
                            <a:schemeClr val="hlink"/>
                          </a:solidFill>
                          <a:hlinkClick r:id="rId6"/>
                        </a:rPr>
                        <a:t>Creating media – Web page creation</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i="1" lang="en-GB" sz="900"/>
                        <a:t>Using chromebooks and google sites</a:t>
                      </a:r>
                      <a:endParaRPr i="1" sz="900"/>
                    </a:p>
                    <a:p>
                      <a:pPr indent="0" lvl="0" marL="0" rtl="0" algn="l">
                        <a:spcBef>
                          <a:spcPts val="0"/>
                        </a:spcBef>
                        <a:spcAft>
                          <a:spcPts val="0"/>
                        </a:spcAft>
                        <a:buClr>
                          <a:schemeClr val="dk1"/>
                        </a:buClr>
                        <a:buSzPts val="1100"/>
                        <a:buFont typeface="Arial"/>
                        <a:buNone/>
                      </a:pPr>
                      <a:r>
                        <a:rPr i="1" lang="en-GB" sz="900"/>
                        <a:t>Children will be able to: </a:t>
                      </a:r>
                      <a:endParaRPr i="1" sz="900"/>
                    </a:p>
                    <a:p>
                      <a:pPr indent="0" lvl="0" marL="0" rtl="0" algn="l">
                        <a:spcBef>
                          <a:spcPts val="0"/>
                        </a:spcBef>
                        <a:spcAft>
                          <a:spcPts val="0"/>
                        </a:spcAft>
                        <a:buClr>
                          <a:schemeClr val="dk1"/>
                        </a:buClr>
                        <a:buSzPts val="1100"/>
                        <a:buFont typeface="Arial"/>
                        <a:buNone/>
                      </a:pPr>
                      <a:r>
                        <a:t/>
                      </a:r>
                      <a:endParaRPr i="1" sz="900"/>
                    </a:p>
                    <a:p>
                      <a:pPr indent="0" lvl="0" marL="0" rtl="0" algn="l">
                        <a:spcBef>
                          <a:spcPts val="0"/>
                        </a:spcBef>
                        <a:spcAft>
                          <a:spcPts val="0"/>
                        </a:spcAft>
                        <a:buClr>
                          <a:schemeClr val="dk1"/>
                        </a:buClr>
                        <a:buSzPts val="1100"/>
                        <a:buFont typeface="Arial"/>
                        <a:buNone/>
                      </a:pPr>
                      <a:r>
                        <a:rPr i="1" lang="en-GB" sz="900"/>
                        <a:t>Review an existing website and consider its structure</a:t>
                      </a:r>
                      <a:endParaRPr i="1" sz="900"/>
                    </a:p>
                    <a:p>
                      <a:pPr indent="0" lvl="0" marL="0" rtl="0" algn="l">
                        <a:spcBef>
                          <a:spcPts val="0"/>
                        </a:spcBef>
                        <a:spcAft>
                          <a:spcPts val="0"/>
                        </a:spcAft>
                        <a:buClr>
                          <a:schemeClr val="dk1"/>
                        </a:buClr>
                        <a:buSzPts val="1100"/>
                        <a:buFont typeface="Arial"/>
                        <a:buNone/>
                      </a:pPr>
                      <a:r>
                        <a:rPr i="1" lang="en-GB" sz="900"/>
                        <a:t>Know that websites </a:t>
                      </a:r>
                      <a:r>
                        <a:rPr i="1" lang="en-GB" sz="900"/>
                        <a:t>are written</a:t>
                      </a:r>
                      <a:r>
                        <a:rPr i="1" lang="en-GB" sz="900"/>
                        <a:t> HTML</a:t>
                      </a:r>
                      <a:endParaRPr i="1" sz="900"/>
                    </a:p>
                    <a:p>
                      <a:pPr indent="0" lvl="0" marL="0" rtl="0" algn="l">
                        <a:spcBef>
                          <a:spcPts val="0"/>
                        </a:spcBef>
                        <a:spcAft>
                          <a:spcPts val="0"/>
                        </a:spcAft>
                        <a:buClr>
                          <a:schemeClr val="dk1"/>
                        </a:buClr>
                        <a:buSzPts val="1100"/>
                        <a:buFont typeface="Arial"/>
                        <a:buNone/>
                      </a:pPr>
                      <a:r>
                        <a:rPr i="1" lang="en-GB" sz="900"/>
                        <a:t>Plan the features of a web page</a:t>
                      </a:r>
                      <a:endParaRPr i="1" sz="900"/>
                    </a:p>
                    <a:p>
                      <a:pPr indent="0" lvl="0" marL="0" rtl="0" algn="l">
                        <a:spcBef>
                          <a:spcPts val="0"/>
                        </a:spcBef>
                        <a:spcAft>
                          <a:spcPts val="0"/>
                        </a:spcAft>
                        <a:buClr>
                          <a:schemeClr val="dk1"/>
                        </a:buClr>
                        <a:buSzPts val="1100"/>
                        <a:buFont typeface="Arial"/>
                        <a:buNone/>
                      </a:pPr>
                      <a:r>
                        <a:rPr i="1" lang="en-GB" sz="900"/>
                        <a:t>Consider the </a:t>
                      </a:r>
                      <a:r>
                        <a:rPr i="1" lang="en-GB" sz="900"/>
                        <a:t>ownership</a:t>
                      </a:r>
                      <a:r>
                        <a:rPr i="1" lang="en-GB" sz="900"/>
                        <a:t> and use of images (copyright) </a:t>
                      </a:r>
                      <a:endParaRPr i="1" sz="900"/>
                    </a:p>
                    <a:p>
                      <a:pPr indent="0" lvl="0" marL="0" rtl="0" algn="l">
                        <a:spcBef>
                          <a:spcPts val="0"/>
                        </a:spcBef>
                        <a:spcAft>
                          <a:spcPts val="0"/>
                        </a:spcAft>
                        <a:buClr>
                          <a:schemeClr val="dk1"/>
                        </a:buClr>
                        <a:buSzPts val="1100"/>
                        <a:buFont typeface="Arial"/>
                        <a:buNone/>
                      </a:pPr>
                      <a:r>
                        <a:rPr i="1" lang="en-GB" sz="900"/>
                        <a:t>Find and sue copyright free images and understand fair use</a:t>
                      </a:r>
                      <a:endParaRPr i="1" sz="900"/>
                    </a:p>
                    <a:p>
                      <a:pPr indent="0" lvl="0" marL="0" rtl="0" algn="l">
                        <a:spcBef>
                          <a:spcPts val="0"/>
                        </a:spcBef>
                        <a:spcAft>
                          <a:spcPts val="0"/>
                        </a:spcAft>
                        <a:buClr>
                          <a:schemeClr val="dk1"/>
                        </a:buClr>
                        <a:buSzPts val="1100"/>
                        <a:buFont typeface="Arial"/>
                        <a:buNone/>
                      </a:pPr>
                      <a:r>
                        <a:rPr i="1" lang="en-GB" sz="900"/>
                        <a:t>Use technology </a:t>
                      </a:r>
                      <a:r>
                        <a:rPr i="1" lang="en-GB" sz="900"/>
                        <a:t>respectfully</a:t>
                      </a:r>
                      <a:r>
                        <a:rPr i="1" lang="en-GB" sz="900"/>
                        <a:t> </a:t>
                      </a:r>
                      <a:r>
                        <a:rPr i="1" lang="en-GB" sz="900"/>
                        <a:t>and</a:t>
                      </a:r>
                      <a:r>
                        <a:rPr i="1" lang="en-GB" sz="900"/>
                        <a:t> </a:t>
                      </a:r>
                      <a:r>
                        <a:rPr i="1" lang="en-GB" sz="900"/>
                        <a:t>responsibly</a:t>
                      </a:r>
                      <a:r>
                        <a:rPr i="1" lang="en-GB" sz="900"/>
                        <a:t> online</a:t>
                      </a:r>
                      <a:endParaRPr i="1" sz="900"/>
                    </a:p>
                    <a:p>
                      <a:pPr indent="0" lvl="0" marL="0" rtl="0" algn="l">
                        <a:spcBef>
                          <a:spcPts val="0"/>
                        </a:spcBef>
                        <a:spcAft>
                          <a:spcPts val="0"/>
                        </a:spcAft>
                        <a:buClr>
                          <a:schemeClr val="dk1"/>
                        </a:buClr>
                        <a:buSzPts val="1100"/>
                        <a:buFont typeface="Arial"/>
                        <a:buNone/>
                      </a:pPr>
                      <a:r>
                        <a:rPr i="1" lang="en-GB" sz="900"/>
                        <a:t>Recognise</a:t>
                      </a:r>
                      <a:r>
                        <a:rPr i="1" lang="en-GB" sz="900"/>
                        <a:t> </a:t>
                      </a:r>
                      <a:r>
                        <a:rPr i="1" lang="en-GB" sz="900"/>
                        <a:t>the</a:t>
                      </a:r>
                      <a:r>
                        <a:rPr i="1" lang="en-GB" sz="900"/>
                        <a:t> need t preview pages</a:t>
                      </a:r>
                      <a:endParaRPr i="1" sz="900"/>
                    </a:p>
                    <a:p>
                      <a:pPr indent="0" lvl="0" marL="0" rtl="0" algn="l">
                        <a:spcBef>
                          <a:spcPts val="0"/>
                        </a:spcBef>
                        <a:spcAft>
                          <a:spcPts val="0"/>
                        </a:spcAft>
                        <a:buClr>
                          <a:schemeClr val="dk1"/>
                        </a:buClr>
                        <a:buSzPts val="1100"/>
                        <a:buFont typeface="Arial"/>
                        <a:buNone/>
                      </a:pPr>
                      <a:r>
                        <a:rPr i="1" lang="en-GB" sz="900"/>
                        <a:t>Outline the need for a </a:t>
                      </a:r>
                      <a:r>
                        <a:rPr i="1" lang="en-GB" sz="900"/>
                        <a:t>navigation</a:t>
                      </a:r>
                      <a:r>
                        <a:rPr i="1" lang="en-GB" sz="900"/>
                        <a:t> path</a:t>
                      </a:r>
                      <a:endParaRPr i="1" sz="900"/>
                    </a:p>
                    <a:p>
                      <a:pPr indent="0" lvl="0" marL="0" rtl="0" algn="l">
                        <a:spcBef>
                          <a:spcPts val="0"/>
                        </a:spcBef>
                        <a:spcAft>
                          <a:spcPts val="0"/>
                        </a:spcAft>
                        <a:buClr>
                          <a:schemeClr val="dk1"/>
                        </a:buClr>
                        <a:buSzPts val="1100"/>
                        <a:buFont typeface="Arial"/>
                        <a:buNone/>
                      </a:pPr>
                      <a:r>
                        <a:rPr i="1" lang="en-GB" sz="900"/>
                        <a:t>Explain what a navigation path is and why they are useful.</a:t>
                      </a:r>
                      <a:endParaRPr i="1" sz="900"/>
                    </a:p>
                    <a:p>
                      <a:pPr indent="0" lvl="0" marL="0" rtl="0" algn="l">
                        <a:spcBef>
                          <a:spcPts val="0"/>
                        </a:spcBef>
                        <a:spcAft>
                          <a:spcPts val="0"/>
                        </a:spcAft>
                        <a:buClr>
                          <a:schemeClr val="dk1"/>
                        </a:buClr>
                        <a:buSzPts val="1100"/>
                        <a:buFont typeface="Arial"/>
                        <a:buNone/>
                      </a:pPr>
                      <a:r>
                        <a:rPr i="1" lang="en-GB" sz="900"/>
                        <a:t>Create</a:t>
                      </a:r>
                      <a:r>
                        <a:rPr i="1" lang="en-GB" sz="900"/>
                        <a:t> a web page with hyperlinks</a:t>
                      </a:r>
                      <a:endParaRPr i="1" sz="900"/>
                    </a:p>
                    <a:p>
                      <a:pPr indent="0" lvl="0" marL="0" rtl="0" algn="l">
                        <a:spcBef>
                          <a:spcPts val="0"/>
                        </a:spcBef>
                        <a:spcAft>
                          <a:spcPts val="0"/>
                        </a:spcAft>
                        <a:buClr>
                          <a:schemeClr val="dk1"/>
                        </a:buClr>
                        <a:buSzPts val="1100"/>
                        <a:buFont typeface="Arial"/>
                        <a:buNone/>
                      </a:pPr>
                      <a:r>
                        <a:rPr i="1" lang="en-GB" sz="900"/>
                        <a:t>Recognise the </a:t>
                      </a:r>
                      <a:r>
                        <a:rPr i="1" lang="en-GB" sz="900"/>
                        <a:t>implications</a:t>
                      </a:r>
                      <a:r>
                        <a:rPr i="1" lang="en-GB" sz="900"/>
                        <a:t> of lining to content owned by other people</a:t>
                      </a:r>
                      <a:endParaRPr i="1" sz="900"/>
                    </a:p>
                    <a:p>
                      <a:pPr indent="0" lvl="0" marL="0" rtl="0" algn="l">
                        <a:spcBef>
                          <a:spcPts val="0"/>
                        </a:spcBef>
                        <a:spcAft>
                          <a:spcPts val="0"/>
                        </a:spcAft>
                        <a:buClr>
                          <a:schemeClr val="dk1"/>
                        </a:buClr>
                        <a:buSzPts val="1100"/>
                        <a:buFont typeface="Arial"/>
                        <a:buNone/>
                      </a:pPr>
                      <a:r>
                        <a:rPr b="1" i="1" lang="en-GB" sz="900"/>
                        <a:t>Assessment: Assessment Rubric</a:t>
                      </a:r>
                      <a:endParaRPr b="1" i="1" sz="900"/>
                    </a:p>
                  </a:txBody>
                  <a:tcPr marT="91425" marB="91425" marR="91425" marL="91425"/>
                </a:tc>
                <a:tc>
                  <a:txBody>
                    <a:bodyPr/>
                    <a:lstStyle/>
                    <a:p>
                      <a:pPr indent="0" lvl="0" marL="0" rtl="0" algn="l">
                        <a:lnSpc>
                          <a:spcPct val="100000"/>
                        </a:lnSpc>
                        <a:spcBef>
                          <a:spcPts val="0"/>
                        </a:spcBef>
                        <a:spcAft>
                          <a:spcPts val="0"/>
                        </a:spcAft>
                        <a:buClr>
                          <a:schemeClr val="dk1"/>
                        </a:buClr>
                        <a:buSzPts val="1100"/>
                        <a:buFont typeface="Arial"/>
                        <a:buNone/>
                      </a:pPr>
                      <a:r>
                        <a:rPr i="1" lang="en-GB" sz="1000" u="sng">
                          <a:solidFill>
                            <a:schemeClr val="hlink"/>
                          </a:solidFill>
                          <a:hlinkClick r:id="rId7"/>
                        </a:rPr>
                        <a:t>Programming B - Sensing movement</a:t>
                      </a:r>
                      <a:endParaRPr i="1" sz="1000"/>
                    </a:p>
                    <a:p>
                      <a:pPr indent="0" lvl="0" marL="0" rtl="0" algn="l">
                        <a:lnSpc>
                          <a:spcPct val="100000"/>
                        </a:lnSpc>
                        <a:spcBef>
                          <a:spcPts val="0"/>
                        </a:spcBef>
                        <a:spcAft>
                          <a:spcPts val="0"/>
                        </a:spcAft>
                        <a:buClr>
                          <a:schemeClr val="dk1"/>
                        </a:buClr>
                        <a:buSzPts val="1100"/>
                        <a:buFont typeface="Arial"/>
                        <a:buNone/>
                      </a:pPr>
                      <a:r>
                        <a:t/>
                      </a:r>
                      <a:endParaRPr i="1" sz="1000"/>
                    </a:p>
                    <a:p>
                      <a:pPr indent="0" lvl="0" marL="0" rtl="0" algn="l">
                        <a:lnSpc>
                          <a:spcPct val="100000"/>
                        </a:lnSpc>
                        <a:spcBef>
                          <a:spcPts val="0"/>
                        </a:spcBef>
                        <a:spcAft>
                          <a:spcPts val="0"/>
                        </a:spcAft>
                        <a:buClr>
                          <a:schemeClr val="dk1"/>
                        </a:buClr>
                        <a:buSzPts val="1100"/>
                        <a:buFont typeface="Arial"/>
                        <a:buNone/>
                      </a:pPr>
                      <a:r>
                        <a:rPr i="1" lang="en-GB" sz="1000"/>
                        <a:t>Using chromebooks and micro:bits children will be able to:</a:t>
                      </a:r>
                      <a:endParaRPr i="1" sz="1000"/>
                    </a:p>
                    <a:p>
                      <a:pPr indent="0" lvl="0" marL="0" rtl="0" algn="l">
                        <a:lnSpc>
                          <a:spcPct val="100000"/>
                        </a:lnSpc>
                        <a:spcBef>
                          <a:spcPts val="0"/>
                        </a:spcBef>
                        <a:spcAft>
                          <a:spcPts val="0"/>
                        </a:spcAft>
                        <a:buClr>
                          <a:schemeClr val="dk1"/>
                        </a:buClr>
                        <a:buSzPts val="1100"/>
                        <a:buFont typeface="Arial"/>
                        <a:buNone/>
                      </a:pPr>
                      <a:r>
                        <a:rPr i="1" lang="en-GB" sz="1000"/>
                        <a:t>Create a program to run on a controllable device.</a:t>
                      </a:r>
                      <a:endParaRPr i="1" sz="1000"/>
                    </a:p>
                    <a:p>
                      <a:pPr indent="0" lvl="0" marL="0" rtl="0" algn="l">
                        <a:lnSpc>
                          <a:spcPct val="100000"/>
                        </a:lnSpc>
                        <a:spcBef>
                          <a:spcPts val="0"/>
                        </a:spcBef>
                        <a:spcAft>
                          <a:spcPts val="0"/>
                        </a:spcAft>
                        <a:buClr>
                          <a:schemeClr val="dk1"/>
                        </a:buClr>
                        <a:buSzPts val="1100"/>
                        <a:buFont typeface="Arial"/>
                        <a:buNone/>
                      </a:pPr>
                      <a:r>
                        <a:rPr i="1" lang="en-GB" sz="1000"/>
                        <a:t>Explain that selection can control the flow of a program and use ‘if, then else’ statements</a:t>
                      </a:r>
                      <a:endParaRPr i="1" sz="1000"/>
                    </a:p>
                    <a:p>
                      <a:pPr indent="0" lvl="0" marL="0" rtl="0" algn="l">
                        <a:lnSpc>
                          <a:spcPct val="100000"/>
                        </a:lnSpc>
                        <a:spcBef>
                          <a:spcPts val="0"/>
                        </a:spcBef>
                        <a:spcAft>
                          <a:spcPts val="0"/>
                        </a:spcAft>
                        <a:buClr>
                          <a:schemeClr val="dk1"/>
                        </a:buClr>
                        <a:buSzPts val="1100"/>
                        <a:buFont typeface="Arial"/>
                        <a:buNone/>
                      </a:pPr>
                      <a:r>
                        <a:rPr i="1" lang="en-GB" sz="1000"/>
                        <a:t>Update a variable with a user input</a:t>
                      </a:r>
                      <a:endParaRPr i="1" sz="1000"/>
                    </a:p>
                    <a:p>
                      <a:pPr indent="0" lvl="0" marL="0" rtl="0" algn="l">
                        <a:lnSpc>
                          <a:spcPct val="100000"/>
                        </a:lnSpc>
                        <a:spcBef>
                          <a:spcPts val="0"/>
                        </a:spcBef>
                        <a:spcAft>
                          <a:spcPts val="0"/>
                        </a:spcAft>
                        <a:buClr>
                          <a:schemeClr val="dk1"/>
                        </a:buClr>
                        <a:buSzPts val="1100"/>
                        <a:buFont typeface="Arial"/>
                        <a:buNone/>
                      </a:pPr>
                      <a:r>
                        <a:rPr i="1" lang="en-GB" sz="1000"/>
                        <a:t>Use a conditional statement to compare variable to a value</a:t>
                      </a:r>
                      <a:endParaRPr i="1" sz="1000"/>
                    </a:p>
                    <a:p>
                      <a:pPr indent="0" lvl="0" marL="0" rtl="0" algn="l">
                        <a:lnSpc>
                          <a:spcPct val="100000"/>
                        </a:lnSpc>
                        <a:spcBef>
                          <a:spcPts val="0"/>
                        </a:spcBef>
                        <a:spcAft>
                          <a:spcPts val="0"/>
                        </a:spcAft>
                        <a:buClr>
                          <a:schemeClr val="dk1"/>
                        </a:buClr>
                        <a:buSzPts val="1100"/>
                        <a:buFont typeface="Arial"/>
                        <a:buNone/>
                      </a:pPr>
                      <a:r>
                        <a:rPr i="1" lang="en-GB" sz="1000"/>
                        <a:t>Use operands in an if then statement e.g. &lt;.&gt; =</a:t>
                      </a:r>
                      <a:endParaRPr i="1" sz="1000"/>
                    </a:p>
                    <a:p>
                      <a:pPr indent="0" lvl="0" marL="0" rtl="0" algn="l">
                        <a:lnSpc>
                          <a:spcPct val="100000"/>
                        </a:lnSpc>
                        <a:spcBef>
                          <a:spcPts val="0"/>
                        </a:spcBef>
                        <a:spcAft>
                          <a:spcPts val="0"/>
                        </a:spcAft>
                        <a:buClr>
                          <a:schemeClr val="dk1"/>
                        </a:buClr>
                        <a:buSzPts val="1100"/>
                        <a:buFont typeface="Arial"/>
                        <a:buNone/>
                      </a:pPr>
                      <a:r>
                        <a:rPr i="1" lang="en-GB" sz="1000"/>
                        <a:t>Design and develop a program that uses inputs and outputs on a controllable device.</a:t>
                      </a:r>
                      <a:endParaRPr i="1" sz="1000"/>
                    </a:p>
                    <a:p>
                      <a:pPr indent="0" lvl="0" marL="0" rtl="0" algn="l">
                        <a:lnSpc>
                          <a:spcPct val="100000"/>
                        </a:lnSpc>
                        <a:spcBef>
                          <a:spcPts val="0"/>
                        </a:spcBef>
                        <a:spcAft>
                          <a:spcPts val="0"/>
                        </a:spcAft>
                        <a:buClr>
                          <a:schemeClr val="dk1"/>
                        </a:buClr>
                        <a:buSzPts val="1100"/>
                        <a:buFont typeface="Arial"/>
                        <a:buNone/>
                      </a:pPr>
                      <a:r>
                        <a:rPr i="1" lang="en-GB" sz="1000"/>
                        <a:t> </a:t>
                      </a:r>
                      <a:r>
                        <a:rPr b="1" i="1" lang="en-GB" sz="1000"/>
                        <a:t>This unit is extended through linkage with DT ‘Creating a steady hand game’</a:t>
                      </a:r>
                      <a:endParaRPr b="1" i="1" sz="1000"/>
                    </a:p>
                    <a:p>
                      <a:pPr indent="0" lvl="0" marL="0" rtl="0" algn="l">
                        <a:spcBef>
                          <a:spcPts val="0"/>
                        </a:spcBef>
                        <a:spcAft>
                          <a:spcPts val="0"/>
                        </a:spcAft>
                        <a:buClr>
                          <a:schemeClr val="dk1"/>
                        </a:buClr>
                        <a:buSzPts val="1100"/>
                        <a:buFont typeface="Arial"/>
                        <a:buNone/>
                      </a:pPr>
                      <a:r>
                        <a:rPr b="1" i="1" lang="en-GB" sz="900">
                          <a:solidFill>
                            <a:schemeClr val="dk1"/>
                          </a:solidFill>
                        </a:rPr>
                        <a:t>Assessment: Assessment Rubric</a:t>
                      </a:r>
                      <a:endParaRPr b="1" i="1" sz="9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8"/>
                        </a:rPr>
                        <a:t>Studio Code.org</a:t>
                      </a:r>
                      <a:r>
                        <a:rPr b="1" i="1" lang="en-GB" sz="1000">
                          <a:solidFill>
                            <a:schemeClr val="dk1"/>
                          </a:solidFill>
                        </a:rPr>
                        <a:t> </a:t>
                      </a:r>
                      <a:endParaRPr b="1" i="1" sz="9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i="1" sz="1000"/>
                    </a:p>
                    <a:p>
                      <a:pPr indent="0" lvl="0" marL="0" rtl="0" algn="l">
                        <a:lnSpc>
                          <a:spcPct val="100000"/>
                        </a:lnSpc>
                        <a:spcBef>
                          <a:spcPts val="0"/>
                        </a:spcBef>
                        <a:spcAft>
                          <a:spcPts val="0"/>
                        </a:spcAft>
                        <a:buClr>
                          <a:schemeClr val="dk1"/>
                        </a:buClr>
                        <a:buSzPts val="1100"/>
                        <a:buFont typeface="Arial"/>
                        <a:buNone/>
                      </a:pPr>
                      <a:r>
                        <a:t/>
                      </a:r>
                      <a:endParaRPr i="1" sz="1000"/>
                    </a:p>
                  </a:txBody>
                  <a:tcPr marT="91425" marB="91425" marR="91425" marL="91425"/>
                </a:tc>
              </a:tr>
            </a:tbl>
          </a:graphicData>
        </a:graphic>
      </p:graphicFrame>
      <p:pic>
        <p:nvPicPr>
          <p:cNvPr id="224" name="Google Shape;224;p41"/>
          <p:cNvPicPr preferRelativeResize="0"/>
          <p:nvPr/>
        </p:nvPicPr>
        <p:blipFill>
          <a:blip r:embed="rId9">
            <a:alphaModFix/>
          </a:blip>
          <a:stretch>
            <a:fillRect/>
          </a:stretch>
        </p:blipFill>
        <p:spPr>
          <a:xfrm>
            <a:off x="8687288" y="46825"/>
            <a:ext cx="339112" cy="407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2388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Acknowledgements</a:t>
            </a:r>
            <a:endParaRPr/>
          </a:p>
        </p:txBody>
      </p:sp>
      <p:sp>
        <p:nvSpPr>
          <p:cNvPr id="68" name="Google Shape;68;p15"/>
          <p:cNvSpPr txBox="1"/>
          <p:nvPr>
            <p:ph idx="1" type="body"/>
          </p:nvPr>
        </p:nvSpPr>
        <p:spPr>
          <a:xfrm>
            <a:off x="311700" y="811575"/>
            <a:ext cx="8719800" cy="41814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lang="en-GB" sz="5600"/>
              <a:t>This curriculum has been designed using the </a:t>
            </a:r>
            <a:r>
              <a:rPr lang="en-GB" sz="5600"/>
              <a:t>following</a:t>
            </a:r>
            <a:r>
              <a:rPr lang="en-GB" sz="5600"/>
              <a:t> resources:</a:t>
            </a:r>
            <a:endParaRPr sz="5600"/>
          </a:p>
          <a:p>
            <a:pPr indent="0" lvl="0" marL="0" rtl="0" algn="l">
              <a:spcBef>
                <a:spcPts val="1200"/>
              </a:spcBef>
              <a:spcAft>
                <a:spcPts val="0"/>
              </a:spcAft>
              <a:buNone/>
            </a:pPr>
            <a:r>
              <a:rPr lang="en-GB" sz="5600"/>
              <a:t>NCCE Teach Computing Curriculum </a:t>
            </a:r>
            <a:endParaRPr sz="5600"/>
          </a:p>
          <a:p>
            <a:pPr indent="0" lvl="0" marL="0" rtl="0" algn="l">
              <a:spcBef>
                <a:spcPts val="1200"/>
              </a:spcBef>
              <a:spcAft>
                <a:spcPts val="0"/>
              </a:spcAft>
              <a:buNone/>
            </a:pPr>
            <a:r>
              <a:rPr lang="en-GB" sz="5600" u="sng">
                <a:solidFill>
                  <a:schemeClr val="hlink"/>
                </a:solidFill>
                <a:hlinkClick r:id="rId3"/>
              </a:rPr>
              <a:t>https://teachcomputing.org/</a:t>
            </a:r>
            <a:endParaRPr sz="5600"/>
          </a:p>
          <a:p>
            <a:pPr indent="0" lvl="0" marL="0" rtl="0" algn="l">
              <a:spcBef>
                <a:spcPts val="1200"/>
              </a:spcBef>
              <a:spcAft>
                <a:spcPts val="0"/>
              </a:spcAft>
              <a:buNone/>
            </a:pPr>
            <a:r>
              <a:rPr lang="en-GB" sz="5600"/>
              <a:t>Project Evolve</a:t>
            </a:r>
            <a:endParaRPr sz="5600"/>
          </a:p>
          <a:p>
            <a:pPr indent="0" lvl="0" marL="0" rtl="0" algn="l">
              <a:spcBef>
                <a:spcPts val="1200"/>
              </a:spcBef>
              <a:spcAft>
                <a:spcPts val="0"/>
              </a:spcAft>
              <a:buNone/>
            </a:pPr>
            <a:r>
              <a:rPr lang="en-GB" sz="5600" u="sng">
                <a:solidFill>
                  <a:schemeClr val="hlink"/>
                </a:solidFill>
                <a:hlinkClick r:id="rId4"/>
              </a:rPr>
              <a:t>https://projectevolve.co.uk/</a:t>
            </a:r>
            <a:endParaRPr sz="5600"/>
          </a:p>
          <a:p>
            <a:pPr indent="0" lvl="0" marL="0" rtl="0" algn="l">
              <a:spcBef>
                <a:spcPts val="1200"/>
              </a:spcBef>
              <a:spcAft>
                <a:spcPts val="0"/>
              </a:spcAft>
              <a:buNone/>
            </a:pPr>
            <a:r>
              <a:rPr lang="en-GB" sz="5600"/>
              <a:t>Education for a Connected World</a:t>
            </a:r>
            <a:endParaRPr sz="5600"/>
          </a:p>
          <a:p>
            <a:pPr indent="0" lvl="0" marL="0" rtl="0" algn="l">
              <a:spcBef>
                <a:spcPts val="1200"/>
              </a:spcBef>
              <a:spcAft>
                <a:spcPts val="0"/>
              </a:spcAft>
              <a:buNone/>
            </a:pPr>
            <a:r>
              <a:rPr lang="en-GB" sz="5600" u="sng">
                <a:solidFill>
                  <a:schemeClr val="hlink"/>
                </a:solidFill>
                <a:hlinkClick r:id="rId5"/>
              </a:rPr>
              <a:t>Education for a Connected World – 2020 edition</a:t>
            </a:r>
            <a:endParaRPr sz="5600"/>
          </a:p>
          <a:p>
            <a:pPr indent="0" lvl="0" marL="0" rtl="0" algn="l">
              <a:spcBef>
                <a:spcPts val="1200"/>
              </a:spcBef>
              <a:spcAft>
                <a:spcPts val="0"/>
              </a:spcAft>
              <a:buNone/>
            </a:pPr>
            <a:r>
              <a:rPr lang="en-GB" sz="5600"/>
              <a:t>Mr P ICT</a:t>
            </a:r>
            <a:endParaRPr sz="5600"/>
          </a:p>
          <a:p>
            <a:pPr indent="0" lvl="0" marL="0" rtl="0" algn="l">
              <a:spcBef>
                <a:spcPts val="1200"/>
              </a:spcBef>
              <a:spcAft>
                <a:spcPts val="0"/>
              </a:spcAft>
              <a:buNone/>
            </a:pPr>
            <a:r>
              <a:rPr lang="en-GB" sz="5600" u="sng">
                <a:solidFill>
                  <a:schemeClr val="hlink"/>
                </a:solidFill>
                <a:hlinkClick r:id="rId6"/>
              </a:rPr>
              <a:t>Computing Progression Document</a:t>
            </a:r>
            <a:endParaRPr sz="5600"/>
          </a:p>
          <a:p>
            <a:pPr indent="0" lvl="0" marL="0" rtl="0" algn="l">
              <a:spcBef>
                <a:spcPts val="1200"/>
              </a:spcBef>
              <a:spcAft>
                <a:spcPts val="0"/>
              </a:spcAft>
              <a:buNone/>
            </a:pPr>
            <a:r>
              <a:rPr lang="en-GB" sz="5600"/>
              <a:t>Studio Code</a:t>
            </a:r>
            <a:endParaRPr sz="5600"/>
          </a:p>
          <a:p>
            <a:pPr indent="0" lvl="0" marL="0" rtl="0" algn="l">
              <a:spcBef>
                <a:spcPts val="1200"/>
              </a:spcBef>
              <a:spcAft>
                <a:spcPts val="0"/>
              </a:spcAft>
              <a:buNone/>
            </a:pPr>
            <a:r>
              <a:rPr lang="en-GB" sz="4300" u="sng">
                <a:solidFill>
                  <a:schemeClr val="hlink"/>
                </a:solidFill>
                <a:hlinkClick r:id="rId7"/>
              </a:rPr>
              <a:t>Studio Code.org</a:t>
            </a:r>
            <a:endParaRPr sz="4300"/>
          </a:p>
          <a:p>
            <a:pPr indent="0" lvl="0" marL="0" rtl="0" algn="l">
              <a:spcBef>
                <a:spcPts val="1200"/>
              </a:spcBef>
              <a:spcAft>
                <a:spcPts val="0"/>
              </a:spcAft>
              <a:buNone/>
            </a:pPr>
            <a:r>
              <a:t/>
            </a:r>
            <a:endParaRPr sz="4300"/>
          </a:p>
          <a:p>
            <a:pPr indent="0" lvl="0" marL="0" rtl="0" algn="l">
              <a:spcBef>
                <a:spcPts val="1200"/>
              </a:spcBef>
              <a:spcAft>
                <a:spcPts val="0"/>
              </a:spcAft>
              <a:buNone/>
            </a:pPr>
            <a:r>
              <a:t/>
            </a:r>
            <a:endParaRPr sz="4300"/>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graphicFrame>
        <p:nvGraphicFramePr>
          <p:cNvPr id="229" name="Google Shape;229;p42"/>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508200">
                <a:tc gridSpan="4">
                  <a:txBody>
                    <a:bodyPr/>
                    <a:lstStyle/>
                    <a:p>
                      <a:pPr indent="0" lvl="0" marL="0" rtl="0" algn="l">
                        <a:spcBef>
                          <a:spcPts val="0"/>
                        </a:spcBef>
                        <a:spcAft>
                          <a:spcPts val="0"/>
                        </a:spcAft>
                        <a:buNone/>
                      </a:pPr>
                      <a:r>
                        <a:rPr b="1" lang="en-GB"/>
                        <a:t>Year 6   Digital Literacy ‘Education for a Connected World’  (© SWGFL Project Evolve)</a:t>
                      </a:r>
                      <a:endParaRPr b="1"/>
                    </a:p>
                    <a:p>
                      <a:pPr indent="0" lvl="0" marL="0" rtl="0" algn="l">
                        <a:spcBef>
                          <a:spcPts val="0"/>
                        </a:spcBef>
                        <a:spcAft>
                          <a:spcPts val="0"/>
                        </a:spcAft>
                        <a:buNone/>
                      </a:pPr>
                      <a:r>
                        <a:rPr b="1" lang="en-GB"/>
                        <a:t>  </a:t>
                      </a:r>
                      <a:r>
                        <a:rPr b="1" lang="en-GB" sz="1100" u="sng">
                          <a:solidFill>
                            <a:schemeClr val="accent5"/>
                          </a:solidFill>
                          <a:hlinkClick r:id="rId3">
                            <a:extLst>
                              <a:ext uri="{A12FA001-AC4F-418D-AE19-62706E023703}">
                                <ahyp:hlinkClr val="tx"/>
                              </a:ext>
                            </a:extLst>
                          </a:hlinkClick>
                        </a:rPr>
                        <a:t>https://projectevolve.co.uk/toolkit/knowledge-map/</a:t>
                      </a:r>
                      <a:endParaRPr b="1"/>
                    </a:p>
                  </a:txBody>
                  <a:tcPr marT="91425" marB="91425" marR="91425" marL="91425"/>
                </a:tc>
                <a:tc hMerge="1"/>
                <a:tc hMerge="1"/>
                <a:tc hMerge="1"/>
              </a:tr>
              <a:tr h="4298900">
                <a:tc>
                  <a:txBody>
                    <a:bodyPr/>
                    <a:lstStyle/>
                    <a:p>
                      <a:pPr indent="0" lvl="0" marL="0" rtl="0" algn="ctr">
                        <a:spcBef>
                          <a:spcPts val="0"/>
                        </a:spcBef>
                        <a:spcAft>
                          <a:spcPts val="0"/>
                        </a:spcAft>
                        <a:buNone/>
                      </a:pPr>
                      <a:r>
                        <a:rPr b="1" lang="en-GB" sz="1100"/>
                        <a:t>Self Image and Identity</a:t>
                      </a:r>
                      <a:endParaRPr b="1" sz="1100"/>
                    </a:p>
                    <a:p>
                      <a:pPr indent="-285750" lvl="0" marL="457200" rtl="0" algn="l">
                        <a:spcBef>
                          <a:spcPts val="0"/>
                        </a:spcBef>
                        <a:spcAft>
                          <a:spcPts val="0"/>
                        </a:spcAft>
                        <a:buClr>
                          <a:schemeClr val="dk1"/>
                        </a:buClr>
                        <a:buSzPts val="900"/>
                        <a:buChar char="➔"/>
                      </a:pPr>
                      <a:r>
                        <a:rPr lang="en-GB" sz="900">
                          <a:solidFill>
                            <a:schemeClr val="dk1"/>
                          </a:solidFill>
                        </a:rPr>
                        <a:t>I can identify and critically evaluate online content relating to gender, race, religion, disability, culture and other groups, and explain why it is important to challenge and reject inappropriate representations online.</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issues online that could make anyone feel sad, worried, uncomfortable or frightened. I know and can give examples of how to get help, both on and offline.</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the importance of asking until I get the help needed.</a:t>
                      </a:r>
                      <a:endParaRPr sz="900">
                        <a:solidFill>
                          <a:schemeClr val="dk1"/>
                        </a:solidFill>
                      </a:endParaRPr>
                    </a:p>
                    <a:p>
                      <a:pPr indent="-285750" lvl="0" marL="457200" rtl="0" algn="l">
                        <a:spcBef>
                          <a:spcPts val="0"/>
                        </a:spcBef>
                        <a:spcAft>
                          <a:spcPts val="0"/>
                        </a:spcAft>
                        <a:buClr>
                          <a:schemeClr val="dk1"/>
                        </a:buClr>
                        <a:buSzPts val="900"/>
                        <a:buChar char="➔"/>
                      </a:pPr>
                      <a:r>
                        <a:t/>
                      </a:r>
                      <a:endParaRPr sz="900">
                        <a:solidFill>
                          <a:schemeClr val="dk1"/>
                        </a:solidFill>
                      </a:endParaRPr>
                    </a:p>
                    <a:p>
                      <a:pPr indent="0" lvl="0" marL="457200" rtl="0" algn="l">
                        <a:spcBef>
                          <a:spcPts val="0"/>
                        </a:spcBef>
                        <a:spcAft>
                          <a:spcPts val="0"/>
                        </a:spcAft>
                        <a:buNone/>
                      </a:pPr>
                      <a:r>
                        <a:t/>
                      </a:r>
                      <a:endParaRPr sz="400">
                        <a:solidFill>
                          <a:schemeClr val="dk1"/>
                        </a:solidFill>
                      </a:endParaRPr>
                    </a:p>
                  </a:txBody>
                  <a:tcPr marT="91425" marB="91425" marR="91425" marL="91425"/>
                </a:tc>
                <a:tc>
                  <a:txBody>
                    <a:bodyPr/>
                    <a:lstStyle/>
                    <a:p>
                      <a:pPr indent="0" lvl="0" marL="0" rtl="0" algn="l">
                        <a:spcBef>
                          <a:spcPts val="0"/>
                        </a:spcBef>
                        <a:spcAft>
                          <a:spcPts val="0"/>
                        </a:spcAft>
                        <a:buNone/>
                      </a:pPr>
                      <a:r>
                        <a:rPr b="1" lang="en-GB" sz="1100"/>
                        <a:t>Online Relationships</a:t>
                      </a:r>
                      <a:endParaRPr b="1" sz="1100"/>
                    </a:p>
                    <a:p>
                      <a:pPr indent="-285750" lvl="0" marL="457200" rtl="0" algn="l">
                        <a:spcBef>
                          <a:spcPts val="0"/>
                        </a:spcBef>
                        <a:spcAft>
                          <a:spcPts val="0"/>
                        </a:spcAft>
                        <a:buClr>
                          <a:schemeClr val="dk1"/>
                        </a:buClr>
                        <a:buSzPts val="900"/>
                        <a:buChar char="➔"/>
                      </a:pPr>
                      <a:r>
                        <a:rPr lang="en-GB" sz="900">
                          <a:solidFill>
                            <a:schemeClr val="dk1"/>
                          </a:solidFill>
                        </a:rPr>
                        <a:t>I can explain how sharing something online may have an impact either positively or negatively</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how to be kind and show respect for others online including the importance of respecting boundaries regarding what is shared about them online and how to support them if others do not.</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describe how things shared privately online can have unintended consequences for others. e.g. screen-grabs.</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that taking or sharing inappropriate images of someone (e.g. embarrassing images), even if they say it is okay, may have an impact for the sharer and others; and who can help if someone is worried about this.</a:t>
                      </a:r>
                      <a:endParaRPr sz="9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Reputation</a:t>
                      </a:r>
                      <a:endParaRPr b="1" sz="1100"/>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explain the ways in which anyone can develop a positive online reputation.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GB" sz="900">
                          <a:solidFill>
                            <a:schemeClr val="dk1"/>
                          </a:solidFill>
                        </a:rPr>
                        <a:t>I can explain strategies anyone can use to protect their ‘digital personality’ and online reputation, including degrees of anonymity.</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t/>
                      </a:r>
                      <a:endParaRPr sz="9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Bullying</a:t>
                      </a:r>
                      <a:endParaRPr b="1" sz="1100"/>
                    </a:p>
                    <a:p>
                      <a:pPr indent="-285750" lvl="0" marL="457200" rtl="0" algn="l">
                        <a:spcBef>
                          <a:spcPts val="0"/>
                        </a:spcBef>
                        <a:spcAft>
                          <a:spcPts val="0"/>
                        </a:spcAft>
                        <a:buClr>
                          <a:schemeClr val="dk1"/>
                        </a:buClr>
                        <a:buSzPts val="900"/>
                        <a:buChar char="➔"/>
                      </a:pPr>
                      <a:r>
                        <a:rPr lang="en-GB" sz="900">
                          <a:solidFill>
                            <a:schemeClr val="dk1"/>
                          </a:solidFill>
                        </a:rPr>
                        <a:t>I can describe how to capture bullying content as evidence (e.g screen-grab, URL, profile) to share with others who can help me.</a:t>
                      </a:r>
                      <a:endParaRPr sz="900">
                        <a:solidFill>
                          <a:schemeClr val="dk1"/>
                        </a:solidFill>
                      </a:endParaRPr>
                    </a:p>
                    <a:p>
                      <a:pPr indent="-285750" lvl="0" marL="457200" rtl="0" algn="l">
                        <a:spcBef>
                          <a:spcPts val="0"/>
                        </a:spcBef>
                        <a:spcAft>
                          <a:spcPts val="0"/>
                        </a:spcAft>
                        <a:buClr>
                          <a:schemeClr val="dk1"/>
                        </a:buClr>
                        <a:buSzPts val="900"/>
                        <a:buChar char="➔"/>
                      </a:pPr>
                      <a:r>
                        <a:rPr lang="en-GB" sz="900">
                          <a:solidFill>
                            <a:schemeClr val="dk1"/>
                          </a:solidFill>
                        </a:rPr>
                        <a:t>I can explain how someone would report online bullying in different contexts.</a:t>
                      </a:r>
                      <a:endParaRPr sz="900">
                        <a:solidFill>
                          <a:schemeClr val="dk1"/>
                        </a:solidFill>
                      </a:endParaRPr>
                    </a:p>
                    <a:p>
                      <a:pPr indent="-285750" lvl="0" marL="457200" rtl="0" algn="l">
                        <a:spcBef>
                          <a:spcPts val="0"/>
                        </a:spcBef>
                        <a:spcAft>
                          <a:spcPts val="0"/>
                        </a:spcAft>
                        <a:buClr>
                          <a:schemeClr val="dk1"/>
                        </a:buClr>
                        <a:buSzPts val="900"/>
                        <a:buChar char="➔"/>
                      </a:pPr>
                      <a:r>
                        <a:t/>
                      </a:r>
                      <a:endParaRPr sz="900">
                        <a:solidFill>
                          <a:schemeClr val="dk1"/>
                        </a:solidFill>
                      </a:endParaRPr>
                    </a:p>
                  </a:txBody>
                  <a:tcPr marT="91425" marB="91425" marR="91425" marL="91425"/>
                </a:tc>
              </a:tr>
            </a:tbl>
          </a:graphicData>
        </a:graphic>
      </p:graphicFrame>
      <p:pic>
        <p:nvPicPr>
          <p:cNvPr id="230" name="Google Shape;230;p42"/>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graphicFrame>
        <p:nvGraphicFramePr>
          <p:cNvPr id="235" name="Google Shape;235;p43"/>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34350">
                <a:tc gridSpan="4">
                  <a:txBody>
                    <a:bodyPr/>
                    <a:lstStyle/>
                    <a:p>
                      <a:pPr indent="0" lvl="0" marL="0" rtl="0" algn="l">
                        <a:spcBef>
                          <a:spcPts val="0"/>
                        </a:spcBef>
                        <a:spcAft>
                          <a:spcPts val="0"/>
                        </a:spcAft>
                        <a:buNone/>
                      </a:pPr>
                      <a:r>
                        <a:rPr b="1" lang="en-GB"/>
                        <a:t>Y</a:t>
                      </a:r>
                      <a:r>
                        <a:rPr b="1" lang="en-GB" sz="1200"/>
                        <a:t>ear 6    Digital Literacy ‘Education for a Connected World’ </a:t>
                      </a:r>
                      <a:r>
                        <a:rPr b="1" lang="en-GB" sz="1200">
                          <a:solidFill>
                            <a:schemeClr val="dk1"/>
                          </a:solidFill>
                        </a:rPr>
                        <a:t>(© SWGFL Project Evolve) </a:t>
                      </a:r>
                      <a:r>
                        <a:rPr b="1" lang="en-GB" sz="1200"/>
                        <a:t> </a:t>
                      </a:r>
                      <a:r>
                        <a:rPr b="1" lang="en-GB" sz="1100" u="sng">
                          <a:solidFill>
                            <a:schemeClr val="accent5"/>
                          </a:solidFill>
                          <a:hlinkClick r:id="rId3">
                            <a:extLst>
                              <a:ext uri="{A12FA001-AC4F-418D-AE19-62706E023703}">
                                <ahyp:hlinkClr val="tx"/>
                              </a:ext>
                            </a:extLst>
                          </a:hlinkClick>
                        </a:rPr>
                        <a:t>https://projectevolve.co.uk/toolkit/knowledge-map/</a:t>
                      </a:r>
                      <a:r>
                        <a:rPr b="1" lang="en-GB" sz="1200"/>
                        <a:t>  </a:t>
                      </a:r>
                      <a:r>
                        <a:rPr b="1" lang="en-GB"/>
                        <a:t> </a:t>
                      </a:r>
                      <a:endParaRPr b="1"/>
                    </a:p>
                  </a:txBody>
                  <a:tcPr marT="91425" marB="91425" marR="91425" marL="91425"/>
                </a:tc>
                <a:tc hMerge="1"/>
                <a:tc hMerge="1"/>
                <a:tc hMerge="1"/>
              </a:tr>
              <a:tr h="2223575">
                <a:tc>
                  <a:txBody>
                    <a:bodyPr/>
                    <a:lstStyle/>
                    <a:p>
                      <a:pPr indent="0" lvl="0" marL="0" rtl="0" algn="ctr">
                        <a:spcBef>
                          <a:spcPts val="0"/>
                        </a:spcBef>
                        <a:spcAft>
                          <a:spcPts val="0"/>
                        </a:spcAft>
                        <a:buNone/>
                      </a:pPr>
                      <a:r>
                        <a:rPr b="1" lang="en-GB" sz="1000"/>
                        <a:t>Managing Online Information</a:t>
                      </a:r>
                      <a:endParaRPr b="1" sz="1000"/>
                    </a:p>
                    <a:p>
                      <a:pPr indent="0" lvl="0" marL="0" rtl="0" algn="l">
                        <a:spcBef>
                          <a:spcPts val="0"/>
                        </a:spcBef>
                        <a:spcAft>
                          <a:spcPts val="0"/>
                        </a:spcAft>
                        <a:buNone/>
                      </a:pPr>
                      <a:r>
                        <a:rPr lang="en-GB" sz="750">
                          <a:solidFill>
                            <a:schemeClr val="dk1"/>
                          </a:solidFill>
                        </a:rPr>
                        <a:t>I can explain how search engines work and how results are selected and ranked.</a:t>
                      </a:r>
                      <a:endParaRPr sz="750">
                        <a:solidFill>
                          <a:schemeClr val="dk1"/>
                        </a:solidFill>
                      </a:endParaRPr>
                    </a:p>
                    <a:p>
                      <a:pPr indent="0" lvl="0" marL="0" rtl="0" algn="l">
                        <a:spcBef>
                          <a:spcPts val="0"/>
                        </a:spcBef>
                        <a:spcAft>
                          <a:spcPts val="0"/>
                        </a:spcAft>
                        <a:buNone/>
                      </a:pPr>
                      <a:r>
                        <a:rPr lang="en-GB" sz="750">
                          <a:solidFill>
                            <a:schemeClr val="dk1"/>
                          </a:solidFill>
                        </a:rPr>
                        <a:t>I can explain how to use search technologies effectively.</a:t>
                      </a:r>
                      <a:endParaRPr sz="750">
                        <a:solidFill>
                          <a:schemeClr val="dk1"/>
                        </a:solidFill>
                      </a:endParaRPr>
                    </a:p>
                    <a:p>
                      <a:pPr indent="0" lvl="0" marL="0" rtl="0" algn="l">
                        <a:spcBef>
                          <a:spcPts val="0"/>
                        </a:spcBef>
                        <a:spcAft>
                          <a:spcPts val="0"/>
                        </a:spcAft>
                        <a:buNone/>
                      </a:pPr>
                      <a:r>
                        <a:rPr lang="en-GB" sz="750">
                          <a:solidFill>
                            <a:schemeClr val="dk1"/>
                          </a:solidFill>
                        </a:rPr>
                        <a:t>I can describe how some online information can be opinion and can offer examples.</a:t>
                      </a:r>
                      <a:endParaRPr sz="750">
                        <a:solidFill>
                          <a:schemeClr val="dk1"/>
                        </a:solidFill>
                      </a:endParaRPr>
                    </a:p>
                    <a:p>
                      <a:pPr indent="0" lvl="0" marL="0" rtl="0" algn="l">
                        <a:spcBef>
                          <a:spcPts val="0"/>
                        </a:spcBef>
                        <a:spcAft>
                          <a:spcPts val="0"/>
                        </a:spcAft>
                        <a:buNone/>
                      </a:pPr>
                      <a:r>
                        <a:rPr lang="en-GB" sz="750">
                          <a:solidFill>
                            <a:schemeClr val="dk1"/>
                          </a:solidFill>
                        </a:rPr>
                        <a:t>I can explain how and why some people may present ‘opinions’ as ‘facts’; why the popularity of an opinion or the personalities of those promoting it does not necessarily make it true, fair or perhaps even legal.</a:t>
                      </a:r>
                      <a:endParaRPr sz="750">
                        <a:solidFill>
                          <a:schemeClr val="dk1"/>
                        </a:solidFill>
                      </a:endParaRPr>
                    </a:p>
                    <a:p>
                      <a:pPr indent="0" lvl="0" marL="0" rtl="0" algn="l">
                        <a:spcBef>
                          <a:spcPts val="0"/>
                        </a:spcBef>
                        <a:spcAft>
                          <a:spcPts val="0"/>
                        </a:spcAft>
                        <a:buNone/>
                      </a:pPr>
                      <a:r>
                        <a:rPr lang="en-GB" sz="750">
                          <a:solidFill>
                            <a:schemeClr val="dk1"/>
                          </a:solidFill>
                        </a:rPr>
                        <a:t>I can define the terms ‘influence’, ‘manipulation’ and ‘persuasion’ and explain how someone might encounter these online (e.g. advertising and ‘ad targeting’ and targeting for fake news).</a:t>
                      </a:r>
                      <a:endParaRPr sz="750">
                        <a:solidFill>
                          <a:schemeClr val="dk1"/>
                        </a:solidFill>
                      </a:endParaRPr>
                    </a:p>
                    <a:p>
                      <a:pPr indent="0" lvl="0" marL="0" rtl="0" algn="l">
                        <a:spcBef>
                          <a:spcPts val="0"/>
                        </a:spcBef>
                        <a:spcAft>
                          <a:spcPts val="0"/>
                        </a:spcAft>
                        <a:buNone/>
                      </a:pPr>
                      <a:r>
                        <a:rPr lang="en-GB" sz="750">
                          <a:solidFill>
                            <a:schemeClr val="dk1"/>
                          </a:solidFill>
                        </a:rPr>
                        <a:t>I understand the concept of persuasive design and how it can be used to influences peoples’ choices.</a:t>
                      </a:r>
                      <a:endParaRPr sz="750">
                        <a:solidFill>
                          <a:schemeClr val="dk1"/>
                        </a:solidFill>
                      </a:endParaRPr>
                    </a:p>
                    <a:p>
                      <a:pPr indent="0" lvl="0" marL="0" rtl="0" algn="l">
                        <a:spcBef>
                          <a:spcPts val="0"/>
                        </a:spcBef>
                        <a:spcAft>
                          <a:spcPts val="0"/>
                        </a:spcAft>
                        <a:buNone/>
                      </a:pPr>
                      <a:r>
                        <a:rPr lang="en-GB" sz="750">
                          <a:solidFill>
                            <a:schemeClr val="dk1"/>
                          </a:solidFill>
                        </a:rPr>
                        <a:t>I can demonstrate how to analyse and evaluate the validity of ‘facts’ and information and I can explain why using these strategies are important.</a:t>
                      </a:r>
                      <a:endParaRPr sz="750">
                        <a:solidFill>
                          <a:schemeClr val="dk1"/>
                        </a:solidFill>
                      </a:endParaRPr>
                    </a:p>
                    <a:p>
                      <a:pPr indent="0" lvl="0" marL="0" rtl="0" algn="l">
                        <a:spcBef>
                          <a:spcPts val="0"/>
                        </a:spcBef>
                        <a:spcAft>
                          <a:spcPts val="0"/>
                        </a:spcAft>
                        <a:buNone/>
                      </a:pPr>
                      <a:r>
                        <a:rPr lang="en-GB" sz="750">
                          <a:solidFill>
                            <a:schemeClr val="dk1"/>
                          </a:solidFill>
                        </a:rPr>
                        <a:t>I can explain how companies and news providers target people with online news stories they are more likely to engage with and how to recognise this.</a:t>
                      </a:r>
                      <a:endParaRPr sz="750">
                        <a:solidFill>
                          <a:schemeClr val="dk1"/>
                        </a:solidFill>
                      </a:endParaRPr>
                    </a:p>
                    <a:p>
                      <a:pPr indent="0" lvl="0" marL="0" rtl="0" algn="l">
                        <a:spcBef>
                          <a:spcPts val="0"/>
                        </a:spcBef>
                        <a:spcAft>
                          <a:spcPts val="0"/>
                        </a:spcAft>
                        <a:buNone/>
                      </a:pPr>
                      <a:r>
                        <a:rPr lang="en-GB" sz="750">
                          <a:solidFill>
                            <a:schemeClr val="dk1"/>
                          </a:solidFill>
                        </a:rPr>
                        <a:t>I can describe the difference between online misinformation and dis-information</a:t>
                      </a:r>
                      <a:endParaRPr sz="750">
                        <a:solidFill>
                          <a:schemeClr val="dk1"/>
                        </a:solidFill>
                      </a:endParaRPr>
                    </a:p>
                    <a:p>
                      <a:pPr indent="0" lvl="0" marL="0" rtl="0" algn="l">
                        <a:spcBef>
                          <a:spcPts val="0"/>
                        </a:spcBef>
                        <a:spcAft>
                          <a:spcPts val="0"/>
                        </a:spcAft>
                        <a:buNone/>
                      </a:pPr>
                      <a:r>
                        <a:rPr lang="en-GB" sz="750">
                          <a:solidFill>
                            <a:schemeClr val="dk1"/>
                          </a:solidFill>
                        </a:rPr>
                        <a:t>I can explain why information that is on a large number of sites may still be inaccurate or untrue. I can assess how this might happen (e.g. the sharing of misinformation or disinformation).</a:t>
                      </a:r>
                      <a:endParaRPr sz="750">
                        <a:solidFill>
                          <a:schemeClr val="dk1"/>
                        </a:solidFill>
                      </a:endParaRPr>
                    </a:p>
                    <a:p>
                      <a:pPr indent="0" lvl="0" marL="0" rtl="0" algn="l">
                        <a:spcBef>
                          <a:spcPts val="0"/>
                        </a:spcBef>
                        <a:spcAft>
                          <a:spcPts val="0"/>
                        </a:spcAft>
                        <a:buNone/>
                      </a:pPr>
                      <a:r>
                        <a:rPr lang="en-GB" sz="750">
                          <a:solidFill>
                            <a:schemeClr val="dk1"/>
                          </a:solidFill>
                        </a:rPr>
                        <a:t>I can identify, flag and report inappropriate content.</a:t>
                      </a:r>
                      <a:endParaRPr sz="75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Health, Well-being and Lifestyle</a:t>
                      </a:r>
                      <a:endParaRPr b="1" sz="1200"/>
                    </a:p>
                    <a:p>
                      <a:pPr indent="-279400" lvl="0" marL="457200" rtl="0" algn="l">
                        <a:spcBef>
                          <a:spcPts val="0"/>
                        </a:spcBef>
                        <a:spcAft>
                          <a:spcPts val="0"/>
                        </a:spcAft>
                        <a:buClr>
                          <a:schemeClr val="dk1"/>
                        </a:buClr>
                        <a:buSzPts val="800"/>
                        <a:buChar char="➔"/>
                      </a:pPr>
                      <a:r>
                        <a:rPr lang="en-GB" sz="800">
                          <a:solidFill>
                            <a:schemeClr val="dk1"/>
                          </a:solidFill>
                        </a:rPr>
                        <a:t>I can describe common systems that regulate age-related content (e.g. PEGI, BBFC, parental warnings) and describe their purpose.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recognise and can discuss the pressures that technology can place on someone and how / when they could manage this.</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recognise features of persuasive design and how they are used to keep users engaged (current and future use).</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assess and action different strategies to limit the impact of technology on health (e.g. night-shift mode, regular breaks, correct posture, sleep, diet and exercise).</a:t>
                      </a:r>
                      <a:endParaRPr sz="800">
                        <a:solidFill>
                          <a:schemeClr val="dk1"/>
                        </a:solidFill>
                      </a:endParaRPr>
                    </a:p>
                    <a:p>
                      <a:pPr indent="0" lvl="0" marL="457200" rtl="0" algn="l">
                        <a:spcBef>
                          <a:spcPts val="0"/>
                        </a:spcBef>
                        <a:spcAft>
                          <a:spcPts val="0"/>
                        </a:spcAft>
                        <a:buNone/>
                      </a:pPr>
                      <a:r>
                        <a:t/>
                      </a:r>
                      <a:endParaRPr sz="8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Privacy and Security</a:t>
                      </a:r>
                      <a:endParaRPr b="1" sz="1200"/>
                    </a:p>
                    <a:p>
                      <a:pPr indent="-279400" lvl="0" marL="457200" rtl="0" algn="l">
                        <a:lnSpc>
                          <a:spcPct val="115000"/>
                        </a:lnSpc>
                        <a:spcBef>
                          <a:spcPts val="0"/>
                        </a:spcBef>
                        <a:spcAft>
                          <a:spcPts val="0"/>
                        </a:spcAft>
                        <a:buClr>
                          <a:schemeClr val="dk1"/>
                        </a:buClr>
                        <a:buSzPts val="800"/>
                        <a:buChar char="➔"/>
                      </a:pPr>
                      <a:r>
                        <a:rPr lang="en-GB" sz="800">
                          <a:solidFill>
                            <a:schemeClr val="dk1"/>
                          </a:solidFill>
                        </a:rPr>
                        <a:t>I can describe effective ways people can manage passwords (e.g. storing them securely or saving them in the browser).</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GB" sz="800">
                          <a:solidFill>
                            <a:schemeClr val="dk1"/>
                          </a:solidFill>
                        </a:rPr>
                        <a:t>I can explain what to do if a password is shared, lost or stolen.</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GB" sz="800">
                          <a:solidFill>
                            <a:schemeClr val="dk1"/>
                          </a:solidFill>
                        </a:rPr>
                        <a:t>I can describe how and why people should keep their software and apps up to date, e.g. auto updates.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GB" sz="800">
                          <a:solidFill>
                            <a:schemeClr val="dk1"/>
                          </a:solidFill>
                        </a:rPr>
                        <a:t>I can describe simple ways to increase privacy on apps and services that provide privacy settings.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GB" sz="800">
                          <a:solidFill>
                            <a:schemeClr val="dk1"/>
                          </a:solidFill>
                        </a:rPr>
                        <a:t>I can describe ways in which some online content targets people to gain money or information illegally; I can describe strategies to help me identify such content (e.g. scams, phishing).</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GB" sz="800">
                          <a:solidFill>
                            <a:schemeClr val="dk1"/>
                          </a:solidFill>
                        </a:rPr>
                        <a:t>I know that online services have terms and conditions that govern their use.</a:t>
                      </a:r>
                      <a:endParaRPr sz="800">
                        <a:solidFill>
                          <a:schemeClr val="dk1"/>
                        </a:solidFill>
                      </a:endParaRPr>
                    </a:p>
                    <a:p>
                      <a:pPr indent="0" lvl="0" marL="45720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200"/>
                        <a:t>Copyright and Ownership</a:t>
                      </a:r>
                      <a:endParaRPr b="1" sz="1200"/>
                    </a:p>
                    <a:p>
                      <a:pPr indent="-279400" lvl="0" marL="457200" rtl="0" algn="l">
                        <a:spcBef>
                          <a:spcPts val="0"/>
                        </a:spcBef>
                        <a:spcAft>
                          <a:spcPts val="0"/>
                        </a:spcAft>
                        <a:buClr>
                          <a:schemeClr val="dk1"/>
                        </a:buClr>
                        <a:buSzPts val="800"/>
                        <a:buChar char="➔"/>
                      </a:pPr>
                      <a:r>
                        <a:rPr lang="en-GB" sz="800">
                          <a:solidFill>
                            <a:schemeClr val="dk1"/>
                          </a:solidFill>
                        </a:rPr>
                        <a:t>I can demonstrate the use of search tools to find and access online content which can be reused by others.</a:t>
                      </a:r>
                      <a:endParaRPr sz="800">
                        <a:solidFill>
                          <a:schemeClr val="dk1"/>
                        </a:solidFill>
                      </a:endParaRPr>
                    </a:p>
                    <a:p>
                      <a:pPr indent="-279400" lvl="0" marL="457200" rtl="0" algn="l">
                        <a:spcBef>
                          <a:spcPts val="0"/>
                        </a:spcBef>
                        <a:spcAft>
                          <a:spcPts val="0"/>
                        </a:spcAft>
                        <a:buClr>
                          <a:schemeClr val="dk1"/>
                        </a:buClr>
                        <a:buSzPts val="800"/>
                        <a:buChar char="➔"/>
                      </a:pPr>
                      <a:r>
                        <a:rPr lang="en-GB" sz="800">
                          <a:solidFill>
                            <a:schemeClr val="dk1"/>
                          </a:solidFill>
                        </a:rPr>
                        <a:t>I can demonstrate how to make references to and acknowledge sources I have used from the internet.</a:t>
                      </a:r>
                      <a:endParaRPr sz="800">
                        <a:solidFill>
                          <a:schemeClr val="dk1"/>
                        </a:solidFill>
                      </a:endParaRPr>
                    </a:p>
                    <a:p>
                      <a:pPr indent="0" lvl="0" marL="0" rtl="0" algn="l">
                        <a:spcBef>
                          <a:spcPts val="0"/>
                        </a:spcBef>
                        <a:spcAft>
                          <a:spcPts val="0"/>
                        </a:spcAft>
                        <a:buNone/>
                      </a:pPr>
                      <a:r>
                        <a:t/>
                      </a:r>
                      <a:endParaRPr sz="1000">
                        <a:solidFill>
                          <a:schemeClr val="dk1"/>
                        </a:solidFill>
                      </a:endParaRPr>
                    </a:p>
                    <a:p>
                      <a:pPr indent="0" lvl="0" marL="457200" rtl="0" algn="l">
                        <a:spcBef>
                          <a:spcPts val="0"/>
                        </a:spcBef>
                        <a:spcAft>
                          <a:spcPts val="0"/>
                        </a:spcAft>
                        <a:buClr>
                          <a:schemeClr val="dk1"/>
                        </a:buClr>
                        <a:buSzPts val="1100"/>
                        <a:buFont typeface="Arial"/>
                        <a:buNone/>
                      </a:pPr>
                      <a:r>
                        <a:t/>
                      </a:r>
                      <a:endParaRPr b="1" sz="1000">
                        <a:solidFill>
                          <a:schemeClr val="dk1"/>
                        </a:solidFill>
                      </a:endParaRPr>
                    </a:p>
                  </a:txBody>
                  <a:tcPr marT="91425" marB="91425" marR="91425" marL="91425"/>
                </a:tc>
              </a:tr>
            </a:tbl>
          </a:graphicData>
        </a:graphic>
      </p:graphicFrame>
      <p:pic>
        <p:nvPicPr>
          <p:cNvPr id="236" name="Google Shape;236;p43"/>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2491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Teaching Process</a:t>
            </a:r>
            <a:endParaRPr/>
          </a:p>
        </p:txBody>
      </p:sp>
      <p:sp>
        <p:nvSpPr>
          <p:cNvPr id="74" name="Google Shape;74;p16"/>
          <p:cNvSpPr txBox="1"/>
          <p:nvPr>
            <p:ph idx="1" type="body"/>
          </p:nvPr>
        </p:nvSpPr>
        <p:spPr>
          <a:xfrm>
            <a:off x="311700" y="821875"/>
            <a:ext cx="8520600" cy="4057800"/>
          </a:xfrm>
          <a:prstGeom prst="rect">
            <a:avLst/>
          </a:prstGeom>
        </p:spPr>
        <p:txBody>
          <a:bodyPr anchorCtr="0" anchor="t" bIns="91425" lIns="91425" spcFirstLastPara="1" rIns="91425" wrap="square" tIns="91425">
            <a:normAutofit fontScale="70000" lnSpcReduction="10000"/>
          </a:bodyPr>
          <a:lstStyle/>
          <a:p>
            <a:pPr indent="0" lvl="0" marL="0" rtl="0" algn="l">
              <a:spcBef>
                <a:spcPts val="0"/>
              </a:spcBef>
              <a:spcAft>
                <a:spcPts val="0"/>
              </a:spcAft>
              <a:buNone/>
            </a:pPr>
            <a:r>
              <a:rPr lang="en-GB"/>
              <a:t>There are 4 identified units for each year plus a word-processing set of skills to be taught. The key learning is identified in the intended outcomes and therefore teachers may adapt platforms used to best ensure these outcomes are met. Where it is appropriate and feasible to do so, units can be taught as </a:t>
            </a:r>
            <a:r>
              <a:rPr lang="en-GB"/>
              <a:t>a mixture</a:t>
            </a:r>
            <a:r>
              <a:rPr lang="en-GB"/>
              <a:t> of isolated </a:t>
            </a:r>
            <a:r>
              <a:rPr lang="en-GB"/>
              <a:t>skills</a:t>
            </a:r>
            <a:r>
              <a:rPr lang="en-GB"/>
              <a:t> </a:t>
            </a:r>
            <a:r>
              <a:rPr lang="en-GB"/>
              <a:t>lesson</a:t>
            </a:r>
            <a:r>
              <a:rPr lang="en-GB"/>
              <a:t> and end projects using cross-curricular </a:t>
            </a:r>
            <a:r>
              <a:rPr lang="en-GB"/>
              <a:t>opportunities. Blocking should be considered to allow for flow and adequate time for exploration.</a:t>
            </a:r>
            <a:endParaRPr/>
          </a:p>
          <a:p>
            <a:pPr indent="0" lvl="0" marL="0" rtl="0" algn="l">
              <a:spcBef>
                <a:spcPts val="1200"/>
              </a:spcBef>
              <a:spcAft>
                <a:spcPts val="0"/>
              </a:spcAft>
              <a:buNone/>
            </a:pPr>
            <a:r>
              <a:rPr lang="en-GB"/>
              <a:t>It is envisaged that the start of each year will </a:t>
            </a:r>
            <a:r>
              <a:rPr lang="en-GB"/>
              <a:t>allow</a:t>
            </a:r>
            <a:r>
              <a:rPr lang="en-GB"/>
              <a:t> for time for children to refresh and up-skill their word processing and </a:t>
            </a:r>
            <a:r>
              <a:rPr lang="en-GB"/>
              <a:t>computer technical literacy skills.</a:t>
            </a:r>
            <a:endParaRPr/>
          </a:p>
          <a:p>
            <a:pPr indent="0" lvl="0" marL="0" rtl="0" algn="l">
              <a:spcBef>
                <a:spcPts val="1200"/>
              </a:spcBef>
              <a:spcAft>
                <a:spcPts val="0"/>
              </a:spcAft>
              <a:buNone/>
            </a:pPr>
            <a:r>
              <a:rPr lang="en-GB"/>
              <a:t>Project Evolve is to be used as the vehicle for teaching digital literacy throughout the academic year. Both IT and PSHE time can be used for this. Planning for this will follow an audit of children’s needs through using the ‘Knowledge Map’ feature to map student understanding and plan lessons targeted directly at children’s needs. It is essential that digital literacy strands run throughout the year to ensure they are constantly explored, revisited and at the forefront of our thinking as this how we will ensure we are keeping children safe online.</a:t>
            </a:r>
            <a:endParaRPr/>
          </a:p>
          <a:p>
            <a:pPr indent="0" lvl="0" marL="0" rtl="0" algn="l">
              <a:spcBef>
                <a:spcPts val="1200"/>
              </a:spcBef>
              <a:spcAft>
                <a:spcPts val="0"/>
              </a:spcAft>
              <a:buNone/>
            </a:pPr>
            <a:r>
              <a:rPr lang="en-GB"/>
              <a:t>Additional coding opportunities including the opportunity for home-learning are provided through </a:t>
            </a:r>
            <a:r>
              <a:rPr lang="en-GB" u="sng">
                <a:solidFill>
                  <a:schemeClr val="hlink"/>
                </a:solidFill>
                <a:hlinkClick r:id="rId3"/>
              </a:rPr>
              <a:t>Studio </a:t>
            </a:r>
            <a:r>
              <a:rPr lang="en-GB" u="sng">
                <a:solidFill>
                  <a:schemeClr val="hlink"/>
                </a:solidFill>
                <a:hlinkClick r:id="rId4"/>
              </a:rPr>
              <a:t>Code.org</a:t>
            </a:r>
            <a:r>
              <a:rPr lang="en-GB"/>
              <a:t>. Each unit provides a potential of 12 sessions for children to work through to build proficiency in coding. These lessons can be used to enrich the TCC programing lessons as well as providing an enrichment opportunity.</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graphicFrame>
        <p:nvGraphicFramePr>
          <p:cNvPr id="79" name="Google Shape;79;p17"/>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3144575"/>
                <a:gridCol w="1309825"/>
                <a:gridCol w="2227200"/>
              </a:tblGrid>
              <a:tr h="698050">
                <a:tc gridSpan="2">
                  <a:txBody>
                    <a:bodyPr/>
                    <a:lstStyle/>
                    <a:p>
                      <a:pPr indent="0" lvl="0" marL="0" rtl="0" algn="l">
                        <a:spcBef>
                          <a:spcPts val="0"/>
                        </a:spcBef>
                        <a:spcAft>
                          <a:spcPts val="0"/>
                        </a:spcAft>
                        <a:buNone/>
                      </a:pPr>
                      <a:r>
                        <a:rPr b="1" lang="en-GB"/>
                        <a:t>EYFS</a:t>
                      </a:r>
                      <a:r>
                        <a:rPr b="1" lang="en-GB"/>
                        <a:t>    Knowledge and Skills  : Curriculum  </a:t>
                      </a:r>
                      <a:endParaRPr b="1"/>
                    </a:p>
                    <a:p>
                      <a:pPr indent="0" lvl="0" marL="0" rtl="0" algn="l">
                        <a:spcBef>
                          <a:spcPts val="0"/>
                        </a:spcBef>
                        <a:spcAft>
                          <a:spcPts val="0"/>
                        </a:spcAft>
                        <a:buNone/>
                      </a:pPr>
                      <a:r>
                        <a:rPr b="1" lang="en-GB"/>
                        <a:t>    To be confirmed</a:t>
                      </a:r>
                      <a:endParaRPr b="1"/>
                    </a:p>
                  </a:txBody>
                  <a:tcPr marT="91425" marB="91425" marR="91425" marL="91425"/>
                </a:tc>
                <a:tc hMerge="1"/>
                <a:tc gridSpan="2" rowSpan="2">
                  <a:txBody>
                    <a:bodyPr/>
                    <a:lstStyle/>
                    <a:p>
                      <a:pPr indent="0" lvl="0" marL="457200" rtl="0" algn="l">
                        <a:spcBef>
                          <a:spcPts val="0"/>
                        </a:spcBef>
                        <a:spcAft>
                          <a:spcPts val="0"/>
                        </a:spcAft>
                        <a:buNone/>
                      </a:pPr>
                      <a:r>
                        <a:rPr b="1" lang="en-GB" sz="1000" u="sng"/>
                        <a:t>Curriculum Resources and Hardware</a:t>
                      </a:r>
                      <a:endParaRPr b="1" sz="1000" u="sng"/>
                    </a:p>
                    <a:p>
                      <a:pPr indent="0" lvl="0" marL="0" rtl="0" algn="l">
                        <a:spcBef>
                          <a:spcPts val="0"/>
                        </a:spcBef>
                        <a:spcAft>
                          <a:spcPts val="0"/>
                        </a:spcAft>
                        <a:buNone/>
                      </a:pPr>
                      <a:r>
                        <a:rPr b="1" lang="en-GB" sz="900">
                          <a:solidFill>
                            <a:schemeClr val="dk1"/>
                          </a:solidFill>
                        </a:rPr>
                        <a:t>Word Processing Skills for a Digital Life </a:t>
                      </a:r>
                      <a:r>
                        <a:rPr b="1" lang="en-GB" sz="1100">
                          <a:solidFill>
                            <a:schemeClr val="dk1"/>
                          </a:solidFill>
                        </a:rPr>
                        <a:t> </a:t>
                      </a:r>
                      <a:endParaRPr b="1" sz="1100">
                        <a:solidFill>
                          <a:schemeClr val="dk1"/>
                        </a:solidFill>
                      </a:endParaRPr>
                    </a:p>
                    <a:p>
                      <a:pPr indent="0" lvl="0" marL="0" rtl="0" algn="l">
                        <a:spcBef>
                          <a:spcPts val="0"/>
                        </a:spcBef>
                        <a:spcAft>
                          <a:spcPts val="0"/>
                        </a:spcAft>
                        <a:buNone/>
                      </a:pPr>
                      <a:r>
                        <a:rPr lang="en-GB" sz="900">
                          <a:solidFill>
                            <a:schemeClr val="dk1"/>
                          </a:solidFill>
                        </a:rPr>
                        <a:t>Chromebooks Ipads google docs pages pic collage</a:t>
                      </a:r>
                      <a:endParaRPr sz="900">
                        <a:solidFill>
                          <a:schemeClr val="dk1"/>
                        </a:solidFill>
                      </a:endParaRPr>
                    </a:p>
                    <a:p>
                      <a:pPr indent="0" lvl="0" marL="0" rtl="0" algn="l">
                        <a:spcBef>
                          <a:spcPts val="0"/>
                        </a:spcBef>
                        <a:spcAft>
                          <a:spcPts val="0"/>
                        </a:spcAft>
                        <a:buNone/>
                      </a:pPr>
                      <a:r>
                        <a:rPr b="1" lang="en-GB" sz="900">
                          <a:solidFill>
                            <a:schemeClr val="dk1"/>
                          </a:solidFill>
                        </a:rPr>
                        <a:t>Computing Systems and Networks</a:t>
                      </a:r>
                      <a:endParaRPr b="1" sz="900">
                        <a:solidFill>
                          <a:schemeClr val="dk1"/>
                        </a:solidFill>
                      </a:endParaRPr>
                    </a:p>
                    <a:p>
                      <a:pPr indent="0" lvl="0" marL="0" rtl="0" algn="l">
                        <a:spcBef>
                          <a:spcPts val="0"/>
                        </a:spcBef>
                        <a:spcAft>
                          <a:spcPts val="0"/>
                        </a:spcAft>
                        <a:buNone/>
                      </a:pPr>
                      <a:r>
                        <a:rPr i="1" lang="en-GB" sz="900">
                          <a:solidFill>
                            <a:schemeClr val="dk1"/>
                          </a:solidFill>
                        </a:rPr>
                        <a:t>Chromebooks ipads</a:t>
                      </a:r>
                      <a:endParaRPr i="1" sz="900">
                        <a:solidFill>
                          <a:schemeClr val="dk1"/>
                        </a:solidFill>
                      </a:endParaRPr>
                    </a:p>
                    <a:p>
                      <a:pPr indent="0" lvl="0" marL="0" rtl="0" algn="l">
                        <a:spcBef>
                          <a:spcPts val="0"/>
                        </a:spcBef>
                        <a:spcAft>
                          <a:spcPts val="0"/>
                        </a:spcAft>
                        <a:buNone/>
                      </a:pPr>
                      <a:r>
                        <a:rPr b="1" lang="en-GB" sz="900">
                          <a:solidFill>
                            <a:schemeClr val="dk1"/>
                          </a:solidFill>
                        </a:rPr>
                        <a:t>Programming </a:t>
                      </a:r>
                      <a:endParaRPr b="1" sz="900">
                        <a:solidFill>
                          <a:schemeClr val="dk1"/>
                        </a:solidFill>
                      </a:endParaRPr>
                    </a:p>
                    <a:p>
                      <a:pPr indent="0" lvl="0" marL="0" rtl="0" algn="l">
                        <a:spcBef>
                          <a:spcPts val="0"/>
                        </a:spcBef>
                        <a:spcAft>
                          <a:spcPts val="0"/>
                        </a:spcAft>
                        <a:buNone/>
                      </a:pPr>
                      <a:r>
                        <a:rPr i="1" lang="en-GB" sz="900">
                          <a:solidFill>
                            <a:schemeClr val="dk1"/>
                          </a:solidFill>
                        </a:rPr>
                        <a:t>Bee Bots </a:t>
                      </a:r>
                      <a:r>
                        <a:rPr i="1" lang="en-GB" sz="900" u="sng">
                          <a:solidFill>
                            <a:schemeClr val="hlink"/>
                          </a:solidFill>
                          <a:hlinkClick r:id="rId3"/>
                        </a:rPr>
                        <a:t>Studio Code.org</a:t>
                      </a:r>
                      <a:r>
                        <a:rPr i="1" lang="en-GB" sz="900">
                          <a:solidFill>
                            <a:schemeClr val="dk1"/>
                          </a:solidFill>
                        </a:rPr>
                        <a:t> </a:t>
                      </a:r>
                      <a:endParaRPr i="1" sz="900">
                        <a:solidFill>
                          <a:schemeClr val="dk1"/>
                        </a:solidFill>
                      </a:endParaRPr>
                    </a:p>
                    <a:p>
                      <a:pPr indent="0" lvl="0" marL="0" rtl="0" algn="l">
                        <a:spcBef>
                          <a:spcPts val="0"/>
                        </a:spcBef>
                        <a:spcAft>
                          <a:spcPts val="0"/>
                        </a:spcAft>
                        <a:buNone/>
                      </a:pPr>
                      <a:r>
                        <a:rPr b="1" lang="en-GB" sz="900">
                          <a:solidFill>
                            <a:schemeClr val="dk1"/>
                          </a:solidFill>
                        </a:rPr>
                        <a:t>Creating Media</a:t>
                      </a:r>
                      <a:endParaRPr b="1" sz="900">
                        <a:solidFill>
                          <a:schemeClr val="dk1"/>
                        </a:solidFill>
                      </a:endParaRPr>
                    </a:p>
                    <a:p>
                      <a:pPr indent="0" lvl="0" marL="0" rtl="0" algn="l">
                        <a:spcBef>
                          <a:spcPts val="0"/>
                        </a:spcBef>
                        <a:spcAft>
                          <a:spcPts val="0"/>
                        </a:spcAft>
                        <a:buNone/>
                      </a:pPr>
                      <a:r>
                        <a:rPr i="1" lang="en-GB" sz="900">
                          <a:solidFill>
                            <a:schemeClr val="dk1"/>
                          </a:solidFill>
                        </a:rPr>
                        <a:t>Chromebooks ipads</a:t>
                      </a:r>
                      <a:endParaRPr i="1" sz="900">
                        <a:solidFill>
                          <a:schemeClr val="dk1"/>
                        </a:solidFill>
                      </a:endParaRPr>
                    </a:p>
                    <a:p>
                      <a:pPr indent="0" lvl="0" marL="0" rtl="0" algn="l">
                        <a:spcBef>
                          <a:spcPts val="0"/>
                        </a:spcBef>
                        <a:spcAft>
                          <a:spcPts val="0"/>
                        </a:spcAft>
                        <a:buNone/>
                      </a:pPr>
                      <a:r>
                        <a:t/>
                      </a:r>
                      <a:endParaRPr i="1" sz="1000">
                        <a:solidFill>
                          <a:schemeClr val="dk1"/>
                        </a:solidFill>
                      </a:endParaRPr>
                    </a:p>
                  </a:txBody>
                  <a:tcPr marT="91425" marB="91425" marR="91425" marL="91425"/>
                </a:tc>
                <a:tc rowSpan="2" hMerge="1"/>
              </a:tr>
              <a:tr h="860025">
                <a:tc gridSpan="2">
                  <a:txBody>
                    <a:bodyPr/>
                    <a:lstStyle/>
                    <a:p>
                      <a:pPr indent="0" lvl="0" marL="0" rtl="0" algn="ctr">
                        <a:spcBef>
                          <a:spcPts val="0"/>
                        </a:spcBef>
                        <a:spcAft>
                          <a:spcPts val="0"/>
                        </a:spcAft>
                        <a:buNone/>
                      </a:pPr>
                      <a:r>
                        <a:rPr b="1" lang="en-GB" sz="900" u="sng"/>
                        <a:t>Word Processing Skills for a Digital Life </a:t>
                      </a:r>
                      <a:r>
                        <a:rPr b="1" lang="en-GB" sz="1100"/>
                        <a:t> </a:t>
                      </a:r>
                      <a:endParaRPr b="1" sz="1100"/>
                    </a:p>
                    <a:p>
                      <a:pPr indent="-285750" lvl="0" marL="457200" rtl="0" algn="l">
                        <a:spcBef>
                          <a:spcPts val="0"/>
                        </a:spcBef>
                        <a:spcAft>
                          <a:spcPts val="0"/>
                        </a:spcAft>
                        <a:buSzPts val="900"/>
                        <a:buChar char="➔"/>
                      </a:pPr>
                      <a:r>
                        <a:rPr lang="en-GB" sz="900"/>
                        <a:t>Play on a touch screen game.</a:t>
                      </a:r>
                      <a:endParaRPr sz="900"/>
                    </a:p>
                    <a:p>
                      <a:pPr indent="-285750" lvl="0" marL="457200" rtl="0" algn="l">
                        <a:spcBef>
                          <a:spcPts val="0"/>
                        </a:spcBef>
                        <a:spcAft>
                          <a:spcPts val="0"/>
                        </a:spcAft>
                        <a:buSzPts val="900"/>
                        <a:buChar char="➔"/>
                      </a:pPr>
                      <a:r>
                        <a:rPr lang="en-GB" sz="900"/>
                        <a:t>Use computers/keyboards/trackpad/mouse in role play</a:t>
                      </a:r>
                      <a:endParaRPr sz="900"/>
                    </a:p>
                    <a:p>
                      <a:pPr indent="-285750" lvl="0" marL="457200" rtl="0" algn="l">
                        <a:spcBef>
                          <a:spcPts val="0"/>
                        </a:spcBef>
                        <a:spcAft>
                          <a:spcPts val="0"/>
                        </a:spcAft>
                        <a:buSzPts val="900"/>
                        <a:buChar char="➔"/>
                      </a:pPr>
                      <a:r>
                        <a:rPr lang="en-GB" sz="900"/>
                        <a:t>Type letters with increasing </a:t>
                      </a:r>
                      <a:r>
                        <a:rPr lang="en-GB" sz="900"/>
                        <a:t>confidence</a:t>
                      </a:r>
                      <a:r>
                        <a:rPr lang="en-GB" sz="900"/>
                        <a:t> using a keyboard and tablet</a:t>
                      </a:r>
                      <a:endParaRPr sz="900"/>
                    </a:p>
                    <a:p>
                      <a:pPr indent="-285750" lvl="0" marL="457200" rtl="0" algn="l">
                        <a:spcBef>
                          <a:spcPts val="0"/>
                        </a:spcBef>
                        <a:spcAft>
                          <a:spcPts val="0"/>
                        </a:spcAft>
                        <a:buSzPts val="900"/>
                        <a:buChar char="➔"/>
                      </a:pPr>
                      <a:r>
                        <a:rPr lang="en-GB" sz="900"/>
                        <a:t>Dictate short, clear sentences into a digital device</a:t>
                      </a:r>
                      <a:endParaRPr sz="900"/>
                    </a:p>
                  </a:txBody>
                  <a:tcPr marT="91425" marB="91425" marR="91425" marL="91425"/>
                </a:tc>
                <a:tc hMerge="1"/>
                <a:tc gridSpan="2" vMerge="1"/>
                <a:tc hMerge="1" vMerge="1"/>
              </a:tr>
              <a:tr h="2748750">
                <a:tc>
                  <a:txBody>
                    <a:bodyPr/>
                    <a:lstStyle/>
                    <a:p>
                      <a:pPr indent="0" lvl="0" marL="0" rtl="0" algn="ctr">
                        <a:spcBef>
                          <a:spcPts val="0"/>
                        </a:spcBef>
                        <a:spcAft>
                          <a:spcPts val="0"/>
                        </a:spcAft>
                        <a:buNone/>
                      </a:pPr>
                      <a:r>
                        <a:rPr b="1" lang="en-GB" sz="900" u="sng"/>
                        <a:t>Computing Systems and Networks</a:t>
                      </a:r>
                      <a:endParaRPr b="1" sz="900" u="sng"/>
                    </a:p>
                    <a:p>
                      <a:pPr indent="0" lvl="0" marL="0" rtl="0" algn="ctr">
                        <a:spcBef>
                          <a:spcPts val="0"/>
                        </a:spcBef>
                        <a:spcAft>
                          <a:spcPts val="0"/>
                        </a:spcAft>
                        <a:buNone/>
                      </a:pPr>
                      <a:r>
                        <a:t/>
                      </a:r>
                      <a:endParaRPr b="1" i="1" sz="1000"/>
                    </a:p>
                    <a:p>
                      <a:pPr indent="0" lvl="0" marL="0" rtl="0" algn="l">
                        <a:spcBef>
                          <a:spcPts val="0"/>
                        </a:spcBef>
                        <a:spcAft>
                          <a:spcPts val="0"/>
                        </a:spcAft>
                        <a:buClr>
                          <a:schemeClr val="dk1"/>
                        </a:buClr>
                        <a:buSzPts val="1100"/>
                        <a:buFont typeface="Arial"/>
                        <a:buNone/>
                      </a:pPr>
                      <a:r>
                        <a:rPr i="1" lang="en-GB" sz="800">
                          <a:solidFill>
                            <a:schemeClr val="dk1"/>
                          </a:solidFill>
                        </a:rPr>
                        <a:t>Children recognise that a range of technology is used in places such as homes and schools.</a:t>
                      </a:r>
                      <a:endParaRPr i="1" sz="800">
                        <a:solidFill>
                          <a:schemeClr val="dk1"/>
                        </a:solidFill>
                      </a:endParaRPr>
                    </a:p>
                    <a:p>
                      <a:pPr indent="0" lvl="0" marL="0" rtl="0" algn="l">
                        <a:spcBef>
                          <a:spcPts val="0"/>
                        </a:spcBef>
                        <a:spcAft>
                          <a:spcPts val="0"/>
                        </a:spcAft>
                        <a:buClr>
                          <a:schemeClr val="dk1"/>
                        </a:buClr>
                        <a:buSzPts val="1100"/>
                        <a:buFont typeface="Arial"/>
                        <a:buNone/>
                      </a:pPr>
                      <a:r>
                        <a:rPr i="1" lang="en-GB" sz="800">
                          <a:solidFill>
                            <a:schemeClr val="dk1"/>
                          </a:solidFill>
                        </a:rPr>
                        <a:t>They select and use technology for particular purposes. </a:t>
                      </a:r>
                      <a:endParaRPr i="1" sz="1000"/>
                    </a:p>
                  </a:txBody>
                  <a:tcPr marT="91425" marB="91425" marR="91425" marL="91425"/>
                </a:tc>
                <a:tc>
                  <a:txBody>
                    <a:bodyPr/>
                    <a:lstStyle/>
                    <a:p>
                      <a:pPr indent="0" lvl="0" marL="0" rtl="0" algn="ctr">
                        <a:spcBef>
                          <a:spcPts val="0"/>
                        </a:spcBef>
                        <a:spcAft>
                          <a:spcPts val="0"/>
                        </a:spcAft>
                        <a:buNone/>
                      </a:pPr>
                      <a:r>
                        <a:rPr b="1" lang="en-GB" sz="900" u="sng"/>
                        <a:t>Programming </a:t>
                      </a:r>
                      <a:endParaRPr b="1" sz="1000" u="sng"/>
                    </a:p>
                    <a:p>
                      <a:pPr indent="0" lvl="0" marL="0" rtl="0" algn="l">
                        <a:spcBef>
                          <a:spcPts val="0"/>
                        </a:spcBef>
                        <a:spcAft>
                          <a:spcPts val="0"/>
                        </a:spcAft>
                        <a:buClr>
                          <a:schemeClr val="dk1"/>
                        </a:buClr>
                        <a:buSzPts val="1100"/>
                        <a:buFont typeface="Arial"/>
                        <a:buNone/>
                      </a:pPr>
                      <a:r>
                        <a:rPr i="1" lang="en-GB" sz="1000"/>
                        <a:t> </a:t>
                      </a:r>
                      <a:r>
                        <a:rPr i="1" lang="en-GB" sz="900"/>
                        <a:t>Follow simple oral algorithms</a:t>
                      </a:r>
                      <a:endParaRPr i="1" sz="900"/>
                    </a:p>
                    <a:p>
                      <a:pPr indent="0" lvl="0" marL="0" rtl="0" algn="l">
                        <a:spcBef>
                          <a:spcPts val="0"/>
                        </a:spcBef>
                        <a:spcAft>
                          <a:spcPts val="0"/>
                        </a:spcAft>
                        <a:buClr>
                          <a:schemeClr val="dk1"/>
                        </a:buClr>
                        <a:buSzPts val="1100"/>
                        <a:buFont typeface="Arial"/>
                        <a:buNone/>
                      </a:pPr>
                      <a:r>
                        <a:rPr i="1" lang="en-GB" sz="900"/>
                        <a:t>Spot simple patterns</a:t>
                      </a:r>
                      <a:endParaRPr i="1" sz="900"/>
                    </a:p>
                    <a:p>
                      <a:pPr indent="0" lvl="0" marL="0" rtl="0" algn="l">
                        <a:spcBef>
                          <a:spcPts val="0"/>
                        </a:spcBef>
                        <a:spcAft>
                          <a:spcPts val="0"/>
                        </a:spcAft>
                        <a:buClr>
                          <a:schemeClr val="dk1"/>
                        </a:buClr>
                        <a:buSzPts val="1100"/>
                        <a:buFont typeface="Arial"/>
                        <a:buNone/>
                      </a:pPr>
                      <a:r>
                        <a:rPr i="1" lang="en-GB" sz="900"/>
                        <a:t>Sequence simple familiar tasks</a:t>
                      </a:r>
                      <a:endParaRPr i="1" sz="900"/>
                    </a:p>
                    <a:p>
                      <a:pPr indent="0" lvl="0" marL="0" rtl="0" algn="l">
                        <a:spcBef>
                          <a:spcPts val="0"/>
                        </a:spcBef>
                        <a:spcAft>
                          <a:spcPts val="0"/>
                        </a:spcAft>
                        <a:buClr>
                          <a:schemeClr val="dk1"/>
                        </a:buClr>
                        <a:buSzPts val="1100"/>
                        <a:buFont typeface="Arial"/>
                        <a:buNone/>
                      </a:pPr>
                      <a:r>
                        <a:rPr i="1" lang="en-GB" sz="900"/>
                        <a:t>Use a mouse, touch screen or appropriate </a:t>
                      </a:r>
                      <a:r>
                        <a:rPr i="1" lang="en-GB" sz="900"/>
                        <a:t>access</a:t>
                      </a:r>
                      <a:r>
                        <a:rPr i="1" lang="en-GB" sz="900"/>
                        <a:t> device to target</a:t>
                      </a:r>
                      <a:endParaRPr i="1" sz="900"/>
                    </a:p>
                    <a:p>
                      <a:pPr indent="0" lvl="0" marL="0" rtl="0" algn="l">
                        <a:spcBef>
                          <a:spcPts val="0"/>
                        </a:spcBef>
                        <a:spcAft>
                          <a:spcPts val="0"/>
                        </a:spcAft>
                        <a:buClr>
                          <a:schemeClr val="dk1"/>
                        </a:buClr>
                        <a:buSzPts val="1100"/>
                        <a:buFont typeface="Arial"/>
                        <a:buNone/>
                      </a:pPr>
                      <a:r>
                        <a:rPr i="1" lang="en-GB" sz="900"/>
                        <a:t>and select options on screen</a:t>
                      </a:r>
                      <a:endParaRPr i="1" sz="900"/>
                    </a:p>
                    <a:p>
                      <a:pPr indent="0" lvl="0" marL="0" rtl="0" algn="l">
                        <a:spcBef>
                          <a:spcPts val="0"/>
                        </a:spcBef>
                        <a:spcAft>
                          <a:spcPts val="0"/>
                        </a:spcAft>
                        <a:buClr>
                          <a:schemeClr val="dk1"/>
                        </a:buClr>
                        <a:buSzPts val="1100"/>
                        <a:buFont typeface="Arial"/>
                        <a:buNone/>
                      </a:pPr>
                      <a:r>
                        <a:rPr i="1" lang="en-GB" sz="900"/>
                        <a:t>Input a simple sequence of commands to control a digital device with support (Bee Bot)</a:t>
                      </a:r>
                      <a:endParaRPr i="1" sz="900"/>
                    </a:p>
                    <a:p>
                      <a:pPr indent="0" lvl="0" marL="0" rtl="0" algn="l">
                        <a:spcBef>
                          <a:spcPts val="0"/>
                        </a:spcBef>
                        <a:spcAft>
                          <a:spcPts val="0"/>
                        </a:spcAft>
                        <a:buClr>
                          <a:schemeClr val="dk1"/>
                        </a:buClr>
                        <a:buSzPts val="1100"/>
                        <a:buFont typeface="Arial"/>
                        <a:buNone/>
                      </a:pPr>
                      <a:r>
                        <a:t/>
                      </a:r>
                      <a:endParaRPr i="1" sz="1000"/>
                    </a:p>
                    <a:p>
                      <a:pPr indent="0" lvl="0" marL="0" rtl="0" algn="l">
                        <a:spcBef>
                          <a:spcPts val="0"/>
                        </a:spcBef>
                        <a:spcAft>
                          <a:spcPts val="0"/>
                        </a:spcAft>
                        <a:buClr>
                          <a:schemeClr val="dk1"/>
                        </a:buClr>
                        <a:buSzPts val="1100"/>
                        <a:buFont typeface="Arial"/>
                        <a:buNone/>
                      </a:pPr>
                      <a:r>
                        <a:rPr i="1" lang="en-GB" sz="1000"/>
                        <a:t>Programming</a:t>
                      </a:r>
                      <a:r>
                        <a:rPr i="1" lang="en-GB" sz="1000"/>
                        <a:t> enrichment</a:t>
                      </a:r>
                      <a:endParaRPr i="1" sz="1000"/>
                    </a:p>
                    <a:p>
                      <a:pPr indent="0" lvl="0" marL="0" rtl="0" algn="l">
                        <a:spcBef>
                          <a:spcPts val="0"/>
                        </a:spcBef>
                        <a:spcAft>
                          <a:spcPts val="0"/>
                        </a:spcAft>
                        <a:buClr>
                          <a:schemeClr val="dk1"/>
                        </a:buClr>
                        <a:buSzPts val="1100"/>
                        <a:buFont typeface="Arial"/>
                        <a:buNone/>
                      </a:pPr>
                      <a:r>
                        <a:rPr i="1" lang="en-GB" sz="1000" u="sng">
                          <a:solidFill>
                            <a:schemeClr val="hlink"/>
                          </a:solidFill>
                          <a:hlinkClick r:id="rId4"/>
                        </a:rPr>
                        <a:t>Studio Code.org</a:t>
                      </a:r>
                      <a:r>
                        <a:rPr i="1" lang="en-GB" sz="1000"/>
                        <a:t> </a:t>
                      </a:r>
                      <a:endParaRPr i="1" sz="1000"/>
                    </a:p>
                    <a:p>
                      <a:pPr indent="0" lvl="0" marL="0" rtl="0" algn="l">
                        <a:spcBef>
                          <a:spcPts val="0"/>
                        </a:spcBef>
                        <a:spcAft>
                          <a:spcPts val="0"/>
                        </a:spcAft>
                        <a:buClr>
                          <a:schemeClr val="dk1"/>
                        </a:buClr>
                        <a:buSzPts val="1100"/>
                        <a:buFont typeface="Arial"/>
                        <a:buNone/>
                      </a:pPr>
                      <a:r>
                        <a:t/>
                      </a:r>
                      <a:endParaRPr i="1" sz="1000"/>
                    </a:p>
                  </a:txBody>
                  <a:tcPr marT="91425" marB="91425" marR="91425" marL="91425"/>
                </a:tc>
                <a:tc gridSpan="2">
                  <a:txBody>
                    <a:bodyPr/>
                    <a:lstStyle/>
                    <a:p>
                      <a:pPr indent="0" lvl="0" marL="0" rtl="0" algn="ctr">
                        <a:spcBef>
                          <a:spcPts val="0"/>
                        </a:spcBef>
                        <a:spcAft>
                          <a:spcPts val="0"/>
                        </a:spcAft>
                        <a:buNone/>
                      </a:pPr>
                      <a:r>
                        <a:rPr b="1" lang="en-GB" sz="900" u="sng"/>
                        <a:t>Creating Media</a:t>
                      </a:r>
                      <a:endParaRPr i="1" sz="800"/>
                    </a:p>
                    <a:p>
                      <a:pPr indent="0" lvl="0" marL="0" rtl="0" algn="l">
                        <a:spcBef>
                          <a:spcPts val="0"/>
                        </a:spcBef>
                        <a:spcAft>
                          <a:spcPts val="0"/>
                        </a:spcAft>
                        <a:buNone/>
                      </a:pPr>
                      <a:r>
                        <a:rPr i="1" lang="en-GB" sz="900"/>
                        <a:t>Record their voice over a picture.</a:t>
                      </a:r>
                      <a:endParaRPr i="1" sz="900"/>
                    </a:p>
                    <a:p>
                      <a:pPr indent="0" lvl="0" marL="0" rtl="0" algn="l">
                        <a:spcBef>
                          <a:spcPts val="0"/>
                        </a:spcBef>
                        <a:spcAft>
                          <a:spcPts val="0"/>
                        </a:spcAft>
                        <a:buNone/>
                      </a:pPr>
                      <a:r>
                        <a:rPr i="1" lang="en-GB" sz="900"/>
                        <a:t>Create a simple digital collage.</a:t>
                      </a:r>
                      <a:endParaRPr i="1" sz="900"/>
                    </a:p>
                    <a:p>
                      <a:pPr indent="0" lvl="0" marL="0" rtl="0" algn="l">
                        <a:spcBef>
                          <a:spcPts val="0"/>
                        </a:spcBef>
                        <a:spcAft>
                          <a:spcPts val="0"/>
                        </a:spcAft>
                        <a:buNone/>
                      </a:pPr>
                      <a:r>
                        <a:rPr i="1" lang="en-GB" sz="900"/>
                        <a:t>Move and resize images with their fingers on a trackpad or mouse.</a:t>
                      </a:r>
                      <a:endParaRPr i="1" sz="900"/>
                    </a:p>
                    <a:p>
                      <a:pPr indent="0" lvl="0" marL="0" rtl="0" algn="l">
                        <a:spcBef>
                          <a:spcPts val="0"/>
                        </a:spcBef>
                        <a:spcAft>
                          <a:spcPts val="0"/>
                        </a:spcAft>
                        <a:buNone/>
                      </a:pPr>
                      <a:r>
                        <a:t/>
                      </a:r>
                      <a:endParaRPr i="1" sz="900"/>
                    </a:p>
                    <a:p>
                      <a:pPr indent="0" lvl="0" marL="0" rtl="0" algn="l">
                        <a:spcBef>
                          <a:spcPts val="0"/>
                        </a:spcBef>
                        <a:spcAft>
                          <a:spcPts val="0"/>
                        </a:spcAft>
                        <a:buNone/>
                      </a:pPr>
                      <a:r>
                        <a:rPr i="1" lang="en-GB" sz="900"/>
                        <a:t>I know the difference between a photograph and video.</a:t>
                      </a:r>
                      <a:endParaRPr i="1" sz="900"/>
                    </a:p>
                    <a:p>
                      <a:pPr indent="0" lvl="0" marL="0" rtl="0" algn="l">
                        <a:spcBef>
                          <a:spcPts val="0"/>
                        </a:spcBef>
                        <a:spcAft>
                          <a:spcPts val="0"/>
                        </a:spcAft>
                        <a:buNone/>
                      </a:pPr>
                      <a:r>
                        <a:rPr i="1" lang="en-GB" sz="900"/>
                        <a:t>Record a short film using the camera</a:t>
                      </a:r>
                      <a:endParaRPr i="1" sz="900"/>
                    </a:p>
                    <a:p>
                      <a:pPr indent="0" lvl="0" marL="0" rtl="0" algn="l">
                        <a:spcBef>
                          <a:spcPts val="0"/>
                        </a:spcBef>
                        <a:spcAft>
                          <a:spcPts val="0"/>
                        </a:spcAft>
                        <a:buNone/>
                      </a:pPr>
                      <a:r>
                        <a:rPr i="1" lang="en-GB" sz="900"/>
                        <a:t>Record and play a film and watch films back</a:t>
                      </a:r>
                      <a:endParaRPr i="1" sz="900"/>
                    </a:p>
                    <a:p>
                      <a:pPr indent="0" lvl="0" marL="0" rtl="0" algn="l">
                        <a:spcBef>
                          <a:spcPts val="0"/>
                        </a:spcBef>
                        <a:spcAft>
                          <a:spcPts val="0"/>
                        </a:spcAft>
                        <a:buNone/>
                      </a:pPr>
                      <a:r>
                        <a:rPr i="1" lang="en-GB" sz="900"/>
                        <a:t> Take a photograph</a:t>
                      </a:r>
                      <a:endParaRPr i="1" sz="900"/>
                    </a:p>
                    <a:p>
                      <a:pPr indent="0" lvl="0" marL="0" rtl="0" algn="l">
                        <a:spcBef>
                          <a:spcPts val="0"/>
                        </a:spcBef>
                        <a:spcAft>
                          <a:spcPts val="0"/>
                        </a:spcAft>
                        <a:buNone/>
                      </a:pPr>
                      <a:r>
                        <a:rPr i="1" lang="en-GB" sz="900"/>
                        <a:t>Take a photograph and use it in an app</a:t>
                      </a:r>
                      <a:endParaRPr i="1" sz="900"/>
                    </a:p>
                    <a:p>
                      <a:pPr indent="0" lvl="0" marL="0" rtl="0" algn="l">
                        <a:spcBef>
                          <a:spcPts val="0"/>
                        </a:spcBef>
                        <a:spcAft>
                          <a:spcPts val="0"/>
                        </a:spcAft>
                        <a:buNone/>
                      </a:pPr>
                      <a:r>
                        <a:rPr i="1" lang="en-GB" sz="900"/>
                        <a:t>Use a painting app and explore the paint and brush tools</a:t>
                      </a:r>
                      <a:endParaRPr i="1" sz="900"/>
                    </a:p>
                    <a:p>
                      <a:pPr indent="0" lvl="0" marL="0" rtl="0" algn="l">
                        <a:spcBef>
                          <a:spcPts val="0"/>
                        </a:spcBef>
                        <a:spcAft>
                          <a:spcPts val="0"/>
                        </a:spcAft>
                        <a:buNone/>
                      </a:pPr>
                      <a:r>
                        <a:rPr i="1" lang="en-GB" sz="900"/>
                        <a:t>Record sounds with different resources</a:t>
                      </a:r>
                      <a:endParaRPr i="1" sz="900"/>
                    </a:p>
                    <a:p>
                      <a:pPr indent="0" lvl="0" marL="0" rtl="0" algn="l">
                        <a:spcBef>
                          <a:spcPts val="0"/>
                        </a:spcBef>
                        <a:spcAft>
                          <a:spcPts val="0"/>
                        </a:spcAft>
                        <a:buNone/>
                      </a:pPr>
                      <a:r>
                        <a:rPr i="1" lang="en-GB" sz="900"/>
                        <a:t> Find ways to change your voice (tube, tin can, shouting to</a:t>
                      </a:r>
                      <a:endParaRPr i="1" sz="900"/>
                    </a:p>
                    <a:p>
                      <a:pPr indent="0" lvl="0" marL="0" rtl="0" algn="l">
                        <a:spcBef>
                          <a:spcPts val="0"/>
                        </a:spcBef>
                        <a:spcAft>
                          <a:spcPts val="0"/>
                        </a:spcAft>
                        <a:buNone/>
                      </a:pPr>
                      <a:r>
                        <a:rPr i="1" lang="en-GB" sz="900"/>
                        <a:t>create an echo)</a:t>
                      </a:r>
                      <a:endParaRPr i="1" sz="1100"/>
                    </a:p>
                  </a:txBody>
                  <a:tcPr marT="91425" marB="91425" marR="91425" marL="91425"/>
                </a:tc>
                <a:tc hMerge="1"/>
              </a:tr>
            </a:tbl>
          </a:graphicData>
        </a:graphic>
      </p:graphicFrame>
      <p:pic>
        <p:nvPicPr>
          <p:cNvPr id="80" name="Google Shape;80;p17"/>
          <p:cNvPicPr preferRelativeResize="0"/>
          <p:nvPr/>
        </p:nvPicPr>
        <p:blipFill>
          <a:blip r:embed="rId5">
            <a:alphaModFix/>
          </a:blip>
          <a:stretch>
            <a:fillRect/>
          </a:stretch>
        </p:blipFill>
        <p:spPr>
          <a:xfrm>
            <a:off x="4150413" y="46825"/>
            <a:ext cx="339111" cy="4070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graphicFrame>
        <p:nvGraphicFramePr>
          <p:cNvPr id="85" name="Google Shape;85;p18"/>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508200">
                <a:tc gridSpan="4">
                  <a:txBody>
                    <a:bodyPr/>
                    <a:lstStyle/>
                    <a:p>
                      <a:pPr indent="0" lvl="0" marL="0" rtl="0" algn="l">
                        <a:spcBef>
                          <a:spcPts val="0"/>
                        </a:spcBef>
                        <a:spcAft>
                          <a:spcPts val="0"/>
                        </a:spcAft>
                        <a:buNone/>
                      </a:pPr>
                      <a:r>
                        <a:rPr b="1" lang="en-GB"/>
                        <a:t>EYFS</a:t>
                      </a:r>
                      <a:r>
                        <a:rPr b="1" lang="en-GB"/>
                        <a:t>    Digital Literacy ‘Education for a Connected World’  (© SWGFL Project Evolve)</a:t>
                      </a:r>
                      <a:endParaRPr b="1"/>
                    </a:p>
                    <a:p>
                      <a:pPr indent="0" lvl="0" marL="0" rtl="0" algn="l">
                        <a:spcBef>
                          <a:spcPts val="0"/>
                        </a:spcBef>
                        <a:spcAft>
                          <a:spcPts val="0"/>
                        </a:spcAft>
                        <a:buNone/>
                      </a:pPr>
                      <a:r>
                        <a:rPr b="1" lang="en-GB" sz="1100" u="sng">
                          <a:solidFill>
                            <a:schemeClr val="hlink"/>
                          </a:solidFill>
                          <a:hlinkClick r:id="rId3"/>
                        </a:rPr>
                        <a:t>https://projectevolve.co.uk/toolkit/knowledge-map/</a:t>
                      </a:r>
                      <a:endParaRPr b="1"/>
                    </a:p>
                  </a:txBody>
                  <a:tcPr marT="91425" marB="91425" marR="91425" marL="91425"/>
                </a:tc>
                <a:tc hMerge="1"/>
                <a:tc hMerge="1"/>
                <a:tc hMerge="1"/>
              </a:tr>
              <a:tr h="4298900">
                <a:tc>
                  <a:txBody>
                    <a:bodyPr/>
                    <a:lstStyle/>
                    <a:p>
                      <a:pPr indent="0" lvl="0" marL="0" rtl="0" algn="ctr">
                        <a:spcBef>
                          <a:spcPts val="0"/>
                        </a:spcBef>
                        <a:spcAft>
                          <a:spcPts val="0"/>
                        </a:spcAft>
                        <a:buNone/>
                      </a:pPr>
                      <a:r>
                        <a:rPr b="1" lang="en-GB" sz="1100"/>
                        <a:t>Self Image and Identity</a:t>
                      </a:r>
                      <a:endParaRPr b="1" sz="1100"/>
                    </a:p>
                    <a:p>
                      <a:pPr indent="-288925" lvl="0" marL="457200" rtl="0" algn="l">
                        <a:spcBef>
                          <a:spcPts val="0"/>
                        </a:spcBef>
                        <a:spcAft>
                          <a:spcPts val="0"/>
                        </a:spcAft>
                        <a:buClr>
                          <a:schemeClr val="dk1"/>
                        </a:buClr>
                        <a:buSzPts val="950"/>
                        <a:buChar char="➔"/>
                      </a:pPr>
                      <a:r>
                        <a:rPr lang="en-GB" sz="950">
                          <a:solidFill>
                            <a:schemeClr val="dk1"/>
                          </a:solidFill>
                        </a:rPr>
                        <a:t>I can recognise, online or offline, that anyone can say ‘no’ - ‘please stop’ - ‘I’ll tell’ - ‘I’ll ask’ to somebody who makes them feel sad, uncomfortable, embarrassed or upset</a:t>
                      </a:r>
                      <a:endParaRPr b="1" sz="500"/>
                    </a:p>
                    <a:p>
                      <a:pPr indent="0" lvl="0" marL="457200" rtl="0" algn="l">
                        <a:lnSpc>
                          <a:spcPct val="100000"/>
                        </a:lnSpc>
                        <a:spcBef>
                          <a:spcPts val="0"/>
                        </a:spcBef>
                        <a:spcAft>
                          <a:spcPts val="1100"/>
                        </a:spcAft>
                        <a:buNone/>
                      </a:pPr>
                      <a:r>
                        <a:t/>
                      </a:r>
                      <a:endParaRPr sz="1000">
                        <a:solidFill>
                          <a:schemeClr val="dk1"/>
                        </a:solidFill>
                      </a:endParaRPr>
                    </a:p>
                  </a:txBody>
                  <a:tcPr marT="91425" marB="91425" marR="91425" marL="91425"/>
                </a:tc>
                <a:tc>
                  <a:txBody>
                    <a:bodyPr/>
                    <a:lstStyle/>
                    <a:p>
                      <a:pPr indent="0" lvl="0" marL="0" rtl="0" algn="l">
                        <a:spcBef>
                          <a:spcPts val="0"/>
                        </a:spcBef>
                        <a:spcAft>
                          <a:spcPts val="0"/>
                        </a:spcAft>
                        <a:buNone/>
                      </a:pPr>
                      <a:r>
                        <a:rPr b="1" lang="en-GB" sz="1100"/>
                        <a:t>Online Relationships</a:t>
                      </a:r>
                      <a:endParaRPr b="1" sz="1100"/>
                    </a:p>
                    <a:p>
                      <a:pPr indent="-288925" lvl="0" marL="457200" rtl="0" algn="l">
                        <a:spcBef>
                          <a:spcPts val="0"/>
                        </a:spcBef>
                        <a:spcAft>
                          <a:spcPts val="0"/>
                        </a:spcAft>
                        <a:buClr>
                          <a:schemeClr val="dk1"/>
                        </a:buClr>
                        <a:buSzPts val="950"/>
                        <a:buChar char="➔"/>
                      </a:pPr>
                      <a:r>
                        <a:rPr lang="en-GB" sz="950">
                          <a:solidFill>
                            <a:schemeClr val="dk1"/>
                          </a:solidFill>
                        </a:rPr>
                        <a:t>I can recognise some ways in which the internet can be used to communicate</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give examples of how I (might) use technology to communicate with people I know</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identify ways that I can put information on the internet</a:t>
                      </a:r>
                      <a:endParaRPr sz="950">
                        <a:solidFill>
                          <a:schemeClr val="dk1"/>
                        </a:solidFill>
                      </a:endParaRPr>
                    </a:p>
                    <a:p>
                      <a:pPr indent="-288925" lvl="0" marL="457200" rtl="0" algn="l">
                        <a:spcBef>
                          <a:spcPts val="0"/>
                        </a:spcBef>
                        <a:spcAft>
                          <a:spcPts val="0"/>
                        </a:spcAft>
                        <a:buClr>
                          <a:schemeClr val="dk1"/>
                        </a:buClr>
                        <a:buSzPts val="950"/>
                        <a:buChar char="➔"/>
                      </a:pPr>
                      <a:r>
                        <a:t/>
                      </a:r>
                      <a:endParaRPr sz="95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Reputation</a:t>
                      </a:r>
                      <a:endParaRPr b="1" sz="1100"/>
                    </a:p>
                    <a:p>
                      <a:pPr indent="-292100" lvl="0" marL="457200" rtl="0" algn="l">
                        <a:spcBef>
                          <a:spcPts val="0"/>
                        </a:spcBef>
                        <a:spcAft>
                          <a:spcPts val="0"/>
                        </a:spcAft>
                        <a:buClr>
                          <a:schemeClr val="dk1"/>
                        </a:buClr>
                        <a:buSzPts val="1000"/>
                        <a:buChar char="➔"/>
                      </a:pPr>
                      <a:r>
                        <a:rPr lang="en-GB" sz="950">
                          <a:solidFill>
                            <a:schemeClr val="dk1"/>
                          </a:solidFill>
                        </a:rPr>
                        <a:t>I can identify ways that I can put information on the internet</a:t>
                      </a:r>
                      <a:endParaRPr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Online Bullying</a:t>
                      </a:r>
                      <a:endParaRPr b="1" sz="1100"/>
                    </a:p>
                    <a:p>
                      <a:pPr indent="-288925" lvl="0" marL="457200" rtl="0" algn="l">
                        <a:spcBef>
                          <a:spcPts val="0"/>
                        </a:spcBef>
                        <a:spcAft>
                          <a:spcPts val="0"/>
                        </a:spcAft>
                        <a:buClr>
                          <a:schemeClr val="dk1"/>
                        </a:buClr>
                        <a:buSzPts val="950"/>
                        <a:buChar char="➔"/>
                      </a:pPr>
                      <a:r>
                        <a:rPr lang="en-GB" sz="950">
                          <a:solidFill>
                            <a:schemeClr val="dk1"/>
                          </a:solidFill>
                        </a:rPr>
                        <a:t>I can describe ways that some people can be unkind online</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offer examples of how this can make others feel</a:t>
                      </a:r>
                      <a:endParaRPr sz="950">
                        <a:solidFill>
                          <a:schemeClr val="dk1"/>
                        </a:solidFill>
                      </a:endParaRPr>
                    </a:p>
                    <a:p>
                      <a:pPr indent="-288925" lvl="0" marL="457200" rtl="0" algn="l">
                        <a:spcBef>
                          <a:spcPts val="0"/>
                        </a:spcBef>
                        <a:spcAft>
                          <a:spcPts val="0"/>
                        </a:spcAft>
                        <a:buClr>
                          <a:schemeClr val="dk1"/>
                        </a:buClr>
                        <a:buSzPts val="950"/>
                        <a:buChar char="➔"/>
                      </a:pPr>
                      <a:r>
                        <a:t/>
                      </a:r>
                      <a:endParaRPr sz="950">
                        <a:solidFill>
                          <a:schemeClr val="dk1"/>
                        </a:solidFill>
                      </a:endParaRPr>
                    </a:p>
                  </a:txBody>
                  <a:tcPr marT="91425" marB="91425" marR="91425" marL="91425"/>
                </a:tc>
              </a:tr>
            </a:tbl>
          </a:graphicData>
        </a:graphic>
      </p:graphicFrame>
      <p:pic>
        <p:nvPicPr>
          <p:cNvPr id="86" name="Google Shape;86;p18"/>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graphicFrame>
        <p:nvGraphicFramePr>
          <p:cNvPr id="91" name="Google Shape;91;p19"/>
          <p:cNvGraphicFramePr/>
          <p:nvPr/>
        </p:nvGraphicFramePr>
        <p:xfrm>
          <a:off x="143400" y="1911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508200">
                <a:tc gridSpan="4">
                  <a:txBody>
                    <a:bodyPr/>
                    <a:lstStyle/>
                    <a:p>
                      <a:pPr indent="0" lvl="0" marL="0" rtl="0" algn="l">
                        <a:spcBef>
                          <a:spcPts val="0"/>
                        </a:spcBef>
                        <a:spcAft>
                          <a:spcPts val="0"/>
                        </a:spcAft>
                        <a:buNone/>
                      </a:pPr>
                      <a:r>
                        <a:rPr b="1" lang="en-GB"/>
                        <a:t>EYFS</a:t>
                      </a:r>
                      <a:r>
                        <a:rPr b="1" lang="en-GB"/>
                        <a:t>   Digital Literacy ‘Education for a Connected World’  (© SWGFL Project Evolve)</a:t>
                      </a:r>
                      <a:endParaRPr b="1"/>
                    </a:p>
                    <a:p>
                      <a:pPr indent="0" lvl="0" marL="0" rtl="0" algn="l">
                        <a:spcBef>
                          <a:spcPts val="0"/>
                        </a:spcBef>
                        <a:spcAft>
                          <a:spcPts val="0"/>
                        </a:spcAft>
                        <a:buNone/>
                      </a:pPr>
                      <a:r>
                        <a:rPr b="1" lang="en-GB"/>
                        <a:t>     </a:t>
                      </a:r>
                      <a:r>
                        <a:rPr b="1" lang="en-GB" sz="1100" u="sng">
                          <a:solidFill>
                            <a:schemeClr val="accent5"/>
                          </a:solidFill>
                          <a:hlinkClick r:id="rId3">
                            <a:extLst>
                              <a:ext uri="{A12FA001-AC4F-418D-AE19-62706E023703}">
                                <ahyp:hlinkClr val="tx"/>
                              </a:ext>
                            </a:extLst>
                          </a:hlinkClick>
                        </a:rPr>
                        <a:t>https://projectevolve.co.uk/toolkit/knowledge-map/</a:t>
                      </a:r>
                      <a:endParaRPr b="1"/>
                    </a:p>
                  </a:txBody>
                  <a:tcPr marT="91425" marB="91425" marR="91425" marL="91425"/>
                </a:tc>
                <a:tc hMerge="1"/>
                <a:tc hMerge="1"/>
                <a:tc hMerge="1"/>
              </a:tr>
              <a:tr h="4298900">
                <a:tc>
                  <a:txBody>
                    <a:bodyPr/>
                    <a:lstStyle/>
                    <a:p>
                      <a:pPr indent="0" lvl="0" marL="0" rtl="0" algn="ctr">
                        <a:spcBef>
                          <a:spcPts val="0"/>
                        </a:spcBef>
                        <a:spcAft>
                          <a:spcPts val="0"/>
                        </a:spcAft>
                        <a:buNone/>
                      </a:pPr>
                      <a:r>
                        <a:rPr b="1" lang="en-GB" sz="1100"/>
                        <a:t>Managing Online </a:t>
                      </a:r>
                      <a:r>
                        <a:rPr b="1" lang="en-GB" sz="1100"/>
                        <a:t>Information</a:t>
                      </a:r>
                      <a:endParaRPr b="1" sz="1100"/>
                    </a:p>
                    <a:p>
                      <a:pPr indent="-288925" lvl="0" marL="457200" rtl="0" algn="l">
                        <a:spcBef>
                          <a:spcPts val="0"/>
                        </a:spcBef>
                        <a:spcAft>
                          <a:spcPts val="0"/>
                        </a:spcAft>
                        <a:buClr>
                          <a:schemeClr val="dk1"/>
                        </a:buClr>
                        <a:buSzPts val="950"/>
                        <a:buChar char="➔"/>
                      </a:pPr>
                      <a:r>
                        <a:rPr lang="en-GB" sz="950">
                          <a:solidFill>
                            <a:schemeClr val="dk1"/>
                          </a:solidFill>
                        </a:rPr>
                        <a:t>I can talk about how to use the internet as a way of finding information online</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identify devices I could use to access information on the internet.</a:t>
                      </a:r>
                      <a:endParaRPr sz="950">
                        <a:solidFill>
                          <a:schemeClr val="dk1"/>
                        </a:solidFill>
                      </a:endParaRPr>
                    </a:p>
                    <a:p>
                      <a:pPr indent="-288925" lvl="0" marL="457200" rtl="0" algn="l">
                        <a:spcBef>
                          <a:spcPts val="0"/>
                        </a:spcBef>
                        <a:spcAft>
                          <a:spcPts val="0"/>
                        </a:spcAft>
                        <a:buClr>
                          <a:schemeClr val="dk1"/>
                        </a:buClr>
                        <a:buSzPts val="950"/>
                        <a:buChar char="➔"/>
                      </a:pPr>
                      <a:r>
                        <a:t/>
                      </a:r>
                      <a:endParaRPr sz="950">
                        <a:solidFill>
                          <a:schemeClr val="dk1"/>
                        </a:solidFill>
                      </a:endParaRPr>
                    </a:p>
                    <a:p>
                      <a:pPr indent="0" lvl="0" marL="457200" rtl="0" algn="l">
                        <a:lnSpc>
                          <a:spcPct val="100000"/>
                        </a:lnSpc>
                        <a:spcBef>
                          <a:spcPts val="0"/>
                        </a:spcBef>
                        <a:spcAft>
                          <a:spcPts val="0"/>
                        </a:spcAft>
                        <a:buNone/>
                      </a:pPr>
                      <a:r>
                        <a:t/>
                      </a:r>
                      <a:endParaRPr sz="1000">
                        <a:solidFill>
                          <a:schemeClr val="dk1"/>
                        </a:solidFill>
                      </a:endParaRPr>
                    </a:p>
                    <a:p>
                      <a:pPr indent="0" lvl="0" marL="457200" rtl="0" algn="l">
                        <a:lnSpc>
                          <a:spcPct val="100000"/>
                        </a:lnSpc>
                        <a:spcBef>
                          <a:spcPts val="1100"/>
                        </a:spcBef>
                        <a:spcAft>
                          <a:spcPts val="1100"/>
                        </a:spcAft>
                        <a:buNone/>
                      </a:pPr>
                      <a:r>
                        <a:t/>
                      </a:r>
                      <a:endParaRPr sz="1000">
                        <a:solidFill>
                          <a:schemeClr val="dk1"/>
                        </a:solidFill>
                      </a:endParaRPr>
                    </a:p>
                  </a:txBody>
                  <a:tcPr marT="91425" marB="91425" marR="91425" marL="91425"/>
                </a:tc>
                <a:tc>
                  <a:txBody>
                    <a:bodyPr/>
                    <a:lstStyle/>
                    <a:p>
                      <a:pPr indent="0" lvl="0" marL="0" rtl="0" algn="l">
                        <a:spcBef>
                          <a:spcPts val="0"/>
                        </a:spcBef>
                        <a:spcAft>
                          <a:spcPts val="0"/>
                        </a:spcAft>
                        <a:buNone/>
                      </a:pPr>
                      <a:r>
                        <a:rPr b="1" lang="en-GB" sz="1000"/>
                        <a:t>Health, Well-Being and Lifestyle</a:t>
                      </a:r>
                      <a:endParaRPr b="1" sz="1000"/>
                    </a:p>
                    <a:p>
                      <a:pPr indent="-288925" lvl="0" marL="457200" rtl="0" algn="l">
                        <a:spcBef>
                          <a:spcPts val="0"/>
                        </a:spcBef>
                        <a:spcAft>
                          <a:spcPts val="0"/>
                        </a:spcAft>
                        <a:buClr>
                          <a:schemeClr val="dk1"/>
                        </a:buClr>
                        <a:buSzPts val="950"/>
                        <a:buChar char="➔"/>
                      </a:pPr>
                      <a:r>
                        <a:rPr lang="en-GB" sz="950">
                          <a:solidFill>
                            <a:schemeClr val="dk1"/>
                          </a:solidFill>
                        </a:rPr>
                        <a:t>I</a:t>
                      </a:r>
                      <a:r>
                        <a:rPr lang="en-GB" sz="950">
                          <a:solidFill>
                            <a:schemeClr val="dk1"/>
                          </a:solidFill>
                        </a:rPr>
                        <a:t> can identify rules that help keep us safe and healthy in and beyond the home when using technology</a:t>
                      </a:r>
                      <a:r>
                        <a:rPr lang="en-GB" sz="950">
                          <a:solidFill>
                            <a:schemeClr val="dk1"/>
                          </a:solidFill>
                        </a:rPr>
                        <a:t> </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give some simple examples of these rules</a:t>
                      </a:r>
                      <a:endParaRPr sz="35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Privacy and Security</a:t>
                      </a:r>
                      <a:endParaRPr b="1" sz="1100"/>
                    </a:p>
                    <a:p>
                      <a:pPr indent="-285750" lvl="0" marL="457200" rtl="0" algn="l">
                        <a:spcBef>
                          <a:spcPts val="0"/>
                        </a:spcBef>
                        <a:spcAft>
                          <a:spcPts val="0"/>
                        </a:spcAft>
                        <a:buClr>
                          <a:schemeClr val="dk1"/>
                        </a:buClr>
                        <a:buSzPts val="900"/>
                        <a:buChar char="➔"/>
                      </a:pPr>
                      <a:r>
                        <a:rPr lang="en-GB" sz="900">
                          <a:solidFill>
                            <a:schemeClr val="dk1"/>
                          </a:solidFill>
                        </a:rPr>
                        <a:t>I can identify some simple examples of my personal information (e.g. name, address, birthday, age, location)</a:t>
                      </a:r>
                      <a:r>
                        <a:rPr lang="en-GB" sz="900">
                          <a:solidFill>
                            <a:schemeClr val="dk1"/>
                          </a:solidFill>
                        </a:rPr>
                        <a:t> </a:t>
                      </a:r>
                      <a:endParaRPr sz="90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describe who would be trustworthy to share this information with; I can explain why they are trusted</a:t>
                      </a:r>
                      <a:endParaRPr sz="950">
                        <a:solidFill>
                          <a:schemeClr val="dk1"/>
                        </a:solidFill>
                      </a:endParaRPr>
                    </a:p>
                    <a:p>
                      <a:pPr indent="-288925" lvl="0" marL="457200" rtl="0" algn="l">
                        <a:spcBef>
                          <a:spcPts val="0"/>
                        </a:spcBef>
                        <a:spcAft>
                          <a:spcPts val="0"/>
                        </a:spcAft>
                        <a:buClr>
                          <a:schemeClr val="dk1"/>
                        </a:buClr>
                        <a:buSzPts val="950"/>
                        <a:buChar char="➔"/>
                      </a:pPr>
                      <a:r>
                        <a:t/>
                      </a:r>
                      <a:endParaRPr sz="950">
                        <a:solidFill>
                          <a:schemeClr val="dk1"/>
                        </a:solidFill>
                      </a:endParaRPr>
                    </a:p>
                  </a:txBody>
                  <a:tcPr marT="91425" marB="91425" marR="91425" marL="91425"/>
                </a:tc>
                <a:tc>
                  <a:txBody>
                    <a:bodyPr/>
                    <a:lstStyle/>
                    <a:p>
                      <a:pPr indent="0" lvl="0" marL="0" rtl="0" algn="ctr">
                        <a:spcBef>
                          <a:spcPts val="0"/>
                        </a:spcBef>
                        <a:spcAft>
                          <a:spcPts val="0"/>
                        </a:spcAft>
                        <a:buNone/>
                      </a:pPr>
                      <a:r>
                        <a:rPr b="1" lang="en-GB" sz="1100"/>
                        <a:t>Copyright and Ownership</a:t>
                      </a:r>
                      <a:endParaRPr b="1" sz="1100"/>
                    </a:p>
                    <a:p>
                      <a:pPr indent="-288925" lvl="0" marL="457200" rtl="0" algn="l">
                        <a:spcBef>
                          <a:spcPts val="0"/>
                        </a:spcBef>
                        <a:spcAft>
                          <a:spcPts val="0"/>
                        </a:spcAft>
                        <a:buClr>
                          <a:schemeClr val="dk1"/>
                        </a:buClr>
                        <a:buSzPts val="950"/>
                        <a:buChar char="➔"/>
                      </a:pPr>
                      <a:r>
                        <a:rPr lang="en-GB" sz="950">
                          <a:solidFill>
                            <a:schemeClr val="dk1"/>
                          </a:solidFill>
                        </a:rPr>
                        <a:t>I</a:t>
                      </a:r>
                      <a:r>
                        <a:rPr lang="en-GB" sz="950">
                          <a:solidFill>
                            <a:schemeClr val="dk1"/>
                          </a:solidFill>
                        </a:rPr>
                        <a:t> know that work I create belongs to me.</a:t>
                      </a:r>
                      <a:endParaRPr sz="950">
                        <a:solidFill>
                          <a:schemeClr val="dk1"/>
                        </a:solidFill>
                      </a:endParaRPr>
                    </a:p>
                    <a:p>
                      <a:pPr indent="-288925" lvl="0" marL="457200" rtl="0" algn="l">
                        <a:spcBef>
                          <a:spcPts val="0"/>
                        </a:spcBef>
                        <a:spcAft>
                          <a:spcPts val="0"/>
                        </a:spcAft>
                        <a:buClr>
                          <a:schemeClr val="dk1"/>
                        </a:buClr>
                        <a:buSzPts val="950"/>
                        <a:buChar char="➔"/>
                      </a:pPr>
                      <a:r>
                        <a:rPr lang="en-GB" sz="950">
                          <a:solidFill>
                            <a:schemeClr val="dk1"/>
                          </a:solidFill>
                        </a:rPr>
                        <a:t>I can name my work so that others know it belongs to me.</a:t>
                      </a:r>
                      <a:endParaRPr sz="350">
                        <a:solidFill>
                          <a:schemeClr val="dk1"/>
                        </a:solidFill>
                      </a:endParaRPr>
                    </a:p>
                  </a:txBody>
                  <a:tcPr marT="91425" marB="91425" marR="91425" marL="91425"/>
                </a:tc>
              </a:tr>
            </a:tbl>
          </a:graphicData>
        </a:graphic>
      </p:graphicFrame>
      <p:pic>
        <p:nvPicPr>
          <p:cNvPr id="92" name="Google Shape;92;p19"/>
          <p:cNvPicPr preferRelativeResize="0"/>
          <p:nvPr/>
        </p:nvPicPr>
        <p:blipFill>
          <a:blip r:embed="rId4">
            <a:alphaModFix/>
          </a:blip>
          <a:stretch>
            <a:fillRect/>
          </a:stretch>
        </p:blipFill>
        <p:spPr>
          <a:xfrm>
            <a:off x="8639850" y="191125"/>
            <a:ext cx="412350" cy="4948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graphicFrame>
        <p:nvGraphicFramePr>
          <p:cNvPr id="97" name="Google Shape;97;p20"/>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407000">
                <a:tc gridSpan="2">
                  <a:txBody>
                    <a:bodyPr/>
                    <a:lstStyle/>
                    <a:p>
                      <a:pPr indent="0" lvl="0" marL="0" rtl="0" algn="l">
                        <a:spcBef>
                          <a:spcPts val="0"/>
                        </a:spcBef>
                        <a:spcAft>
                          <a:spcPts val="0"/>
                        </a:spcAft>
                        <a:buNone/>
                      </a:pPr>
                      <a:r>
                        <a:rPr b="1" lang="en-GB"/>
                        <a:t>Year 1     Knowledge and Skills  : Curriculum           </a:t>
                      </a:r>
                      <a:endParaRPr b="1"/>
                    </a:p>
                  </a:txBody>
                  <a:tcPr marT="91425" marB="91425" marR="91425" marL="91425"/>
                </a:tc>
                <a:tc hMerge="1"/>
                <a:tc gridSpan="2" rowSpan="2">
                  <a:txBody>
                    <a:bodyPr/>
                    <a:lstStyle/>
                    <a:p>
                      <a:pPr indent="0" lvl="0" marL="457200" rtl="0" algn="l">
                        <a:spcBef>
                          <a:spcPts val="0"/>
                        </a:spcBef>
                        <a:spcAft>
                          <a:spcPts val="0"/>
                        </a:spcAft>
                        <a:buNone/>
                      </a:pPr>
                      <a:r>
                        <a:rPr b="1" lang="en-GB" sz="1000" u="sng"/>
                        <a:t>Curriculum Resources and Hardware</a:t>
                      </a:r>
                      <a:endParaRPr b="1" sz="1000" u="sng"/>
                    </a:p>
                    <a:p>
                      <a:pPr indent="0" lvl="0" marL="0" rtl="0" algn="l">
                        <a:spcBef>
                          <a:spcPts val="0"/>
                        </a:spcBef>
                        <a:spcAft>
                          <a:spcPts val="0"/>
                        </a:spcAft>
                        <a:buNone/>
                      </a:pPr>
                      <a:r>
                        <a:rPr b="1" lang="en-GB" sz="1000">
                          <a:solidFill>
                            <a:schemeClr val="dk1"/>
                          </a:solidFill>
                        </a:rPr>
                        <a:t>Word Processing Skills for a Digital Life </a:t>
                      </a:r>
                      <a:r>
                        <a:rPr b="1" lang="en-GB" sz="1200">
                          <a:solidFill>
                            <a:schemeClr val="dk1"/>
                          </a:solidFill>
                        </a:rPr>
                        <a:t> </a:t>
                      </a:r>
                      <a:endParaRPr b="1" sz="1200">
                        <a:solidFill>
                          <a:schemeClr val="dk1"/>
                        </a:solidFill>
                      </a:endParaRPr>
                    </a:p>
                    <a:p>
                      <a:pPr indent="0" lvl="0" marL="0" rtl="0" algn="l">
                        <a:spcBef>
                          <a:spcPts val="0"/>
                        </a:spcBef>
                        <a:spcAft>
                          <a:spcPts val="0"/>
                        </a:spcAft>
                        <a:buNone/>
                      </a:pPr>
                      <a:r>
                        <a:rPr lang="en-GB" sz="1000">
                          <a:solidFill>
                            <a:schemeClr val="dk1"/>
                          </a:solidFill>
                        </a:rPr>
                        <a:t>Chromebooks Ipads</a:t>
                      </a:r>
                      <a:endParaRPr sz="1000">
                        <a:solidFill>
                          <a:schemeClr val="dk1"/>
                        </a:solidFill>
                      </a:endParaRPr>
                    </a:p>
                    <a:p>
                      <a:pPr indent="0" lvl="0" marL="0" rtl="0" algn="l">
                        <a:spcBef>
                          <a:spcPts val="0"/>
                        </a:spcBef>
                        <a:spcAft>
                          <a:spcPts val="0"/>
                        </a:spcAft>
                        <a:buNone/>
                      </a:pPr>
                      <a:r>
                        <a:rPr b="1" lang="en-GB" sz="1000">
                          <a:solidFill>
                            <a:schemeClr val="dk1"/>
                          </a:solidFill>
                        </a:rPr>
                        <a:t>Computing Systems and Networks</a:t>
                      </a:r>
                      <a:endParaRPr b="1" sz="1000">
                        <a:solidFill>
                          <a:schemeClr val="dk1"/>
                        </a:solidFill>
                      </a:endParaRPr>
                    </a:p>
                    <a:p>
                      <a:pPr indent="0" lvl="0" marL="0" rtl="0" algn="l">
                        <a:spcBef>
                          <a:spcPts val="0"/>
                        </a:spcBef>
                        <a:spcAft>
                          <a:spcPts val="0"/>
                        </a:spcAft>
                        <a:buNone/>
                      </a:pPr>
                      <a:r>
                        <a:rPr i="1" lang="en-GB" sz="1000">
                          <a:solidFill>
                            <a:schemeClr val="dk1"/>
                          </a:solidFill>
                        </a:rPr>
                        <a:t>paintz.app  Chromebooks</a:t>
                      </a:r>
                      <a:endParaRPr i="1" sz="1000">
                        <a:solidFill>
                          <a:schemeClr val="dk1"/>
                        </a:solidFill>
                      </a:endParaRPr>
                    </a:p>
                    <a:p>
                      <a:pPr indent="0" lvl="0" marL="0" rtl="0" algn="l">
                        <a:spcBef>
                          <a:spcPts val="0"/>
                        </a:spcBef>
                        <a:spcAft>
                          <a:spcPts val="0"/>
                        </a:spcAft>
                        <a:buNone/>
                      </a:pPr>
                      <a:r>
                        <a:rPr b="1" lang="en-GB" sz="1000">
                          <a:solidFill>
                            <a:schemeClr val="dk1"/>
                          </a:solidFill>
                        </a:rPr>
                        <a:t>Programming A</a:t>
                      </a:r>
                      <a:endParaRPr b="1" sz="1000">
                        <a:solidFill>
                          <a:schemeClr val="dk1"/>
                        </a:solidFill>
                      </a:endParaRPr>
                    </a:p>
                    <a:p>
                      <a:pPr indent="0" lvl="0" marL="0" rtl="0" algn="l">
                        <a:spcBef>
                          <a:spcPts val="0"/>
                        </a:spcBef>
                        <a:spcAft>
                          <a:spcPts val="0"/>
                        </a:spcAft>
                        <a:buNone/>
                      </a:pPr>
                      <a:r>
                        <a:rPr i="1" lang="en-GB" sz="1000">
                          <a:solidFill>
                            <a:schemeClr val="dk1"/>
                          </a:solidFill>
                        </a:rPr>
                        <a:t>Bee-bot or other floor robot </a:t>
                      </a:r>
                      <a:r>
                        <a:rPr i="1" lang="en-GB" sz="1000" u="sng">
                          <a:solidFill>
                            <a:schemeClr val="hlink"/>
                          </a:solidFill>
                          <a:hlinkClick r:id="rId3"/>
                        </a:rPr>
                        <a:t>Studio Code.org</a:t>
                      </a:r>
                      <a:r>
                        <a:rPr i="1" lang="en-GB" sz="1000">
                          <a:solidFill>
                            <a:schemeClr val="dk1"/>
                          </a:solidFill>
                        </a:rPr>
                        <a:t> </a:t>
                      </a:r>
                      <a:endParaRPr b="1" sz="1000">
                        <a:solidFill>
                          <a:schemeClr val="dk1"/>
                        </a:solidFill>
                      </a:endParaRPr>
                    </a:p>
                    <a:p>
                      <a:pPr indent="0" lvl="0" marL="0" rtl="0" algn="l">
                        <a:spcBef>
                          <a:spcPts val="0"/>
                        </a:spcBef>
                        <a:spcAft>
                          <a:spcPts val="0"/>
                        </a:spcAft>
                        <a:buNone/>
                      </a:pPr>
                      <a:r>
                        <a:rPr b="1" lang="en-GB" sz="1000">
                          <a:solidFill>
                            <a:schemeClr val="dk1"/>
                          </a:solidFill>
                        </a:rPr>
                        <a:t>Creating Media</a:t>
                      </a:r>
                      <a:endParaRPr b="1" sz="1000">
                        <a:solidFill>
                          <a:schemeClr val="dk1"/>
                        </a:solidFill>
                      </a:endParaRPr>
                    </a:p>
                    <a:p>
                      <a:pPr indent="0" lvl="0" marL="0" rtl="0" algn="l">
                        <a:spcBef>
                          <a:spcPts val="0"/>
                        </a:spcBef>
                        <a:spcAft>
                          <a:spcPts val="0"/>
                        </a:spcAft>
                        <a:buNone/>
                      </a:pPr>
                      <a:r>
                        <a:rPr i="1" lang="en-GB" sz="1000">
                          <a:solidFill>
                            <a:schemeClr val="dk1"/>
                          </a:solidFill>
                        </a:rPr>
                        <a:t>Google Docs  Chromebooks</a:t>
                      </a:r>
                      <a:endParaRPr i="1" sz="1000">
                        <a:solidFill>
                          <a:schemeClr val="dk1"/>
                        </a:solidFill>
                      </a:endParaRPr>
                    </a:p>
                    <a:p>
                      <a:pPr indent="0" lvl="0" marL="0" rtl="0" algn="l">
                        <a:spcBef>
                          <a:spcPts val="0"/>
                        </a:spcBef>
                        <a:spcAft>
                          <a:spcPts val="0"/>
                        </a:spcAft>
                        <a:buNone/>
                      </a:pPr>
                      <a:r>
                        <a:rPr b="1" lang="en-GB" sz="1000">
                          <a:solidFill>
                            <a:schemeClr val="dk1"/>
                          </a:solidFill>
                        </a:rPr>
                        <a:t>Programming B</a:t>
                      </a:r>
                      <a:endParaRPr b="1" sz="1000">
                        <a:solidFill>
                          <a:schemeClr val="dk1"/>
                        </a:solidFill>
                      </a:endParaRPr>
                    </a:p>
                    <a:p>
                      <a:pPr indent="0" lvl="0" marL="0" rtl="0" algn="l">
                        <a:spcBef>
                          <a:spcPts val="0"/>
                        </a:spcBef>
                        <a:spcAft>
                          <a:spcPts val="0"/>
                        </a:spcAft>
                        <a:buNone/>
                      </a:pPr>
                      <a:r>
                        <a:rPr i="1" lang="en-GB" sz="1000">
                          <a:solidFill>
                            <a:schemeClr val="dk1"/>
                          </a:solidFill>
                        </a:rPr>
                        <a:t>Scratch Junior ipads </a:t>
                      </a:r>
                      <a:r>
                        <a:rPr i="1" lang="en-GB" sz="1000" u="sng">
                          <a:solidFill>
                            <a:schemeClr val="hlink"/>
                          </a:solidFill>
                          <a:hlinkClick r:id="rId4"/>
                        </a:rPr>
                        <a:t>Studio Code.org</a:t>
                      </a:r>
                      <a:r>
                        <a:rPr i="1" lang="en-GB" sz="1000">
                          <a:solidFill>
                            <a:schemeClr val="dk1"/>
                          </a:solidFill>
                        </a:rPr>
                        <a:t> </a:t>
                      </a:r>
                      <a:endParaRPr i="1" sz="1000">
                        <a:solidFill>
                          <a:schemeClr val="dk1"/>
                        </a:solidFill>
                      </a:endParaRPr>
                    </a:p>
                  </a:txBody>
                  <a:tcPr marT="91425" marB="91425" marR="91425" marL="91425"/>
                </a:tc>
                <a:tc rowSpan="2" hMerge="1"/>
              </a:tr>
              <a:tr h="1534225">
                <a:tc gridSpan="2">
                  <a:txBody>
                    <a:bodyPr/>
                    <a:lstStyle/>
                    <a:p>
                      <a:pPr indent="0" lvl="0" marL="0" rtl="0" algn="ctr">
                        <a:spcBef>
                          <a:spcPts val="0"/>
                        </a:spcBef>
                        <a:spcAft>
                          <a:spcPts val="0"/>
                        </a:spcAft>
                        <a:buNone/>
                      </a:pPr>
                      <a:r>
                        <a:rPr b="1" lang="en-GB" sz="1000" u="sng"/>
                        <a:t>Word Processing Skills for a Digital Life </a:t>
                      </a:r>
                      <a:r>
                        <a:rPr b="1" lang="en-GB" sz="1200"/>
                        <a:t> </a:t>
                      </a:r>
                      <a:endParaRPr b="1" sz="1200"/>
                    </a:p>
                    <a:p>
                      <a:pPr indent="-292100" lvl="0" marL="457200" rtl="0" algn="l">
                        <a:spcBef>
                          <a:spcPts val="0"/>
                        </a:spcBef>
                        <a:spcAft>
                          <a:spcPts val="0"/>
                        </a:spcAft>
                        <a:buSzPts val="1000"/>
                        <a:buChar char="➔"/>
                      </a:pPr>
                      <a:r>
                        <a:rPr lang="en-GB" sz="1000"/>
                        <a:t>Type words quickly and correctly on a digital device.</a:t>
                      </a:r>
                      <a:endParaRPr sz="1000"/>
                    </a:p>
                    <a:p>
                      <a:pPr indent="-292100" lvl="0" marL="457200" rtl="0" algn="l">
                        <a:spcBef>
                          <a:spcPts val="0"/>
                        </a:spcBef>
                        <a:spcAft>
                          <a:spcPts val="0"/>
                        </a:spcAft>
                        <a:buSzPts val="1000"/>
                        <a:buChar char="➔"/>
                      </a:pPr>
                      <a:r>
                        <a:rPr lang="en-GB" sz="1000"/>
                        <a:t>Use the </a:t>
                      </a:r>
                      <a:r>
                        <a:rPr lang="en-GB" sz="1000"/>
                        <a:t>spacebar</a:t>
                      </a:r>
                      <a:r>
                        <a:rPr lang="en-GB" sz="1000"/>
                        <a:t> to make space. </a:t>
                      </a:r>
                      <a:endParaRPr sz="1000"/>
                    </a:p>
                    <a:p>
                      <a:pPr indent="-292100" lvl="0" marL="457200" rtl="0" algn="l">
                        <a:spcBef>
                          <a:spcPts val="0"/>
                        </a:spcBef>
                        <a:spcAft>
                          <a:spcPts val="0"/>
                        </a:spcAft>
                        <a:buSzPts val="1000"/>
                        <a:buChar char="➔"/>
                      </a:pPr>
                      <a:r>
                        <a:rPr lang="en-GB" sz="1000"/>
                        <a:t>Use delete to delete letters/words</a:t>
                      </a:r>
                      <a:endParaRPr sz="1000"/>
                    </a:p>
                    <a:p>
                      <a:pPr indent="-292100" lvl="0" marL="457200" rtl="0" algn="l">
                        <a:spcBef>
                          <a:spcPts val="0"/>
                        </a:spcBef>
                        <a:spcAft>
                          <a:spcPts val="0"/>
                        </a:spcAft>
                        <a:buSzPts val="1000"/>
                        <a:buChar char="➔"/>
                      </a:pPr>
                      <a:r>
                        <a:rPr lang="en-GB" sz="1000"/>
                        <a:t>Make a new line using enter/return</a:t>
                      </a:r>
                      <a:endParaRPr sz="1000"/>
                    </a:p>
                    <a:p>
                      <a:pPr indent="-292100" lvl="0" marL="457200" rtl="0" algn="l">
                        <a:spcBef>
                          <a:spcPts val="0"/>
                        </a:spcBef>
                        <a:spcAft>
                          <a:spcPts val="0"/>
                        </a:spcAft>
                        <a:buSzPts val="1000"/>
                        <a:buChar char="➔"/>
                      </a:pPr>
                      <a:r>
                        <a:rPr lang="en-GB" sz="1000"/>
                        <a:t>Dictate into a digital device more accurately and with punctuation.</a:t>
                      </a:r>
                      <a:endParaRPr b="1"/>
                    </a:p>
                  </a:txBody>
                  <a:tcPr marT="91425" marB="91425" marR="91425" marL="91425"/>
                </a:tc>
                <a:tc hMerge="1"/>
                <a:tc gridSpan="2" vMerge="1"/>
                <a:tc hMerge="1" vMerge="1"/>
              </a:tr>
              <a:tr h="3110075">
                <a:tc>
                  <a:txBody>
                    <a:bodyPr/>
                    <a:lstStyle/>
                    <a:p>
                      <a:pPr indent="0" lvl="0" marL="0" rtl="0" algn="ctr">
                        <a:spcBef>
                          <a:spcPts val="0"/>
                        </a:spcBef>
                        <a:spcAft>
                          <a:spcPts val="0"/>
                        </a:spcAft>
                        <a:buNone/>
                      </a:pPr>
                      <a:r>
                        <a:rPr b="1" lang="en-GB" sz="1000" u="sng"/>
                        <a:t>Computing Systems and Networks</a:t>
                      </a:r>
                      <a:endParaRPr b="1" sz="1000" u="sng"/>
                    </a:p>
                    <a:p>
                      <a:pPr indent="0" lvl="0" marL="0" rtl="0" algn="ctr">
                        <a:spcBef>
                          <a:spcPts val="0"/>
                        </a:spcBef>
                        <a:spcAft>
                          <a:spcPts val="0"/>
                        </a:spcAft>
                        <a:buNone/>
                      </a:pPr>
                      <a:r>
                        <a:rPr b="1" lang="en-GB" sz="1000" u="sng"/>
                        <a:t>Technology around us</a:t>
                      </a:r>
                      <a:endParaRPr b="1" sz="1000" u="sng"/>
                    </a:p>
                    <a:p>
                      <a:pPr indent="0" lvl="0" marL="0" rtl="0" algn="ctr">
                        <a:spcBef>
                          <a:spcPts val="0"/>
                        </a:spcBef>
                        <a:spcAft>
                          <a:spcPts val="0"/>
                        </a:spcAft>
                        <a:buNone/>
                      </a:pPr>
                      <a:r>
                        <a:rPr b="1" i="1" lang="en-GB" sz="1000"/>
                        <a:t>Recognising technology in school and using it </a:t>
                      </a:r>
                      <a:r>
                        <a:rPr b="1" i="1" lang="en-GB" sz="1000"/>
                        <a:t>responsibly</a:t>
                      </a:r>
                      <a:endParaRPr b="1" i="1" sz="1000"/>
                    </a:p>
                    <a:p>
                      <a:pPr indent="0" lvl="0" marL="0" rtl="0" algn="l">
                        <a:spcBef>
                          <a:spcPts val="0"/>
                        </a:spcBef>
                        <a:spcAft>
                          <a:spcPts val="0"/>
                        </a:spcAft>
                        <a:buNone/>
                      </a:pPr>
                      <a:r>
                        <a:rPr i="1" lang="en-GB" sz="1000"/>
                        <a:t>NC use technology purposefully to create, organise, store, manipulate and retrieve digital content.</a:t>
                      </a:r>
                      <a:endParaRPr i="1" sz="1000"/>
                    </a:p>
                    <a:p>
                      <a:pPr indent="0" lvl="0" marL="0" rtl="0" algn="l">
                        <a:spcBef>
                          <a:spcPts val="0"/>
                        </a:spcBef>
                        <a:spcAft>
                          <a:spcPts val="0"/>
                        </a:spcAft>
                        <a:buNone/>
                      </a:pPr>
                      <a:r>
                        <a:rPr i="1" lang="en-GB" sz="1000"/>
                        <a:t>Recognise common uses of information technology beyond school</a:t>
                      </a:r>
                      <a:endParaRPr i="1" sz="1000"/>
                    </a:p>
                    <a:p>
                      <a:pPr indent="0" lvl="0" marL="0" rtl="0" algn="l">
                        <a:spcBef>
                          <a:spcPts val="0"/>
                        </a:spcBef>
                        <a:spcAft>
                          <a:spcPts val="0"/>
                        </a:spcAft>
                        <a:buNone/>
                      </a:pPr>
                      <a:r>
                        <a:rPr i="1" lang="en-GB" sz="1000"/>
                        <a:t>Use technology safely and respectfully, keeping personal information private; identify where to go for help and support when they have concerns about content or contact on the internet or other online technologies</a:t>
                      </a:r>
                      <a:endParaRPr i="1" sz="1000"/>
                    </a:p>
                    <a:p>
                      <a:pPr indent="0" lvl="0" marL="0" rtl="0" algn="l">
                        <a:spcBef>
                          <a:spcPts val="0"/>
                        </a:spcBef>
                        <a:spcAft>
                          <a:spcPts val="0"/>
                        </a:spcAft>
                        <a:buClr>
                          <a:schemeClr val="dk1"/>
                        </a:buClr>
                        <a:buSzPts val="1100"/>
                        <a:buFont typeface="Arial"/>
                        <a:buNone/>
                      </a:pPr>
                      <a:r>
                        <a:t/>
                      </a:r>
                      <a:endParaRPr i="1" sz="1000"/>
                    </a:p>
                  </a:txBody>
                  <a:tcPr marT="91425" marB="91425" marR="91425" marL="91425"/>
                </a:tc>
                <a:tc>
                  <a:txBody>
                    <a:bodyPr/>
                    <a:lstStyle/>
                    <a:p>
                      <a:pPr indent="0" lvl="0" marL="0" rtl="0" algn="ctr">
                        <a:spcBef>
                          <a:spcPts val="0"/>
                        </a:spcBef>
                        <a:spcAft>
                          <a:spcPts val="0"/>
                        </a:spcAft>
                        <a:buNone/>
                      </a:pPr>
                      <a:r>
                        <a:rPr b="1" lang="en-GB" sz="1000" u="sng"/>
                        <a:t>Programming A</a:t>
                      </a:r>
                      <a:endParaRPr b="1" sz="1000" u="sng"/>
                    </a:p>
                    <a:p>
                      <a:pPr indent="0" lvl="0" marL="0" rtl="0" algn="ctr">
                        <a:spcBef>
                          <a:spcPts val="0"/>
                        </a:spcBef>
                        <a:spcAft>
                          <a:spcPts val="0"/>
                        </a:spcAft>
                        <a:buNone/>
                      </a:pPr>
                      <a:r>
                        <a:rPr b="1" lang="en-GB" sz="1000" u="sng"/>
                        <a:t>Moving a robot</a:t>
                      </a:r>
                      <a:endParaRPr b="1" sz="1000" u="sng"/>
                    </a:p>
                    <a:p>
                      <a:pPr indent="0" lvl="0" marL="0" rtl="0" algn="ctr">
                        <a:spcBef>
                          <a:spcPts val="0"/>
                        </a:spcBef>
                        <a:spcAft>
                          <a:spcPts val="0"/>
                        </a:spcAft>
                        <a:buNone/>
                      </a:pPr>
                      <a:r>
                        <a:rPr b="1" i="1" lang="en-GB" sz="1000"/>
                        <a:t>Writing short </a:t>
                      </a:r>
                      <a:r>
                        <a:rPr b="1" i="1" lang="en-GB" sz="1000"/>
                        <a:t>algorithms</a:t>
                      </a:r>
                      <a:r>
                        <a:rPr b="1" i="1" lang="en-GB" sz="1000"/>
                        <a:t> and programs for floor robots, and predicting program outcomes.</a:t>
                      </a:r>
                      <a:endParaRPr b="1" i="1" sz="1000"/>
                    </a:p>
                    <a:p>
                      <a:pPr indent="0" lvl="0" marL="0" rtl="0" algn="l">
                        <a:spcBef>
                          <a:spcPts val="0"/>
                        </a:spcBef>
                        <a:spcAft>
                          <a:spcPts val="0"/>
                        </a:spcAft>
                        <a:buNone/>
                      </a:pPr>
                      <a:r>
                        <a:rPr i="1" lang="en-GB" sz="1000"/>
                        <a:t>NC Understand what </a:t>
                      </a:r>
                      <a:r>
                        <a:rPr i="1" lang="en-GB" sz="1000"/>
                        <a:t>algorithms</a:t>
                      </a:r>
                      <a:r>
                        <a:rPr i="1" lang="en-GB" sz="1000"/>
                        <a:t> are, how they are implemented as programs on digital devices, and that programs execute by following precise and unambiguous instructions</a:t>
                      </a:r>
                      <a:endParaRPr i="1" sz="1000"/>
                    </a:p>
                    <a:p>
                      <a:pPr indent="0" lvl="0" marL="0" rtl="0" algn="l">
                        <a:spcBef>
                          <a:spcPts val="0"/>
                        </a:spcBef>
                        <a:spcAft>
                          <a:spcPts val="0"/>
                        </a:spcAft>
                        <a:buNone/>
                      </a:pPr>
                      <a:r>
                        <a:rPr i="1" lang="en-GB" sz="1000"/>
                        <a:t>Create and debug simple programs</a:t>
                      </a:r>
                      <a:endParaRPr i="1" sz="1000"/>
                    </a:p>
                    <a:p>
                      <a:pPr indent="0" lvl="0" marL="0" rtl="0" algn="l">
                        <a:spcBef>
                          <a:spcPts val="0"/>
                        </a:spcBef>
                        <a:spcAft>
                          <a:spcPts val="0"/>
                        </a:spcAft>
                        <a:buNone/>
                      </a:pPr>
                      <a:r>
                        <a:rPr i="1" lang="en-GB" sz="1000"/>
                        <a:t>Use logical reasoning to predict the behaviour of simple programs</a:t>
                      </a:r>
                      <a:endParaRPr i="1" sz="1000"/>
                    </a:p>
                    <a:p>
                      <a:pPr indent="0" lvl="0" marL="0" rtl="0" algn="l">
                        <a:spcBef>
                          <a:spcPts val="0"/>
                        </a:spcBef>
                        <a:spcAft>
                          <a:spcPts val="0"/>
                        </a:spcAft>
                        <a:buClr>
                          <a:schemeClr val="dk1"/>
                        </a:buClr>
                        <a:buSzPts val="1100"/>
                        <a:buFont typeface="Arial"/>
                        <a:buNone/>
                      </a:pPr>
                      <a:r>
                        <a:rPr i="1" lang="en-GB" sz="1000">
                          <a:solidFill>
                            <a:schemeClr val="dk1"/>
                          </a:solidFill>
                        </a:rPr>
                        <a:t>Recognise common uses of information technology beyond school</a:t>
                      </a:r>
                      <a:endParaRPr i="1" sz="10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5"/>
                        </a:rPr>
                        <a:t>Studio Code.org</a:t>
                      </a:r>
                      <a:r>
                        <a:rPr b="1" i="1" lang="en-GB" sz="1000">
                          <a:solidFill>
                            <a:schemeClr val="dk1"/>
                          </a:solidFill>
                        </a:rPr>
                        <a:t> </a:t>
                      </a:r>
                      <a:endParaRPr b="1" i="1"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000" u="sng"/>
                        <a:t>Creating Media</a:t>
                      </a:r>
                      <a:endParaRPr b="1" sz="1000" u="sng"/>
                    </a:p>
                    <a:p>
                      <a:pPr indent="0" lvl="0" marL="0" rtl="0" algn="ctr">
                        <a:spcBef>
                          <a:spcPts val="0"/>
                        </a:spcBef>
                        <a:spcAft>
                          <a:spcPts val="0"/>
                        </a:spcAft>
                        <a:buNone/>
                      </a:pPr>
                      <a:r>
                        <a:rPr b="1" lang="en-GB" sz="1000" u="sng"/>
                        <a:t>Digital Writing</a:t>
                      </a:r>
                      <a:endParaRPr b="1" sz="1000" u="sng"/>
                    </a:p>
                    <a:p>
                      <a:pPr indent="0" lvl="0" marL="0" rtl="0" algn="ctr">
                        <a:spcBef>
                          <a:spcPts val="0"/>
                        </a:spcBef>
                        <a:spcAft>
                          <a:spcPts val="0"/>
                        </a:spcAft>
                        <a:buNone/>
                      </a:pPr>
                      <a:r>
                        <a:rPr b="1" i="1" lang="en-GB" sz="1000"/>
                        <a:t>Using a computer to create and format text, before comparing to writing non-digitally.</a:t>
                      </a:r>
                      <a:endParaRPr b="1" i="1" sz="1000"/>
                    </a:p>
                    <a:p>
                      <a:pPr indent="0" lvl="0" marL="0" rtl="0" algn="l">
                        <a:spcBef>
                          <a:spcPts val="0"/>
                        </a:spcBef>
                        <a:spcAft>
                          <a:spcPts val="0"/>
                        </a:spcAft>
                        <a:buClr>
                          <a:schemeClr val="dk1"/>
                        </a:buClr>
                        <a:buSzPts val="1100"/>
                        <a:buFont typeface="Arial"/>
                        <a:buNone/>
                      </a:pPr>
                      <a:r>
                        <a:rPr i="1" lang="en-GB" sz="1000">
                          <a:solidFill>
                            <a:schemeClr val="dk1"/>
                          </a:solidFill>
                        </a:rPr>
                        <a:t>NC use technology purposefully to create, organise, store, manipulate and retrieve digital content.</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Recognise common uses of information technology beyond school</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Use technology safely and respectfully, keeping personal information private; identify where to go for help and support when they have concerns about content or contact on the internet or other online technologies</a:t>
                      </a:r>
                      <a:endParaRPr i="1" sz="1000">
                        <a:solidFill>
                          <a:schemeClr val="dk1"/>
                        </a:solidFill>
                      </a:endParaRPr>
                    </a:p>
                    <a:p>
                      <a:pPr indent="0" lvl="0" marL="0" rtl="0" algn="l">
                        <a:spcBef>
                          <a:spcPts val="0"/>
                        </a:spcBef>
                        <a:spcAft>
                          <a:spcPts val="0"/>
                        </a:spcAft>
                        <a:buClr>
                          <a:schemeClr val="dk1"/>
                        </a:buClr>
                        <a:buSzPts val="1100"/>
                        <a:buFont typeface="Arial"/>
                        <a:buNone/>
                      </a:pPr>
                      <a:r>
                        <a:t/>
                      </a:r>
                      <a:endParaRPr i="1" sz="1000">
                        <a:solidFill>
                          <a:schemeClr val="dk1"/>
                        </a:solidFill>
                      </a:endParaRPr>
                    </a:p>
                  </a:txBody>
                  <a:tcPr marT="91425" marB="91425" marR="91425" marL="91425"/>
                </a:tc>
                <a:tc>
                  <a:txBody>
                    <a:bodyPr/>
                    <a:lstStyle/>
                    <a:p>
                      <a:pPr indent="0" lvl="0" marL="0" rtl="0" algn="ctr">
                        <a:spcBef>
                          <a:spcPts val="0"/>
                        </a:spcBef>
                        <a:spcAft>
                          <a:spcPts val="0"/>
                        </a:spcAft>
                        <a:buNone/>
                      </a:pPr>
                      <a:r>
                        <a:rPr b="1" lang="en-GB" sz="1000" u="sng"/>
                        <a:t>Programming B</a:t>
                      </a:r>
                      <a:endParaRPr b="1" sz="1000" u="sng"/>
                    </a:p>
                    <a:p>
                      <a:pPr indent="0" lvl="0" marL="0" rtl="0" algn="ctr">
                        <a:spcBef>
                          <a:spcPts val="0"/>
                        </a:spcBef>
                        <a:spcAft>
                          <a:spcPts val="0"/>
                        </a:spcAft>
                        <a:buNone/>
                      </a:pPr>
                      <a:r>
                        <a:rPr b="1" lang="en-GB" sz="1000" u="sng"/>
                        <a:t>Programming Animation</a:t>
                      </a:r>
                      <a:endParaRPr b="1" sz="1000" u="sng"/>
                    </a:p>
                    <a:p>
                      <a:pPr indent="0" lvl="0" marL="0" rtl="0" algn="ctr">
                        <a:spcBef>
                          <a:spcPts val="0"/>
                        </a:spcBef>
                        <a:spcAft>
                          <a:spcPts val="0"/>
                        </a:spcAft>
                        <a:buNone/>
                      </a:pPr>
                      <a:r>
                        <a:rPr b="1" i="1" lang="en-GB" sz="1000"/>
                        <a:t>Designing and programming the movement of a character on screen to tell stories.</a:t>
                      </a:r>
                      <a:endParaRPr b="1" i="1" sz="1000"/>
                    </a:p>
                    <a:p>
                      <a:pPr indent="0" lvl="0" marL="0" rtl="0" algn="l">
                        <a:spcBef>
                          <a:spcPts val="0"/>
                        </a:spcBef>
                        <a:spcAft>
                          <a:spcPts val="0"/>
                        </a:spcAft>
                        <a:buClr>
                          <a:schemeClr val="dk1"/>
                        </a:buClr>
                        <a:buSzPts val="1100"/>
                        <a:buFont typeface="Arial"/>
                        <a:buNone/>
                      </a:pPr>
                      <a:r>
                        <a:rPr i="1" lang="en-GB" sz="1000">
                          <a:solidFill>
                            <a:schemeClr val="dk1"/>
                          </a:solidFill>
                        </a:rPr>
                        <a:t>NC Understand what algorithms are, how they are implemented as programs on digital devices, and that programs execute by following precise and unambiguous instructions</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Create and debug simple programs</a:t>
                      </a:r>
                      <a:endParaRPr i="1" sz="1000">
                        <a:solidFill>
                          <a:schemeClr val="dk1"/>
                        </a:solidFill>
                      </a:endParaRPr>
                    </a:p>
                    <a:p>
                      <a:pPr indent="0" lvl="0" marL="0" rtl="0" algn="l">
                        <a:spcBef>
                          <a:spcPts val="0"/>
                        </a:spcBef>
                        <a:spcAft>
                          <a:spcPts val="0"/>
                        </a:spcAft>
                        <a:buClr>
                          <a:schemeClr val="dk1"/>
                        </a:buClr>
                        <a:buSzPts val="1100"/>
                        <a:buFont typeface="Arial"/>
                        <a:buNone/>
                      </a:pPr>
                      <a:r>
                        <a:rPr i="1" lang="en-GB" sz="1000">
                          <a:solidFill>
                            <a:schemeClr val="dk1"/>
                          </a:solidFill>
                        </a:rPr>
                        <a:t>Use logical reasoning to predict the behaviour of simple programs</a:t>
                      </a:r>
                      <a:endParaRPr i="1" sz="10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6"/>
                        </a:rPr>
                        <a:t>Studio Code.org</a:t>
                      </a:r>
                      <a:r>
                        <a:rPr b="1" i="1" lang="en-GB" sz="1000">
                          <a:solidFill>
                            <a:schemeClr val="dk1"/>
                          </a:solidFill>
                        </a:rPr>
                        <a:t> </a:t>
                      </a:r>
                      <a:endParaRPr i="1" sz="1000">
                        <a:solidFill>
                          <a:schemeClr val="dk1"/>
                        </a:solidFill>
                      </a:endParaRPr>
                    </a:p>
                  </a:txBody>
                  <a:tcPr marT="91425" marB="91425" marR="91425" marL="91425"/>
                </a:tc>
              </a:tr>
            </a:tbl>
          </a:graphicData>
        </a:graphic>
      </p:graphicFrame>
      <p:pic>
        <p:nvPicPr>
          <p:cNvPr id="98" name="Google Shape;98;p20"/>
          <p:cNvPicPr preferRelativeResize="0"/>
          <p:nvPr/>
        </p:nvPicPr>
        <p:blipFill>
          <a:blip r:embed="rId7">
            <a:alphaModFix/>
          </a:blip>
          <a:stretch>
            <a:fillRect/>
          </a:stretch>
        </p:blipFill>
        <p:spPr>
          <a:xfrm>
            <a:off x="4150413" y="46825"/>
            <a:ext cx="339111" cy="407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graphicFrame>
        <p:nvGraphicFramePr>
          <p:cNvPr id="103" name="Google Shape;103;p21"/>
          <p:cNvGraphicFramePr/>
          <p:nvPr/>
        </p:nvGraphicFramePr>
        <p:xfrm>
          <a:off x="117600" y="46825"/>
          <a:ext cx="3000000" cy="3000000"/>
        </p:xfrm>
        <a:graphic>
          <a:graphicData uri="http://schemas.openxmlformats.org/drawingml/2006/table">
            <a:tbl>
              <a:tblPr>
                <a:noFill/>
                <a:tableStyleId>{B411F8D1-394D-4D1B-9CE7-AD25DBD1475E}</a:tableStyleId>
              </a:tblPr>
              <a:tblGrid>
                <a:gridCol w="2227200"/>
                <a:gridCol w="2227200"/>
                <a:gridCol w="2227200"/>
                <a:gridCol w="2227200"/>
              </a:tblGrid>
              <a:tr h="375800">
                <a:tc gridSpan="4">
                  <a:txBody>
                    <a:bodyPr/>
                    <a:lstStyle/>
                    <a:p>
                      <a:pPr indent="0" lvl="0" marL="0" rtl="0" algn="l">
                        <a:spcBef>
                          <a:spcPts val="0"/>
                        </a:spcBef>
                        <a:spcAft>
                          <a:spcPts val="0"/>
                        </a:spcAft>
                        <a:buNone/>
                      </a:pPr>
                      <a:r>
                        <a:rPr b="1" lang="en-GB"/>
                        <a:t>Year 1     Knowledge and Skills  : Links to Curriculum Lessons and Intended  Outcomes           </a:t>
                      </a:r>
                      <a:endParaRPr b="1"/>
                    </a:p>
                  </a:txBody>
                  <a:tcPr marT="91425" marB="91425" marR="91425" marL="91425"/>
                </a:tc>
                <a:tc hMerge="1"/>
                <a:tc hMerge="1"/>
                <a:tc hMerge="1"/>
              </a:tr>
              <a:tr h="896225">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Computing Systems and Networks</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1000" u="sng">
                          <a:solidFill>
                            <a:schemeClr val="dk1"/>
                          </a:solidFill>
                        </a:rPr>
                        <a:t>Technology around us</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i="1" lang="en-GB" sz="1000">
                          <a:solidFill>
                            <a:schemeClr val="dk1"/>
                          </a:solidFill>
                        </a:rPr>
                        <a:t>Recognising technology in school and using it responsibly</a:t>
                      </a:r>
                      <a:endParaRPr b="1"/>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1000" u="sng">
                          <a:solidFill>
                            <a:schemeClr val="dk1"/>
                          </a:solidFill>
                        </a:rPr>
                        <a:t>Moving a robot</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i="1" lang="en-GB" sz="1000">
                          <a:solidFill>
                            <a:schemeClr val="dk1"/>
                          </a:solidFill>
                        </a:rPr>
                        <a:t>Writing short algorithms and programs for floor robots, and predicting program outcomes.</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Creating Media</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1000" u="sng">
                          <a:solidFill>
                            <a:schemeClr val="dk1"/>
                          </a:solidFill>
                        </a:rPr>
                        <a:t>Digital Writing</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i="1" lang="en-GB" sz="1000">
                          <a:solidFill>
                            <a:schemeClr val="dk1"/>
                          </a:solidFill>
                        </a:rPr>
                        <a:t>Using a computer to create and format text, before comparing to writing non-digitally.</a:t>
                      </a:r>
                      <a:endParaRPr/>
                    </a:p>
                  </a:txBody>
                  <a:tcPr marT="91425" marB="91425" marR="91425" marL="91425"/>
                </a:tc>
                <a:tc>
                  <a:txBody>
                    <a:bodyPr/>
                    <a:lstStyle/>
                    <a:p>
                      <a:pPr indent="0" lvl="0" marL="0" rtl="0" algn="ctr">
                        <a:spcBef>
                          <a:spcPts val="0"/>
                        </a:spcBef>
                        <a:spcAft>
                          <a:spcPts val="0"/>
                        </a:spcAft>
                        <a:buClr>
                          <a:schemeClr val="dk1"/>
                        </a:buClr>
                        <a:buSzPts val="1100"/>
                        <a:buFont typeface="Arial"/>
                        <a:buNone/>
                      </a:pPr>
                      <a:r>
                        <a:rPr b="1" lang="en-GB" sz="1000" u="sng">
                          <a:solidFill>
                            <a:schemeClr val="dk1"/>
                          </a:solidFill>
                        </a:rPr>
                        <a:t>Programming B</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lang="en-GB" sz="1000" u="sng">
                          <a:solidFill>
                            <a:schemeClr val="dk1"/>
                          </a:solidFill>
                        </a:rPr>
                        <a:t>Programming Animation</a:t>
                      </a:r>
                      <a:endParaRPr b="1" sz="1000" u="sng">
                        <a:solidFill>
                          <a:schemeClr val="dk1"/>
                        </a:solidFill>
                      </a:endParaRPr>
                    </a:p>
                    <a:p>
                      <a:pPr indent="0" lvl="0" marL="0" rtl="0" algn="ctr">
                        <a:spcBef>
                          <a:spcPts val="0"/>
                        </a:spcBef>
                        <a:spcAft>
                          <a:spcPts val="0"/>
                        </a:spcAft>
                        <a:buClr>
                          <a:schemeClr val="dk1"/>
                        </a:buClr>
                        <a:buSzPts val="1100"/>
                        <a:buFont typeface="Arial"/>
                        <a:buNone/>
                      </a:pPr>
                      <a:r>
                        <a:rPr b="1" i="1" lang="en-GB" sz="1000">
                          <a:solidFill>
                            <a:schemeClr val="dk1"/>
                          </a:solidFill>
                        </a:rPr>
                        <a:t>Designing and programming the movement of a character on screen to tell stories.</a:t>
                      </a:r>
                      <a:endParaRPr/>
                    </a:p>
                  </a:txBody>
                  <a:tcPr marT="91425" marB="91425" marR="91425" marL="91425"/>
                </a:tc>
              </a:tr>
              <a:tr h="3604500">
                <a:tc>
                  <a:txBody>
                    <a:bodyPr/>
                    <a:lstStyle/>
                    <a:p>
                      <a:pPr indent="0" lvl="0" marL="0" rtl="0" algn="l">
                        <a:lnSpc>
                          <a:spcPct val="100000"/>
                        </a:lnSpc>
                        <a:spcBef>
                          <a:spcPts val="1200"/>
                        </a:spcBef>
                        <a:spcAft>
                          <a:spcPts val="0"/>
                        </a:spcAft>
                        <a:buNone/>
                      </a:pPr>
                      <a:r>
                        <a:rPr i="1" lang="en-GB" sz="900" u="sng">
                          <a:solidFill>
                            <a:schemeClr val="hlink"/>
                          </a:solidFill>
                          <a:hlinkClick r:id="rId3"/>
                        </a:rPr>
                        <a:t>Computing systems and networks – Technology around us</a:t>
                      </a:r>
                      <a:r>
                        <a:rPr i="1" lang="en-GB" sz="900">
                          <a:solidFill>
                            <a:schemeClr val="dk1"/>
                          </a:solidFill>
                        </a:rPr>
                        <a:t> </a:t>
                      </a:r>
                      <a:endParaRPr i="1" sz="900">
                        <a:solidFill>
                          <a:schemeClr val="dk1"/>
                        </a:solidFill>
                      </a:endParaRPr>
                    </a:p>
                    <a:p>
                      <a:pPr indent="0" lvl="0" marL="0" rtl="0" algn="l">
                        <a:lnSpc>
                          <a:spcPct val="100000"/>
                        </a:lnSpc>
                        <a:spcBef>
                          <a:spcPts val="1200"/>
                        </a:spcBef>
                        <a:spcAft>
                          <a:spcPts val="0"/>
                        </a:spcAft>
                        <a:buNone/>
                      </a:pPr>
                      <a:r>
                        <a:rPr i="1" lang="en-GB" sz="1000">
                          <a:solidFill>
                            <a:schemeClr val="dk1"/>
                          </a:solidFill>
                        </a:rPr>
                        <a:t>Using the </a:t>
                      </a:r>
                      <a:r>
                        <a:rPr i="1" lang="en-GB" sz="1000">
                          <a:solidFill>
                            <a:schemeClr val="dk1"/>
                          </a:solidFill>
                        </a:rPr>
                        <a:t>environment</a:t>
                      </a:r>
                      <a:r>
                        <a:rPr i="1" lang="en-GB" sz="1000">
                          <a:solidFill>
                            <a:schemeClr val="dk1"/>
                          </a:solidFill>
                        </a:rPr>
                        <a:t> around them and chromebooks children will demonstrate their ability to:</a:t>
                      </a:r>
                      <a:endParaRPr i="1" sz="1000">
                        <a:solidFill>
                          <a:schemeClr val="dk1"/>
                        </a:solidFill>
                      </a:endParaRPr>
                    </a:p>
                    <a:p>
                      <a:pPr indent="0" lvl="0" marL="0" rtl="0" algn="l">
                        <a:lnSpc>
                          <a:spcPct val="100000"/>
                        </a:lnSpc>
                        <a:spcBef>
                          <a:spcPts val="1200"/>
                        </a:spcBef>
                        <a:spcAft>
                          <a:spcPts val="0"/>
                        </a:spcAft>
                        <a:buNone/>
                      </a:pPr>
                      <a:r>
                        <a:rPr i="1" lang="en-GB" sz="1000">
                          <a:solidFill>
                            <a:schemeClr val="dk1"/>
                          </a:solidFill>
                        </a:rPr>
                        <a:t>To identify technology and classify what it is and what it is not.</a:t>
                      </a:r>
                      <a:endParaRPr i="1" sz="1000">
                        <a:solidFill>
                          <a:schemeClr val="dk1"/>
                        </a:solidFill>
                      </a:endParaRPr>
                    </a:p>
                    <a:p>
                      <a:pPr indent="0" lvl="0" marL="0" rtl="0" algn="l">
                        <a:lnSpc>
                          <a:spcPct val="100000"/>
                        </a:lnSpc>
                        <a:spcBef>
                          <a:spcPts val="0"/>
                        </a:spcBef>
                        <a:spcAft>
                          <a:spcPts val="0"/>
                        </a:spcAft>
                        <a:buNone/>
                      </a:pPr>
                      <a:r>
                        <a:rPr i="1" lang="en-GB" sz="1000">
                          <a:solidFill>
                            <a:schemeClr val="dk1"/>
                          </a:solidFill>
                        </a:rPr>
                        <a:t>To know how to keep safe </a:t>
                      </a:r>
                      <a:r>
                        <a:rPr i="1" lang="en-GB" sz="1000">
                          <a:solidFill>
                            <a:schemeClr val="dk1"/>
                          </a:solidFill>
                        </a:rPr>
                        <a:t>online</a:t>
                      </a:r>
                      <a:r>
                        <a:rPr i="1" lang="en-GB" sz="1000">
                          <a:solidFill>
                            <a:schemeClr val="dk1"/>
                          </a:solidFill>
                        </a:rPr>
                        <a:t> and where to go for support.</a:t>
                      </a:r>
                      <a:endParaRPr i="1" sz="1000">
                        <a:solidFill>
                          <a:schemeClr val="dk1"/>
                        </a:solidFill>
                      </a:endParaRPr>
                    </a:p>
                    <a:p>
                      <a:pPr indent="0" lvl="0" marL="0" rtl="0" algn="l">
                        <a:lnSpc>
                          <a:spcPct val="100000"/>
                        </a:lnSpc>
                        <a:spcBef>
                          <a:spcPts val="0"/>
                        </a:spcBef>
                        <a:spcAft>
                          <a:spcPts val="0"/>
                        </a:spcAft>
                        <a:buNone/>
                      </a:pPr>
                      <a:r>
                        <a:rPr i="1" lang="en-GB" sz="1000">
                          <a:solidFill>
                            <a:schemeClr val="dk1"/>
                          </a:solidFill>
                        </a:rPr>
                        <a:t>To identify a computer and its main parts.</a:t>
                      </a:r>
                      <a:endParaRPr i="1" sz="1000">
                        <a:solidFill>
                          <a:schemeClr val="dk1"/>
                        </a:solidFill>
                      </a:endParaRPr>
                    </a:p>
                    <a:p>
                      <a:pPr indent="0" lvl="0" marL="0" rtl="0" algn="l">
                        <a:lnSpc>
                          <a:spcPct val="100000"/>
                        </a:lnSpc>
                        <a:spcBef>
                          <a:spcPts val="0"/>
                        </a:spcBef>
                        <a:spcAft>
                          <a:spcPts val="0"/>
                        </a:spcAft>
                        <a:buNone/>
                      </a:pPr>
                      <a:r>
                        <a:rPr i="1" lang="en-GB" sz="1000">
                          <a:solidFill>
                            <a:schemeClr val="dk1"/>
                          </a:solidFill>
                        </a:rPr>
                        <a:t>To use a mouse or trackpad in </a:t>
                      </a:r>
                      <a:r>
                        <a:rPr i="1" lang="en-GB" sz="1000">
                          <a:solidFill>
                            <a:schemeClr val="dk1"/>
                          </a:solidFill>
                        </a:rPr>
                        <a:t>different</a:t>
                      </a:r>
                      <a:r>
                        <a:rPr i="1" lang="en-GB" sz="1000">
                          <a:solidFill>
                            <a:schemeClr val="dk1"/>
                          </a:solidFill>
                        </a:rPr>
                        <a:t> ways.</a:t>
                      </a:r>
                      <a:endParaRPr i="1" sz="1000">
                        <a:solidFill>
                          <a:schemeClr val="dk1"/>
                        </a:solidFill>
                      </a:endParaRPr>
                    </a:p>
                    <a:p>
                      <a:pPr indent="0" lvl="0" marL="0" rtl="0" algn="l">
                        <a:lnSpc>
                          <a:spcPct val="100000"/>
                        </a:lnSpc>
                        <a:spcBef>
                          <a:spcPts val="0"/>
                        </a:spcBef>
                        <a:spcAft>
                          <a:spcPts val="0"/>
                        </a:spcAft>
                        <a:buNone/>
                      </a:pPr>
                      <a:r>
                        <a:rPr i="1" lang="en-GB" sz="1000">
                          <a:solidFill>
                            <a:schemeClr val="dk1"/>
                          </a:solidFill>
                        </a:rPr>
                        <a:t>To use a keyboard to type on a computer.</a:t>
                      </a:r>
                      <a:endParaRPr i="1" sz="1000">
                        <a:solidFill>
                          <a:schemeClr val="dk1"/>
                        </a:solidFill>
                      </a:endParaRPr>
                    </a:p>
                    <a:p>
                      <a:pPr indent="0" lvl="0" marL="0" rtl="0" algn="l">
                        <a:lnSpc>
                          <a:spcPct val="100000"/>
                        </a:lnSpc>
                        <a:spcBef>
                          <a:spcPts val="0"/>
                        </a:spcBef>
                        <a:spcAft>
                          <a:spcPts val="0"/>
                        </a:spcAft>
                        <a:buNone/>
                      </a:pPr>
                      <a:r>
                        <a:rPr i="1" lang="en-GB" sz="1000">
                          <a:solidFill>
                            <a:schemeClr val="dk1"/>
                          </a:solidFill>
                        </a:rPr>
                        <a:t>To use the keyboard to edit text.</a:t>
                      </a:r>
                      <a:endParaRPr i="1" sz="1000">
                        <a:solidFill>
                          <a:schemeClr val="dk1"/>
                        </a:solidFill>
                      </a:endParaRPr>
                    </a:p>
                    <a:p>
                      <a:pPr indent="0" lvl="0" marL="0" rtl="0" algn="l">
                        <a:lnSpc>
                          <a:spcPct val="100000"/>
                        </a:lnSpc>
                        <a:spcBef>
                          <a:spcPts val="0"/>
                        </a:spcBef>
                        <a:spcAft>
                          <a:spcPts val="0"/>
                        </a:spcAft>
                        <a:buNone/>
                      </a:pPr>
                      <a:r>
                        <a:rPr i="1" lang="en-GB" sz="1000">
                          <a:solidFill>
                            <a:schemeClr val="dk1"/>
                          </a:solidFill>
                        </a:rPr>
                        <a:t>To </a:t>
                      </a:r>
                      <a:r>
                        <a:rPr i="1" lang="en-GB" sz="1000">
                          <a:solidFill>
                            <a:schemeClr val="dk1"/>
                          </a:solidFill>
                        </a:rPr>
                        <a:t>create</a:t>
                      </a:r>
                      <a:r>
                        <a:rPr i="1" lang="en-GB" sz="1000">
                          <a:solidFill>
                            <a:schemeClr val="dk1"/>
                          </a:solidFill>
                        </a:rPr>
                        <a:t> rules for using technology responsibly.</a:t>
                      </a:r>
                      <a:endParaRPr i="1" sz="1000">
                        <a:solidFill>
                          <a:schemeClr val="dk1"/>
                        </a:solidFill>
                      </a:endParaRPr>
                    </a:p>
                    <a:p>
                      <a:pPr indent="0" lvl="0" marL="0" rtl="0" algn="l">
                        <a:spcBef>
                          <a:spcPts val="0"/>
                        </a:spcBef>
                        <a:spcAft>
                          <a:spcPts val="0"/>
                        </a:spcAft>
                        <a:buClr>
                          <a:schemeClr val="dk1"/>
                        </a:buClr>
                        <a:buSzPts val="1100"/>
                        <a:buFont typeface="Arial"/>
                        <a:buNone/>
                      </a:pPr>
                      <a:r>
                        <a:rPr b="1" i="1" lang="en-GB" sz="900">
                          <a:solidFill>
                            <a:schemeClr val="dk1"/>
                          </a:solidFill>
                        </a:rPr>
                        <a:t>Assessment: </a:t>
                      </a:r>
                      <a:r>
                        <a:rPr i="1" lang="en-GB" sz="900">
                          <a:solidFill>
                            <a:schemeClr val="dk1"/>
                          </a:solidFill>
                        </a:rPr>
                        <a:t>Rubric</a:t>
                      </a:r>
                      <a:endParaRPr i="1" sz="1000">
                        <a:solidFill>
                          <a:schemeClr val="dk1"/>
                        </a:solidFill>
                      </a:endParaRPr>
                    </a:p>
                    <a:p>
                      <a:pPr indent="0" lvl="0" marL="0" rtl="0" algn="l">
                        <a:spcBef>
                          <a:spcPts val="0"/>
                        </a:spcBef>
                        <a:spcAft>
                          <a:spcPts val="0"/>
                        </a:spcAft>
                        <a:buNone/>
                      </a:pPr>
                      <a:r>
                        <a:t/>
                      </a:r>
                      <a:endParaRPr i="1" sz="900"/>
                    </a:p>
                  </a:txBody>
                  <a:tcPr marT="91425" marB="91425" marR="91425" marL="91425"/>
                </a:tc>
                <a:tc>
                  <a:txBody>
                    <a:bodyPr/>
                    <a:lstStyle/>
                    <a:p>
                      <a:pPr indent="0" lvl="0" marL="0" rtl="0" algn="l">
                        <a:lnSpc>
                          <a:spcPct val="100000"/>
                        </a:lnSpc>
                        <a:spcBef>
                          <a:spcPts val="0"/>
                        </a:spcBef>
                        <a:spcAft>
                          <a:spcPts val="0"/>
                        </a:spcAft>
                        <a:buClr>
                          <a:schemeClr val="dk1"/>
                        </a:buClr>
                        <a:buSzPts val="1100"/>
                        <a:buFont typeface="Arial"/>
                        <a:buNone/>
                      </a:pPr>
                      <a:r>
                        <a:rPr i="1" lang="en-GB" sz="900" u="sng">
                          <a:solidFill>
                            <a:schemeClr val="hlink"/>
                          </a:solidFill>
                          <a:hlinkClick r:id="rId4"/>
                        </a:rPr>
                        <a:t>Programming A – Moving a robot</a:t>
                      </a:r>
                      <a:r>
                        <a:rPr i="1" lang="en-GB" sz="900"/>
                        <a:t> </a:t>
                      </a:r>
                      <a:endParaRPr i="1" sz="900"/>
                    </a:p>
                    <a:p>
                      <a:pPr indent="0" lvl="0" marL="0" rtl="0" algn="l">
                        <a:lnSpc>
                          <a:spcPct val="100000"/>
                        </a:lnSpc>
                        <a:spcBef>
                          <a:spcPts val="0"/>
                        </a:spcBef>
                        <a:spcAft>
                          <a:spcPts val="0"/>
                        </a:spcAft>
                        <a:buClr>
                          <a:schemeClr val="dk1"/>
                        </a:buClr>
                        <a:buSzPts val="1100"/>
                        <a:buFont typeface="Arial"/>
                        <a:buNone/>
                      </a:pPr>
                      <a:r>
                        <a:t/>
                      </a:r>
                      <a:endParaRPr i="1" sz="900"/>
                    </a:p>
                    <a:p>
                      <a:pPr indent="0" lvl="0" marL="0" rtl="0" algn="l">
                        <a:lnSpc>
                          <a:spcPct val="100000"/>
                        </a:lnSpc>
                        <a:spcBef>
                          <a:spcPts val="0"/>
                        </a:spcBef>
                        <a:spcAft>
                          <a:spcPts val="0"/>
                        </a:spcAft>
                        <a:buClr>
                          <a:schemeClr val="dk1"/>
                        </a:buClr>
                        <a:buSzPts val="1100"/>
                        <a:buFont typeface="Arial"/>
                        <a:buNone/>
                      </a:pPr>
                      <a:r>
                        <a:rPr i="1" lang="en-GB" sz="1000"/>
                        <a:t>Using floor robots children will demonstrate </a:t>
                      </a:r>
                      <a:r>
                        <a:rPr i="1" lang="en-GB" sz="1000"/>
                        <a:t>their</a:t>
                      </a:r>
                      <a:r>
                        <a:rPr i="1" lang="en-GB" sz="1000"/>
                        <a:t> </a:t>
                      </a:r>
                      <a:r>
                        <a:rPr i="1" lang="en-GB" sz="1000"/>
                        <a:t>ability to:</a:t>
                      </a:r>
                      <a:endParaRPr i="1" sz="1000"/>
                    </a:p>
                    <a:p>
                      <a:pPr indent="0" lvl="0" marL="0" rtl="0" algn="l">
                        <a:lnSpc>
                          <a:spcPct val="100000"/>
                        </a:lnSpc>
                        <a:spcBef>
                          <a:spcPts val="0"/>
                        </a:spcBef>
                        <a:spcAft>
                          <a:spcPts val="0"/>
                        </a:spcAft>
                        <a:buClr>
                          <a:schemeClr val="dk1"/>
                        </a:buClr>
                        <a:buSzPts val="1100"/>
                        <a:buFont typeface="Arial"/>
                        <a:buNone/>
                      </a:pPr>
                      <a:r>
                        <a:t/>
                      </a:r>
                      <a:endParaRPr i="1" sz="1000"/>
                    </a:p>
                    <a:p>
                      <a:pPr indent="0" lvl="0" marL="0" rtl="0" algn="l">
                        <a:lnSpc>
                          <a:spcPct val="100000"/>
                        </a:lnSpc>
                        <a:spcBef>
                          <a:spcPts val="0"/>
                        </a:spcBef>
                        <a:spcAft>
                          <a:spcPts val="0"/>
                        </a:spcAft>
                        <a:buClr>
                          <a:schemeClr val="dk1"/>
                        </a:buClr>
                        <a:buSzPts val="1100"/>
                        <a:buFont typeface="Arial"/>
                        <a:buNone/>
                      </a:pPr>
                      <a:r>
                        <a:rPr i="1" lang="en-GB" sz="1000"/>
                        <a:t>To explain what a given command can do</a:t>
                      </a:r>
                      <a:endParaRPr i="1" sz="1000"/>
                    </a:p>
                    <a:p>
                      <a:pPr indent="0" lvl="0" marL="0" rtl="0" algn="l">
                        <a:lnSpc>
                          <a:spcPct val="100000"/>
                        </a:lnSpc>
                        <a:spcBef>
                          <a:spcPts val="0"/>
                        </a:spcBef>
                        <a:spcAft>
                          <a:spcPts val="0"/>
                        </a:spcAft>
                        <a:buClr>
                          <a:schemeClr val="dk1"/>
                        </a:buClr>
                        <a:buSzPts val="1100"/>
                        <a:buFont typeface="Arial"/>
                        <a:buNone/>
                      </a:pPr>
                      <a:r>
                        <a:rPr i="1" lang="en-GB" sz="1000"/>
                        <a:t>To act out a given word.</a:t>
                      </a:r>
                      <a:endParaRPr i="1" sz="1000"/>
                    </a:p>
                    <a:p>
                      <a:pPr indent="0" lvl="0" marL="0" rtl="0" algn="l">
                        <a:lnSpc>
                          <a:spcPct val="100000"/>
                        </a:lnSpc>
                        <a:spcBef>
                          <a:spcPts val="0"/>
                        </a:spcBef>
                        <a:spcAft>
                          <a:spcPts val="0"/>
                        </a:spcAft>
                        <a:buClr>
                          <a:schemeClr val="dk1"/>
                        </a:buClr>
                        <a:buSzPts val="1100"/>
                        <a:buFont typeface="Arial"/>
                        <a:buNone/>
                      </a:pPr>
                      <a:r>
                        <a:rPr i="1" lang="en-GB" sz="1000"/>
                        <a:t>To combine forwards and backwards commands to create a sequence</a:t>
                      </a:r>
                      <a:endParaRPr i="1" sz="1000"/>
                    </a:p>
                    <a:p>
                      <a:pPr indent="0" lvl="0" marL="0" rtl="0" algn="l">
                        <a:lnSpc>
                          <a:spcPct val="100000"/>
                        </a:lnSpc>
                        <a:spcBef>
                          <a:spcPts val="0"/>
                        </a:spcBef>
                        <a:spcAft>
                          <a:spcPts val="0"/>
                        </a:spcAft>
                        <a:buClr>
                          <a:schemeClr val="dk1"/>
                        </a:buClr>
                        <a:buSzPts val="1100"/>
                        <a:buFont typeface="Arial"/>
                        <a:buNone/>
                      </a:pPr>
                      <a:r>
                        <a:rPr i="1" lang="en-GB" sz="1000"/>
                        <a:t>To combine four direction commands to make sequences</a:t>
                      </a:r>
                      <a:endParaRPr i="1" sz="1000"/>
                    </a:p>
                    <a:p>
                      <a:pPr indent="0" lvl="0" marL="0" rtl="0" algn="l">
                        <a:lnSpc>
                          <a:spcPct val="100000"/>
                        </a:lnSpc>
                        <a:spcBef>
                          <a:spcPts val="0"/>
                        </a:spcBef>
                        <a:spcAft>
                          <a:spcPts val="0"/>
                        </a:spcAft>
                        <a:buClr>
                          <a:schemeClr val="dk1"/>
                        </a:buClr>
                        <a:buSzPts val="1100"/>
                        <a:buFont typeface="Arial"/>
                        <a:buNone/>
                      </a:pPr>
                      <a:r>
                        <a:rPr i="1" lang="en-GB" sz="1000"/>
                        <a:t>To plan a simple program </a:t>
                      </a:r>
                      <a:endParaRPr i="1" sz="1000"/>
                    </a:p>
                    <a:p>
                      <a:pPr indent="0" lvl="0" marL="0" rtl="0" algn="l">
                        <a:lnSpc>
                          <a:spcPct val="100000"/>
                        </a:lnSpc>
                        <a:spcBef>
                          <a:spcPts val="0"/>
                        </a:spcBef>
                        <a:spcAft>
                          <a:spcPts val="0"/>
                        </a:spcAft>
                        <a:buClr>
                          <a:schemeClr val="dk1"/>
                        </a:buClr>
                        <a:buSzPts val="1100"/>
                        <a:buFont typeface="Arial"/>
                        <a:buNone/>
                      </a:pPr>
                      <a:r>
                        <a:rPr i="1" lang="en-GB" sz="1000"/>
                        <a:t>To find more than one solution to a problem through exploration of different routes</a:t>
                      </a:r>
                      <a:endParaRPr i="1" sz="1000"/>
                    </a:p>
                    <a:p>
                      <a:pPr indent="0" lvl="0" marL="0" rtl="0" algn="l">
                        <a:spcBef>
                          <a:spcPts val="0"/>
                        </a:spcBef>
                        <a:spcAft>
                          <a:spcPts val="0"/>
                        </a:spcAft>
                        <a:buClr>
                          <a:schemeClr val="dk1"/>
                        </a:buClr>
                        <a:buSzPts val="1100"/>
                        <a:buFont typeface="Arial"/>
                        <a:buNone/>
                      </a:pPr>
                      <a:r>
                        <a:rPr b="1" i="1" lang="en-GB" sz="900">
                          <a:solidFill>
                            <a:schemeClr val="dk1"/>
                          </a:solidFill>
                        </a:rPr>
                        <a:t>Assessment: </a:t>
                      </a:r>
                      <a:r>
                        <a:rPr i="1" lang="en-GB" sz="900">
                          <a:solidFill>
                            <a:schemeClr val="dk1"/>
                          </a:solidFill>
                        </a:rPr>
                        <a:t>Rubric</a:t>
                      </a:r>
                      <a:endParaRPr i="1" sz="900">
                        <a:solidFill>
                          <a:schemeClr val="dk1"/>
                        </a:solidFill>
                      </a:endParaRPr>
                    </a:p>
                    <a:p>
                      <a:pPr indent="0" lvl="0" marL="0" rtl="0" algn="l">
                        <a:spcBef>
                          <a:spcPts val="0"/>
                        </a:spcBef>
                        <a:spcAft>
                          <a:spcPts val="0"/>
                        </a:spcAft>
                        <a:buClr>
                          <a:schemeClr val="dk1"/>
                        </a:buClr>
                        <a:buSzPts val="1100"/>
                        <a:buFont typeface="Arial"/>
                        <a:buNone/>
                      </a:pPr>
                      <a:r>
                        <a:t/>
                      </a:r>
                      <a:endParaRPr i="1" sz="900">
                        <a:solidFill>
                          <a:schemeClr val="dk1"/>
                        </a:solidFill>
                      </a:endParaRPr>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accent5"/>
                          </a:solidFill>
                          <a:hlinkClick r:id="rId5">
                            <a:extLst>
                              <a:ext uri="{A12FA001-AC4F-418D-AE19-62706E023703}">
                                <ahyp:hlinkClr val="tx"/>
                              </a:ext>
                            </a:extLst>
                          </a:hlinkClick>
                        </a:rPr>
                        <a:t>https://studio.code.org/home</a:t>
                      </a:r>
                      <a:r>
                        <a:rPr b="1" i="1" lang="en-GB" sz="1000">
                          <a:solidFill>
                            <a:schemeClr val="dk1"/>
                          </a:solidFill>
                        </a:rPr>
                        <a:t> </a:t>
                      </a:r>
                      <a:endParaRPr i="1" sz="900">
                        <a:solidFill>
                          <a:schemeClr val="dk1"/>
                        </a:solidFill>
                      </a:endParaRPr>
                    </a:p>
                  </a:txBody>
                  <a:tcPr marT="91425" marB="91425" marR="91425" marL="91425"/>
                </a:tc>
                <a:tc>
                  <a:txBody>
                    <a:bodyPr/>
                    <a:lstStyle/>
                    <a:p>
                      <a:pPr indent="0" lvl="0" marL="0" rtl="0" algn="l">
                        <a:lnSpc>
                          <a:spcPct val="100000"/>
                        </a:lnSpc>
                        <a:spcBef>
                          <a:spcPts val="0"/>
                        </a:spcBef>
                        <a:spcAft>
                          <a:spcPts val="0"/>
                        </a:spcAft>
                        <a:buClr>
                          <a:schemeClr val="dk1"/>
                        </a:buClr>
                        <a:buSzPts val="1100"/>
                        <a:buFont typeface="Arial"/>
                        <a:buNone/>
                      </a:pPr>
                      <a:r>
                        <a:rPr i="1" lang="en-GB" sz="900" u="sng">
                          <a:solidFill>
                            <a:schemeClr val="hlink"/>
                          </a:solidFill>
                          <a:hlinkClick r:id="rId6"/>
                        </a:rPr>
                        <a:t>Creating media – Digital writing</a:t>
                      </a:r>
                      <a:endParaRPr i="1" sz="900"/>
                    </a:p>
                    <a:p>
                      <a:pPr indent="0" lvl="0" marL="0" rtl="0" algn="l">
                        <a:lnSpc>
                          <a:spcPct val="100000"/>
                        </a:lnSpc>
                        <a:spcBef>
                          <a:spcPts val="0"/>
                        </a:spcBef>
                        <a:spcAft>
                          <a:spcPts val="0"/>
                        </a:spcAft>
                        <a:buClr>
                          <a:schemeClr val="dk1"/>
                        </a:buClr>
                        <a:buSzPts val="1100"/>
                        <a:buFont typeface="Arial"/>
                        <a:buNone/>
                      </a:pPr>
                      <a:r>
                        <a:t/>
                      </a:r>
                      <a:endParaRPr i="1" sz="900"/>
                    </a:p>
                    <a:p>
                      <a:pPr indent="0" lvl="0" marL="0" rtl="0" algn="l">
                        <a:lnSpc>
                          <a:spcPct val="100000"/>
                        </a:lnSpc>
                        <a:spcBef>
                          <a:spcPts val="0"/>
                        </a:spcBef>
                        <a:spcAft>
                          <a:spcPts val="0"/>
                        </a:spcAft>
                        <a:buClr>
                          <a:schemeClr val="dk1"/>
                        </a:buClr>
                        <a:buSzPts val="1100"/>
                        <a:buFont typeface="Arial"/>
                        <a:buNone/>
                      </a:pPr>
                      <a:r>
                        <a:rPr i="1" lang="en-GB" sz="1000"/>
                        <a:t>Using Chromebooks and or ipads children will demonstrate the ability to:</a:t>
                      </a:r>
                      <a:endParaRPr i="1" sz="1000"/>
                    </a:p>
                    <a:p>
                      <a:pPr indent="0" lvl="0" marL="0" rtl="0" algn="l">
                        <a:lnSpc>
                          <a:spcPct val="100000"/>
                        </a:lnSpc>
                        <a:spcBef>
                          <a:spcPts val="0"/>
                        </a:spcBef>
                        <a:spcAft>
                          <a:spcPts val="0"/>
                        </a:spcAft>
                        <a:buClr>
                          <a:schemeClr val="dk1"/>
                        </a:buClr>
                        <a:buSzPts val="1100"/>
                        <a:buFont typeface="Arial"/>
                        <a:buNone/>
                      </a:pPr>
                      <a:r>
                        <a:t/>
                      </a:r>
                      <a:endParaRPr i="1" sz="1000"/>
                    </a:p>
                    <a:p>
                      <a:pPr indent="0" lvl="0" marL="0" rtl="0" algn="l">
                        <a:lnSpc>
                          <a:spcPct val="100000"/>
                        </a:lnSpc>
                        <a:spcBef>
                          <a:spcPts val="0"/>
                        </a:spcBef>
                        <a:spcAft>
                          <a:spcPts val="0"/>
                        </a:spcAft>
                        <a:buClr>
                          <a:schemeClr val="dk1"/>
                        </a:buClr>
                        <a:buSzPts val="1100"/>
                        <a:buFont typeface="Arial"/>
                        <a:buNone/>
                      </a:pPr>
                      <a:r>
                        <a:rPr i="1" lang="en-GB" sz="1000"/>
                        <a:t>To add and remove text on a computer</a:t>
                      </a:r>
                      <a:endParaRPr i="1" sz="1000"/>
                    </a:p>
                    <a:p>
                      <a:pPr indent="0" lvl="0" marL="0" rtl="0" algn="l">
                        <a:lnSpc>
                          <a:spcPct val="100000"/>
                        </a:lnSpc>
                        <a:spcBef>
                          <a:spcPts val="0"/>
                        </a:spcBef>
                        <a:spcAft>
                          <a:spcPts val="0"/>
                        </a:spcAft>
                        <a:buClr>
                          <a:schemeClr val="dk1"/>
                        </a:buClr>
                        <a:buSzPts val="1100"/>
                        <a:buFont typeface="Arial"/>
                        <a:buNone/>
                      </a:pPr>
                      <a:r>
                        <a:rPr i="1" lang="en-GB" sz="1000"/>
                        <a:t>To identify that the look of text can be changed on a computer</a:t>
                      </a:r>
                      <a:endParaRPr i="1" sz="1000"/>
                    </a:p>
                    <a:p>
                      <a:pPr indent="0" lvl="0" marL="0" rtl="0" algn="l">
                        <a:lnSpc>
                          <a:spcPct val="100000"/>
                        </a:lnSpc>
                        <a:spcBef>
                          <a:spcPts val="0"/>
                        </a:spcBef>
                        <a:spcAft>
                          <a:spcPts val="0"/>
                        </a:spcAft>
                        <a:buClr>
                          <a:schemeClr val="dk1"/>
                        </a:buClr>
                        <a:buSzPts val="1100"/>
                        <a:buFont typeface="Arial"/>
                        <a:buNone/>
                      </a:pPr>
                      <a:r>
                        <a:rPr i="1" lang="en-GB" sz="1000"/>
                        <a:t>To make careful choices when changing text</a:t>
                      </a:r>
                      <a:endParaRPr i="1" sz="1000"/>
                    </a:p>
                    <a:p>
                      <a:pPr indent="0" lvl="0" marL="0" rtl="0" algn="l">
                        <a:lnSpc>
                          <a:spcPct val="100000"/>
                        </a:lnSpc>
                        <a:spcBef>
                          <a:spcPts val="0"/>
                        </a:spcBef>
                        <a:spcAft>
                          <a:spcPts val="0"/>
                        </a:spcAft>
                        <a:buClr>
                          <a:schemeClr val="dk1"/>
                        </a:buClr>
                        <a:buSzPts val="1100"/>
                        <a:buFont typeface="Arial"/>
                        <a:buNone/>
                      </a:pPr>
                      <a:r>
                        <a:rPr i="1" lang="en-GB" sz="1000"/>
                        <a:t>To explain why I used the tools that I chose</a:t>
                      </a:r>
                      <a:endParaRPr i="1" sz="1000"/>
                    </a:p>
                    <a:p>
                      <a:pPr indent="0" lvl="0" marL="0" rtl="0" algn="l">
                        <a:lnSpc>
                          <a:spcPct val="100000"/>
                        </a:lnSpc>
                        <a:spcBef>
                          <a:spcPts val="0"/>
                        </a:spcBef>
                        <a:spcAft>
                          <a:spcPts val="0"/>
                        </a:spcAft>
                        <a:buClr>
                          <a:schemeClr val="dk1"/>
                        </a:buClr>
                        <a:buSzPts val="1100"/>
                        <a:buFont typeface="Arial"/>
                        <a:buNone/>
                      </a:pPr>
                      <a:r>
                        <a:rPr i="1" lang="en-GB" sz="1000"/>
                        <a:t>To compare typing on a computer to writing on paper</a:t>
                      </a:r>
                      <a:endParaRPr i="1" sz="1000"/>
                    </a:p>
                    <a:p>
                      <a:pPr indent="0" lvl="0" marL="0" rtl="0" algn="l">
                        <a:spcBef>
                          <a:spcPts val="0"/>
                        </a:spcBef>
                        <a:spcAft>
                          <a:spcPts val="0"/>
                        </a:spcAft>
                        <a:buClr>
                          <a:schemeClr val="dk1"/>
                        </a:buClr>
                        <a:buSzPts val="1100"/>
                        <a:buFont typeface="Arial"/>
                        <a:buNone/>
                      </a:pPr>
                      <a:r>
                        <a:rPr b="1" i="1" lang="en-GB" sz="900">
                          <a:solidFill>
                            <a:schemeClr val="dk1"/>
                          </a:solidFill>
                        </a:rPr>
                        <a:t>Assessment: </a:t>
                      </a:r>
                      <a:r>
                        <a:rPr i="1" lang="en-GB" sz="900">
                          <a:solidFill>
                            <a:schemeClr val="dk1"/>
                          </a:solidFill>
                        </a:rPr>
                        <a:t>Rubric</a:t>
                      </a:r>
                      <a:endParaRPr i="1" sz="9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i="1" lang="en-GB" sz="1000" u="sng">
                          <a:solidFill>
                            <a:schemeClr val="hlink"/>
                          </a:solidFill>
                          <a:hlinkClick r:id="rId7"/>
                        </a:rPr>
                        <a:t>Programming B - Programming animations</a:t>
                      </a:r>
                      <a:r>
                        <a:rPr i="1" lang="en-GB" sz="1000"/>
                        <a:t> </a:t>
                      </a:r>
                      <a:endParaRPr i="1" sz="1000"/>
                    </a:p>
                    <a:p>
                      <a:pPr indent="0" lvl="0" marL="0" rtl="0" algn="l">
                        <a:spcBef>
                          <a:spcPts val="0"/>
                        </a:spcBef>
                        <a:spcAft>
                          <a:spcPts val="0"/>
                        </a:spcAft>
                        <a:buClr>
                          <a:schemeClr val="dk1"/>
                        </a:buClr>
                        <a:buSzPts val="1100"/>
                        <a:buFont typeface="Arial"/>
                        <a:buNone/>
                      </a:pPr>
                      <a:r>
                        <a:rPr i="1" lang="en-GB" sz="1000"/>
                        <a:t>Using Scratch jr children will demonstrate the ability to:</a:t>
                      </a:r>
                      <a:endParaRPr i="1" sz="1000"/>
                    </a:p>
                    <a:p>
                      <a:pPr indent="0" lvl="0" marL="0" rtl="0" algn="l">
                        <a:spcBef>
                          <a:spcPts val="0"/>
                        </a:spcBef>
                        <a:spcAft>
                          <a:spcPts val="0"/>
                        </a:spcAft>
                        <a:buClr>
                          <a:schemeClr val="dk1"/>
                        </a:buClr>
                        <a:buSzPts val="1100"/>
                        <a:buFont typeface="Arial"/>
                        <a:buNone/>
                      </a:pPr>
                      <a:r>
                        <a:t/>
                      </a:r>
                      <a:endParaRPr i="1" sz="1000"/>
                    </a:p>
                    <a:p>
                      <a:pPr indent="0" lvl="0" marL="0" rtl="0" algn="l">
                        <a:lnSpc>
                          <a:spcPct val="100000"/>
                        </a:lnSpc>
                        <a:spcBef>
                          <a:spcPts val="0"/>
                        </a:spcBef>
                        <a:spcAft>
                          <a:spcPts val="0"/>
                        </a:spcAft>
                        <a:buClr>
                          <a:schemeClr val="dk1"/>
                        </a:buClr>
                        <a:buSzPts val="1100"/>
                        <a:buFont typeface="Arial"/>
                        <a:buNone/>
                      </a:pPr>
                      <a:r>
                        <a:rPr i="1" lang="en-GB" sz="1000"/>
                        <a:t>To choose a command for a given purpose</a:t>
                      </a:r>
                      <a:endParaRPr i="1" sz="1000"/>
                    </a:p>
                    <a:p>
                      <a:pPr indent="0" lvl="0" marL="0" rtl="0" algn="l">
                        <a:lnSpc>
                          <a:spcPct val="100000"/>
                        </a:lnSpc>
                        <a:spcBef>
                          <a:spcPts val="0"/>
                        </a:spcBef>
                        <a:spcAft>
                          <a:spcPts val="0"/>
                        </a:spcAft>
                        <a:buClr>
                          <a:schemeClr val="dk1"/>
                        </a:buClr>
                        <a:buSzPts val="1100"/>
                        <a:buFont typeface="Arial"/>
                        <a:buNone/>
                      </a:pPr>
                      <a:r>
                        <a:rPr lang="en-GB" sz="1000">
                          <a:solidFill>
                            <a:srgbClr val="0B0C0C"/>
                          </a:solidFill>
                        </a:rPr>
                        <a:t>To sho</a:t>
                      </a:r>
                      <a:r>
                        <a:rPr lang="en-GB" sz="1000">
                          <a:solidFill>
                            <a:schemeClr val="dk1"/>
                          </a:solidFill>
                        </a:rPr>
                        <a:t>w that a series of commands can be joined together</a:t>
                      </a:r>
                      <a:endParaRPr sz="1000">
                        <a:solidFill>
                          <a:schemeClr val="dk1"/>
                        </a:solidFill>
                      </a:endParaRPr>
                    </a:p>
                    <a:p>
                      <a:pPr indent="0" lvl="0" marL="0" rtl="0" algn="l">
                        <a:lnSpc>
                          <a:spcPct val="100000"/>
                        </a:lnSpc>
                        <a:spcBef>
                          <a:spcPts val="0"/>
                        </a:spcBef>
                        <a:spcAft>
                          <a:spcPts val="0"/>
                        </a:spcAft>
                        <a:buClr>
                          <a:schemeClr val="dk1"/>
                        </a:buClr>
                        <a:buSzPts val="1100"/>
                        <a:buFont typeface="Arial"/>
                        <a:buNone/>
                      </a:pPr>
                      <a:r>
                        <a:rPr i="1" lang="en-GB" sz="1000"/>
                        <a:t>To identify the effect of changing a value</a:t>
                      </a:r>
                      <a:endParaRPr i="1" sz="1000"/>
                    </a:p>
                    <a:p>
                      <a:pPr indent="0" lvl="0" marL="0" rtl="0" algn="l">
                        <a:lnSpc>
                          <a:spcPct val="100000"/>
                        </a:lnSpc>
                        <a:spcBef>
                          <a:spcPts val="0"/>
                        </a:spcBef>
                        <a:spcAft>
                          <a:spcPts val="0"/>
                        </a:spcAft>
                        <a:buClr>
                          <a:schemeClr val="dk1"/>
                        </a:buClr>
                        <a:buSzPts val="1100"/>
                        <a:buFont typeface="Arial"/>
                        <a:buNone/>
                      </a:pPr>
                      <a:r>
                        <a:rPr i="1" lang="en-GB" sz="1000"/>
                        <a:t>To explain that each sprite has its own instructions</a:t>
                      </a:r>
                      <a:endParaRPr i="1" sz="1000"/>
                    </a:p>
                    <a:p>
                      <a:pPr indent="0" lvl="0" marL="0" rtl="0" algn="l">
                        <a:lnSpc>
                          <a:spcPct val="100000"/>
                        </a:lnSpc>
                        <a:spcBef>
                          <a:spcPts val="0"/>
                        </a:spcBef>
                        <a:spcAft>
                          <a:spcPts val="0"/>
                        </a:spcAft>
                        <a:buClr>
                          <a:schemeClr val="dk1"/>
                        </a:buClr>
                        <a:buSzPts val="1100"/>
                        <a:buFont typeface="Arial"/>
                        <a:buNone/>
                      </a:pPr>
                      <a:r>
                        <a:rPr i="1" lang="en-GB" sz="1000"/>
                        <a:t>To design the parts of a project</a:t>
                      </a:r>
                      <a:endParaRPr i="1" sz="1000"/>
                    </a:p>
                    <a:p>
                      <a:pPr indent="0" lvl="0" marL="0" rtl="0" algn="l">
                        <a:lnSpc>
                          <a:spcPct val="100000"/>
                        </a:lnSpc>
                        <a:spcBef>
                          <a:spcPts val="0"/>
                        </a:spcBef>
                        <a:spcAft>
                          <a:spcPts val="0"/>
                        </a:spcAft>
                        <a:buClr>
                          <a:schemeClr val="dk1"/>
                        </a:buClr>
                        <a:buSzPts val="1100"/>
                        <a:buFont typeface="Arial"/>
                        <a:buNone/>
                      </a:pPr>
                      <a:r>
                        <a:rPr i="1" lang="en-GB" sz="1000"/>
                        <a:t>To use my algorithm to create a program.</a:t>
                      </a:r>
                      <a:endParaRPr i="1" sz="1000"/>
                    </a:p>
                    <a:p>
                      <a:pPr indent="0" lvl="0" marL="0" rtl="0" algn="l">
                        <a:lnSpc>
                          <a:spcPct val="100000"/>
                        </a:lnSpc>
                        <a:spcBef>
                          <a:spcPts val="0"/>
                        </a:spcBef>
                        <a:spcAft>
                          <a:spcPts val="0"/>
                        </a:spcAft>
                        <a:buClr>
                          <a:schemeClr val="dk1"/>
                        </a:buClr>
                        <a:buSzPts val="1100"/>
                        <a:buFont typeface="Arial"/>
                        <a:buNone/>
                      </a:pPr>
                      <a:r>
                        <a:t/>
                      </a:r>
                      <a:endParaRPr i="1" sz="1000"/>
                    </a:p>
                    <a:p>
                      <a:pPr indent="0" lvl="0" marL="0" rtl="0" algn="l">
                        <a:lnSpc>
                          <a:spcPct val="100000"/>
                        </a:lnSpc>
                        <a:spcBef>
                          <a:spcPts val="0"/>
                        </a:spcBef>
                        <a:spcAft>
                          <a:spcPts val="0"/>
                        </a:spcAft>
                        <a:buClr>
                          <a:schemeClr val="dk1"/>
                        </a:buClr>
                        <a:buSzPts val="1100"/>
                        <a:buFont typeface="Arial"/>
                        <a:buNone/>
                      </a:pPr>
                      <a:r>
                        <a:rPr i="1" lang="en-GB" sz="1000"/>
                        <a:t>Assessment Rubric Year 1 Programming Animations</a:t>
                      </a:r>
                      <a:endParaRPr i="1" sz="1000"/>
                    </a:p>
                    <a:p>
                      <a:pPr indent="0" lvl="0" marL="0" rtl="0" algn="l">
                        <a:spcBef>
                          <a:spcPts val="0"/>
                        </a:spcBef>
                        <a:spcAft>
                          <a:spcPts val="0"/>
                        </a:spcAft>
                        <a:buClr>
                          <a:schemeClr val="dk1"/>
                        </a:buClr>
                        <a:buSzPts val="1100"/>
                        <a:buFont typeface="Arial"/>
                        <a:buNone/>
                      </a:pPr>
                      <a:r>
                        <a:rPr b="1" i="1" lang="en-GB" sz="1000">
                          <a:solidFill>
                            <a:schemeClr val="dk1"/>
                          </a:solidFill>
                        </a:rPr>
                        <a:t>Programming enrichment: </a:t>
                      </a:r>
                      <a:endParaRPr b="1" i="1" sz="1000">
                        <a:solidFill>
                          <a:schemeClr val="dk1"/>
                        </a:solidFill>
                      </a:endParaRPr>
                    </a:p>
                    <a:p>
                      <a:pPr indent="0" lvl="0" marL="0" rtl="0" algn="l">
                        <a:spcBef>
                          <a:spcPts val="0"/>
                        </a:spcBef>
                        <a:spcAft>
                          <a:spcPts val="0"/>
                        </a:spcAft>
                        <a:buClr>
                          <a:schemeClr val="dk1"/>
                        </a:buClr>
                        <a:buSzPts val="1100"/>
                        <a:buFont typeface="Arial"/>
                        <a:buNone/>
                      </a:pPr>
                      <a:r>
                        <a:rPr b="1" i="1" lang="en-GB" sz="1000" u="sng">
                          <a:solidFill>
                            <a:schemeClr val="hlink"/>
                          </a:solidFill>
                          <a:hlinkClick r:id="rId8"/>
                        </a:rPr>
                        <a:t>Studio Code.org</a:t>
                      </a:r>
                      <a:r>
                        <a:rPr b="1" i="1" lang="en-GB" sz="1000">
                          <a:solidFill>
                            <a:schemeClr val="dk1"/>
                          </a:solidFill>
                        </a:rPr>
                        <a:t> </a:t>
                      </a:r>
                      <a:endParaRPr i="1" sz="1000"/>
                    </a:p>
                  </a:txBody>
                  <a:tcPr marT="91425" marB="91425" marR="91425" marL="91425"/>
                </a:tc>
              </a:tr>
            </a:tbl>
          </a:graphicData>
        </a:graphic>
      </p:graphicFrame>
      <p:pic>
        <p:nvPicPr>
          <p:cNvPr id="104" name="Google Shape;104;p21"/>
          <p:cNvPicPr preferRelativeResize="0"/>
          <p:nvPr/>
        </p:nvPicPr>
        <p:blipFill>
          <a:blip r:embed="rId9">
            <a:alphaModFix/>
          </a:blip>
          <a:stretch>
            <a:fillRect/>
          </a:stretch>
        </p:blipFill>
        <p:spPr>
          <a:xfrm>
            <a:off x="8687288" y="46825"/>
            <a:ext cx="339112" cy="407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