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797675" cy="9926625"/>
  <p:embeddedFontLst>
    <p:embeddedFont>
      <p:font typeface="Ruluko"/>
      <p:regular r:id="rId14"/>
    </p:embeddedFon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kcp7lSy2CvZ8C/2WTKVlS00kw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regular.fntdata"/><Relationship Id="rId14" Type="http://schemas.openxmlformats.org/officeDocument/2006/relationships/font" Target="fonts/Ruluko-regular.fntdata"/><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bfe42dc45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bfe42dc45_0_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2fbfe42dc45_0_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 name="Google Shape;24;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19"/>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9"/>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81" name="Google Shape;81;p19"/>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5" name="Shape 85"/>
        <p:cNvGrpSpPr/>
        <p:nvPr/>
      </p:nvGrpSpPr>
      <p:grpSpPr>
        <a:xfrm>
          <a:off x="0" y="0"/>
          <a:ext cx="0" cy="0"/>
          <a:chOff x="0" y="0"/>
          <a:chExt cx="0" cy="0"/>
        </a:xfrm>
      </p:grpSpPr>
      <p:sp>
        <p:nvSpPr>
          <p:cNvPr id="86" name="Google Shape;86;p20"/>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0"/>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21"/>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1"/>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21"/>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5" name="Google Shape;95;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98" name="Google Shape;98;p21"/>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u="none" cap="none" strike="noStrike">
                <a:solidFill>
                  <a:schemeClr val="accent1"/>
                </a:solidFill>
                <a:latin typeface="Arial"/>
                <a:ea typeface="Arial"/>
                <a:cs typeface="Arial"/>
                <a:sym typeface="Arial"/>
              </a:rPr>
              <a:t>“</a:t>
            </a:r>
            <a:endParaRPr/>
          </a:p>
        </p:txBody>
      </p:sp>
      <p:sp>
        <p:nvSpPr>
          <p:cNvPr id="99" name="Google Shape;99;p21"/>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22"/>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2"/>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3" name="Google Shape;103;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3"/>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23"/>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23"/>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1" name="Google Shape;111;p23"/>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2" name="Google Shape;112;p23"/>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3" name="Google Shape;113;p23"/>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4" name="Google Shape;114;p23"/>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15" name="Google Shape;115;p23"/>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16" name="Google Shape;116;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4"/>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24"/>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3" name="Google Shape;123;p24"/>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4" name="Google Shape;124;p24"/>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24"/>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6" name="Google Shape;126;p24"/>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24"/>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24"/>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9" name="Google Shape;129;p24"/>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30" name="Google Shape;130;p24"/>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31" name="Google Shape;131;p24"/>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32" name="Google Shape;132;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5"/>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26"/>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6"/>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4" name="Google Shape;144;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30" name="Google Shape;30;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2"/>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6" name="Google Shape;36;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13"/>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3" name="Google Shape;43;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9" name="Google Shape;49;p14"/>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0" name="Google Shape;50;p14"/>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1" name="Google Shape;51;p14"/>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7"/>
          <p:cNvSpPr txBox="1"/>
          <p:nvPr>
            <p:ph type="title"/>
          </p:nvPr>
        </p:nvSpPr>
        <p:spPr>
          <a:xfrm>
            <a:off x="1154954"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7" name="Google Shape;67;p17"/>
          <p:cNvSpPr txBox="1"/>
          <p:nvPr>
            <p:ph idx="2" type="body"/>
          </p:nvPr>
        </p:nvSpPr>
        <p:spPr>
          <a:xfrm>
            <a:off x="1154954"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8" name="Google Shape;68;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8"/>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4" name="Google Shape;74;p18"/>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5" name="Google Shape;75;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3.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9"/>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9"/>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9"/>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9"/>
          <p:cNvPicPr preferRelativeResize="0"/>
          <p:nvPr/>
        </p:nvPicPr>
        <p:blipFill rotWithShape="1">
          <a:blip r:embed="rId5">
            <a:alphaModFix/>
          </a:blip>
          <a:srcRect b="23320" l="0" r="0" t="0"/>
          <a:stretch/>
        </p:blipFill>
        <p:spPr>
          <a:xfrm>
            <a:off x="8609012" y="6096000"/>
            <a:ext cx="993734" cy="762000"/>
          </a:xfrm>
          <a:prstGeom prst="rect">
            <a:avLst/>
          </a:prstGeom>
          <a:noFill/>
          <a:ln>
            <a:noFill/>
          </a:ln>
        </p:spPr>
      </p:pic>
      <p:sp>
        <p:nvSpPr>
          <p:cNvPr id="15" name="Google Shape;15;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9"/>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chemeClr val="accent1"/>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chemeClr val="accent1"/>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chemeClr val="accent1"/>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7200"/>
              <a:buFont typeface="Arial"/>
              <a:buNone/>
            </a:pPr>
            <a:r>
              <a:rPr lang="en-GB" sz="7200">
                <a:latin typeface="Ruluko"/>
                <a:ea typeface="Ruluko"/>
                <a:cs typeface="Ruluko"/>
                <a:sym typeface="Ruluko"/>
              </a:rPr>
              <a:t>September 2024</a:t>
            </a:r>
            <a:endParaRPr>
              <a:latin typeface="Ruluko"/>
              <a:ea typeface="Ruluko"/>
              <a:cs typeface="Ruluko"/>
              <a:sym typeface="Ruluko"/>
            </a:endParaRPr>
          </a:p>
        </p:txBody>
      </p:sp>
      <p:sp>
        <p:nvSpPr>
          <p:cNvPr id="152" name="Google Shape;152;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406400" lvl="0" marL="342900" rtl="0" algn="ctr">
              <a:spcBef>
                <a:spcPts val="0"/>
              </a:spcBef>
              <a:spcAft>
                <a:spcPts val="0"/>
              </a:spcAft>
              <a:buSzPts val="6400"/>
              <a:buFont typeface="Ruluko"/>
              <a:buChar char="►"/>
            </a:pPr>
            <a:r>
              <a:rPr lang="en-GB" sz="8000">
                <a:latin typeface="Ruluko"/>
                <a:ea typeface="Ruluko"/>
                <a:cs typeface="Ruluko"/>
                <a:sym typeface="Ruluko"/>
              </a:rPr>
              <a:t>Literacy Curriculum including Phonics.</a:t>
            </a:r>
            <a:endParaRPr>
              <a:latin typeface="Ruluko"/>
              <a:ea typeface="Ruluko"/>
              <a:cs typeface="Ruluko"/>
              <a:sym typeface="Ruluk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Arial"/>
              <a:buNone/>
            </a:pPr>
            <a:r>
              <a:rPr lang="en-GB">
                <a:latin typeface="Ruluko"/>
                <a:ea typeface="Ruluko"/>
                <a:cs typeface="Ruluko"/>
                <a:sym typeface="Ruluko"/>
              </a:rPr>
              <a:t>EYFS Statutory Framework.</a:t>
            </a:r>
            <a:br>
              <a:rPr lang="en-GB">
                <a:latin typeface="Ruluko"/>
                <a:ea typeface="Ruluko"/>
                <a:cs typeface="Ruluko"/>
                <a:sym typeface="Ruluko"/>
              </a:rPr>
            </a:br>
            <a:r>
              <a:rPr lang="en-GB">
                <a:latin typeface="Ruluko"/>
                <a:ea typeface="Ruluko"/>
                <a:cs typeface="Ruluko"/>
                <a:sym typeface="Ruluko"/>
              </a:rPr>
              <a:t>Educational Programme.</a:t>
            </a:r>
            <a:endParaRPr>
              <a:latin typeface="Ruluko"/>
              <a:ea typeface="Ruluko"/>
              <a:cs typeface="Ruluko"/>
              <a:sym typeface="Ruluko"/>
            </a:endParaRPr>
          </a:p>
        </p:txBody>
      </p:sp>
      <p:sp>
        <p:nvSpPr>
          <p:cNvPr id="158" name="Google Shape;158;p2"/>
          <p:cNvSpPr txBox="1"/>
          <p:nvPr>
            <p:ph idx="1" type="body"/>
          </p:nvPr>
        </p:nvSpPr>
        <p:spPr>
          <a:xfrm>
            <a:off x="1103312" y="2052918"/>
            <a:ext cx="8946541" cy="43523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920"/>
              <a:buNone/>
            </a:pPr>
            <a:r>
              <a:rPr b="1" lang="en-GB" sz="2400">
                <a:latin typeface="Ruluko"/>
                <a:ea typeface="Ruluko"/>
                <a:cs typeface="Ruluko"/>
                <a:sym typeface="Ruluko"/>
              </a:rPr>
              <a:t>Literacy:</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 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a:latin typeface="Ruluko"/>
              <a:ea typeface="Ruluko"/>
              <a:cs typeface="Ruluko"/>
              <a:sym typeface="Ruluk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ph type="title"/>
          </p:nvPr>
        </p:nvSpPr>
        <p:spPr>
          <a:xfrm>
            <a:off x="646111" y="452718"/>
            <a:ext cx="9404723" cy="13760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400"/>
              <a:buFont typeface="Arial"/>
              <a:buNone/>
            </a:pPr>
            <a:r>
              <a:rPr b="1" lang="en-GB" sz="2400">
                <a:latin typeface="Ruluko"/>
                <a:ea typeface="Ruluko"/>
                <a:cs typeface="Ruluko"/>
                <a:sym typeface="Ruluko"/>
              </a:rPr>
              <a:t>Early Learning Goals.</a:t>
            </a:r>
            <a:br>
              <a:rPr lang="en-GB" sz="2400">
                <a:latin typeface="Ruluko"/>
                <a:ea typeface="Ruluko"/>
                <a:cs typeface="Ruluko"/>
                <a:sym typeface="Ruluko"/>
              </a:rPr>
            </a:br>
            <a:r>
              <a:rPr lang="en-GB" sz="2000">
                <a:latin typeface="Ruluko"/>
                <a:ea typeface="Ruluko"/>
                <a:cs typeface="Ruluko"/>
                <a:sym typeface="Ruluko"/>
              </a:rPr>
              <a:t>The level of development children should be expected to have attained by the end of the EYFS is defined by the early learning goals (ELGs) as set out below.</a:t>
            </a:r>
            <a:endParaRPr>
              <a:latin typeface="Ruluko"/>
              <a:ea typeface="Ruluko"/>
              <a:cs typeface="Ruluko"/>
              <a:sym typeface="Ruluko"/>
            </a:endParaRPr>
          </a:p>
        </p:txBody>
      </p:sp>
      <p:sp>
        <p:nvSpPr>
          <p:cNvPr id="164" name="Google Shape;164;p3"/>
          <p:cNvSpPr txBox="1"/>
          <p:nvPr>
            <p:ph idx="1" type="body"/>
          </p:nvPr>
        </p:nvSpPr>
        <p:spPr>
          <a:xfrm>
            <a:off x="548640" y="1645920"/>
            <a:ext cx="10502537" cy="495082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600"/>
              <a:buNone/>
            </a:pPr>
            <a:r>
              <a:rPr b="1" lang="en-GB">
                <a:latin typeface="Ruluko"/>
                <a:ea typeface="Ruluko"/>
                <a:cs typeface="Ruluko"/>
                <a:sym typeface="Ruluko"/>
              </a:rPr>
              <a:t>Literacy </a:t>
            </a:r>
            <a:endParaRPr>
              <a:latin typeface="Ruluko"/>
              <a:ea typeface="Ruluko"/>
              <a:cs typeface="Ruluko"/>
              <a:sym typeface="Ruluko"/>
            </a:endParaRPr>
          </a:p>
          <a:p>
            <a:pPr indent="0" lvl="0" marL="0" rtl="0" algn="l">
              <a:spcBef>
                <a:spcPts val="1000"/>
              </a:spcBef>
              <a:spcAft>
                <a:spcPts val="0"/>
              </a:spcAft>
              <a:buSzPts val="1600"/>
              <a:buNone/>
            </a:pPr>
            <a:r>
              <a:rPr b="1" lang="en-GB">
                <a:latin typeface="Ruluko"/>
                <a:ea typeface="Ruluko"/>
                <a:cs typeface="Ruluko"/>
                <a:sym typeface="Ruluko"/>
              </a:rPr>
              <a:t>ELG: Comprehension: </a:t>
            </a:r>
            <a:r>
              <a:rPr lang="en-GB">
                <a:latin typeface="Ruluko"/>
                <a:ea typeface="Ruluko"/>
                <a:cs typeface="Ruluko"/>
                <a:sym typeface="Ruluko"/>
              </a:rPr>
              <a:t>Children at the expected level of development will: - Demonstrate understanding of what has been read to them by retelling stories and narratives using their own words and recently introduced vocabulary; - Anticipate – where appropriate – key events in stories; - Use and understand recently introduced vocabulary during discussions about stories, non-fiction, rhymes and poems and during role-play. </a:t>
            </a:r>
            <a:endParaRPr>
              <a:latin typeface="Ruluko"/>
              <a:ea typeface="Ruluko"/>
              <a:cs typeface="Ruluko"/>
              <a:sym typeface="Ruluko"/>
            </a:endParaRPr>
          </a:p>
          <a:p>
            <a:pPr indent="0" lvl="0" marL="0" rtl="0" algn="l">
              <a:spcBef>
                <a:spcPts val="1000"/>
              </a:spcBef>
              <a:spcAft>
                <a:spcPts val="0"/>
              </a:spcAft>
              <a:buSzPts val="1600"/>
              <a:buNone/>
            </a:pPr>
            <a:r>
              <a:rPr b="1" lang="en-GB">
                <a:latin typeface="Ruluko"/>
                <a:ea typeface="Ruluko"/>
                <a:cs typeface="Ruluko"/>
                <a:sym typeface="Ruluko"/>
              </a:rPr>
              <a:t>ELG: Word Reading:</a:t>
            </a:r>
            <a:endParaRPr>
              <a:latin typeface="Ruluko"/>
              <a:ea typeface="Ruluko"/>
              <a:cs typeface="Ruluko"/>
              <a:sym typeface="Ruluko"/>
            </a:endParaRPr>
          </a:p>
          <a:p>
            <a:pPr indent="0" lvl="0" marL="0" rtl="0" algn="l">
              <a:spcBef>
                <a:spcPts val="1000"/>
              </a:spcBef>
              <a:spcAft>
                <a:spcPts val="0"/>
              </a:spcAft>
              <a:buSzPts val="1600"/>
              <a:buNone/>
            </a:pPr>
            <a:r>
              <a:rPr lang="en-GB">
                <a:latin typeface="Ruluko"/>
                <a:ea typeface="Ruluko"/>
                <a:cs typeface="Ruluko"/>
                <a:sym typeface="Ruluko"/>
              </a:rPr>
              <a:t>Children at the expected level of development will: - Say a sound for each letter in the alphabet and at least 10 digraphs; - Read words consistent with their phonic knowledge by sound-blending; - Read aloud simple sentences and books that are consistent with their phonic knowledge, including some common exception words.</a:t>
            </a:r>
            <a:endParaRPr>
              <a:latin typeface="Ruluko"/>
              <a:ea typeface="Ruluko"/>
              <a:cs typeface="Ruluko"/>
              <a:sym typeface="Ruluko"/>
            </a:endParaRPr>
          </a:p>
          <a:p>
            <a:pPr indent="0" lvl="0" marL="0" rtl="0" algn="l">
              <a:spcBef>
                <a:spcPts val="1000"/>
              </a:spcBef>
              <a:spcAft>
                <a:spcPts val="0"/>
              </a:spcAft>
              <a:buSzPts val="1600"/>
              <a:buNone/>
            </a:pPr>
            <a:r>
              <a:rPr lang="en-GB">
                <a:latin typeface="Ruluko"/>
                <a:ea typeface="Ruluko"/>
                <a:cs typeface="Ruluko"/>
                <a:sym typeface="Ruluko"/>
              </a:rPr>
              <a:t> </a:t>
            </a:r>
            <a:r>
              <a:rPr b="1" lang="en-GB">
                <a:latin typeface="Ruluko"/>
                <a:ea typeface="Ruluko"/>
                <a:cs typeface="Ruluko"/>
                <a:sym typeface="Ruluko"/>
              </a:rPr>
              <a:t>ELG: Writing:</a:t>
            </a:r>
            <a:endParaRPr>
              <a:latin typeface="Ruluko"/>
              <a:ea typeface="Ruluko"/>
              <a:cs typeface="Ruluko"/>
              <a:sym typeface="Ruluko"/>
            </a:endParaRPr>
          </a:p>
          <a:p>
            <a:pPr indent="0" lvl="0" marL="0" rtl="0" algn="l">
              <a:spcBef>
                <a:spcPts val="1000"/>
              </a:spcBef>
              <a:spcAft>
                <a:spcPts val="0"/>
              </a:spcAft>
              <a:buSzPts val="1600"/>
              <a:buNone/>
            </a:pPr>
            <a:r>
              <a:rPr lang="en-GB">
                <a:latin typeface="Ruluko"/>
                <a:ea typeface="Ruluko"/>
                <a:cs typeface="Ruluko"/>
                <a:sym typeface="Ruluko"/>
              </a:rPr>
              <a:t>Children at the expected level of development will: - Write recognisable letters, most of which are correctly formed; - Spell words by identifying sounds in them and representing the sounds with a letter or letters; - Write simple phrases and sentences that can be read by others. </a:t>
            </a:r>
            <a:endParaRPr>
              <a:latin typeface="Ruluko"/>
              <a:ea typeface="Ruluko"/>
              <a:cs typeface="Ruluko"/>
              <a:sym typeface="Ruluk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1992313" y="0"/>
            <a:ext cx="82296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Arial"/>
              <a:buNone/>
            </a:pPr>
            <a:r>
              <a:rPr b="1" lang="en-GB">
                <a:latin typeface="Ruluko"/>
                <a:ea typeface="Ruluko"/>
                <a:cs typeface="Ruluko"/>
                <a:sym typeface="Ruluko"/>
              </a:rPr>
              <a:t>Phonics</a:t>
            </a:r>
            <a:endParaRPr>
              <a:latin typeface="Ruluko"/>
              <a:ea typeface="Ruluko"/>
              <a:cs typeface="Ruluko"/>
              <a:sym typeface="Ruluko"/>
            </a:endParaRPr>
          </a:p>
        </p:txBody>
      </p:sp>
      <p:sp>
        <p:nvSpPr>
          <p:cNvPr id="171" name="Google Shape;171;p4"/>
          <p:cNvSpPr txBox="1"/>
          <p:nvPr>
            <p:ph idx="1" type="body"/>
          </p:nvPr>
        </p:nvSpPr>
        <p:spPr>
          <a:xfrm>
            <a:off x="145774" y="1143000"/>
            <a:ext cx="11396870" cy="3566629"/>
          </a:xfrm>
          <a:prstGeom prst="rect">
            <a:avLst/>
          </a:prstGeom>
          <a:noFill/>
          <a:ln>
            <a:noFill/>
          </a:ln>
        </p:spPr>
        <p:txBody>
          <a:bodyPr anchorCtr="0" anchor="t" bIns="45700" lIns="91425" spcFirstLastPara="1" rIns="91425" wrap="square" tIns="45700">
            <a:normAutofit fontScale="47500" lnSpcReduction="20000"/>
          </a:bodyPr>
          <a:lstStyle/>
          <a:p>
            <a:pPr indent="-317791" lvl="0" marL="342900" rtl="0" algn="l">
              <a:spcBef>
                <a:spcPts val="0"/>
              </a:spcBef>
              <a:spcAft>
                <a:spcPts val="0"/>
              </a:spcAft>
              <a:buSzPct val="85826"/>
              <a:buFont typeface="Ruluko"/>
              <a:buChar char="►"/>
            </a:pPr>
            <a:r>
              <a:rPr lang="en-GB" sz="3386">
                <a:latin typeface="Ruluko"/>
                <a:ea typeface="Ruluko"/>
                <a:cs typeface="Ruluko"/>
                <a:sym typeface="Ruluko"/>
              </a:rPr>
              <a:t>We introduce a new letter by saying its name and sound. Letters sounds (a phoneme) </a:t>
            </a:r>
            <a:endParaRPr sz="3386">
              <a:latin typeface="Ruluko"/>
              <a:ea typeface="Ruluko"/>
              <a:cs typeface="Ruluko"/>
              <a:sym typeface="Ruluko"/>
            </a:endParaRPr>
          </a:p>
          <a:p>
            <a:pPr indent="0" lvl="0" marL="342900" rtl="0" algn="l">
              <a:spcBef>
                <a:spcPts val="0"/>
              </a:spcBef>
              <a:spcAft>
                <a:spcPts val="0"/>
              </a:spcAft>
              <a:buNone/>
            </a:pPr>
            <a:r>
              <a:rPr lang="en-GB" sz="3386">
                <a:latin typeface="Ruluko"/>
                <a:ea typeface="Ruluko"/>
                <a:cs typeface="Ruluko"/>
                <a:sym typeface="Ruluko"/>
              </a:rPr>
              <a:t>have to be learnt as pure sounds- please watch the clip below on how to say the pure sounds.</a:t>
            </a:r>
            <a:endParaRPr sz="2986">
              <a:latin typeface="Ruluko"/>
              <a:ea typeface="Ruluko"/>
              <a:cs typeface="Ruluko"/>
              <a:sym typeface="Ruluko"/>
            </a:endParaRPr>
          </a:p>
          <a:p>
            <a:pPr indent="-317791" lvl="0" marL="342900" rtl="0" algn="l">
              <a:spcBef>
                <a:spcPts val="1000"/>
              </a:spcBef>
              <a:spcAft>
                <a:spcPts val="0"/>
              </a:spcAft>
              <a:buSzPct val="85826"/>
              <a:buFont typeface="Ruluko"/>
              <a:buChar char="►"/>
            </a:pPr>
            <a:r>
              <a:rPr lang="en-GB" sz="3386">
                <a:latin typeface="Ruluko"/>
                <a:ea typeface="Ruluko"/>
                <a:cs typeface="Ruluko"/>
                <a:sym typeface="Ruluko"/>
              </a:rPr>
              <a:t>https://www.youtube.com/watch?v=yln6PpV1G1I</a:t>
            </a:r>
            <a:endParaRPr sz="2986">
              <a:latin typeface="Ruluko"/>
              <a:ea typeface="Ruluko"/>
              <a:cs typeface="Ruluko"/>
              <a:sym typeface="Ruluko"/>
            </a:endParaRPr>
          </a:p>
          <a:p>
            <a:pPr indent="-317791" lvl="0" marL="342900" rtl="0" algn="l">
              <a:spcBef>
                <a:spcPts val="1000"/>
              </a:spcBef>
              <a:spcAft>
                <a:spcPts val="0"/>
              </a:spcAft>
              <a:buSzPct val="85826"/>
              <a:buFont typeface="Ruluko"/>
              <a:buChar char="►"/>
            </a:pPr>
            <a:r>
              <a:rPr lang="en-GB" sz="3386">
                <a:latin typeface="Ruluko"/>
                <a:ea typeface="Ruluko"/>
                <a:cs typeface="Ruluko"/>
                <a:sym typeface="Ruluko"/>
              </a:rPr>
              <a:t>We will update tapestry each week with which letters have been covered in school. </a:t>
            </a:r>
            <a:endParaRPr sz="2986">
              <a:latin typeface="Ruluko"/>
              <a:ea typeface="Ruluko"/>
              <a:cs typeface="Ruluko"/>
              <a:sym typeface="Ruluko"/>
            </a:endParaRPr>
          </a:p>
          <a:p>
            <a:pPr indent="-317791" lvl="0" marL="342900" rtl="0" algn="l">
              <a:spcBef>
                <a:spcPts val="1000"/>
              </a:spcBef>
              <a:spcAft>
                <a:spcPts val="0"/>
              </a:spcAft>
              <a:buSzPct val="85826"/>
              <a:buFont typeface="Ruluko"/>
              <a:buChar char="►"/>
            </a:pPr>
            <a:r>
              <a:rPr lang="en-GB" sz="3386">
                <a:latin typeface="Ruluko"/>
                <a:ea typeface="Ruluko"/>
                <a:cs typeface="Ruluko"/>
                <a:sym typeface="Ruluko"/>
              </a:rPr>
              <a:t>Phonics helps the children to be able to work out unfamiliar words (decode) </a:t>
            </a:r>
            <a:endParaRPr sz="2986">
              <a:latin typeface="Ruluko"/>
              <a:ea typeface="Ruluko"/>
              <a:cs typeface="Ruluko"/>
              <a:sym typeface="Ruluko"/>
            </a:endParaRPr>
          </a:p>
          <a:p>
            <a:pPr indent="-317791" lvl="0" marL="342900" rtl="0" algn="l">
              <a:spcBef>
                <a:spcPts val="1000"/>
              </a:spcBef>
              <a:spcAft>
                <a:spcPts val="0"/>
              </a:spcAft>
              <a:buSzPct val="85826"/>
              <a:buFont typeface="Ruluko"/>
              <a:buChar char="►"/>
            </a:pPr>
            <a:r>
              <a:rPr lang="en-GB" sz="3386">
                <a:latin typeface="Ruluko"/>
                <a:ea typeface="Ruluko"/>
                <a:cs typeface="Ruluko"/>
                <a:sym typeface="Ruluko"/>
              </a:rPr>
              <a:t>Blending and segmenting are vital to help children read and write, but we recognise that there </a:t>
            </a:r>
            <a:endParaRPr sz="3386">
              <a:latin typeface="Ruluko"/>
              <a:ea typeface="Ruluko"/>
              <a:cs typeface="Ruluko"/>
              <a:sym typeface="Ruluko"/>
            </a:endParaRPr>
          </a:p>
          <a:p>
            <a:pPr indent="0" lvl="0" marL="342900" rtl="0" algn="l">
              <a:spcBef>
                <a:spcPts val="1000"/>
              </a:spcBef>
              <a:spcAft>
                <a:spcPts val="0"/>
              </a:spcAft>
              <a:buNone/>
            </a:pPr>
            <a:r>
              <a:rPr lang="en-GB" sz="3386">
                <a:latin typeface="Ruluko"/>
                <a:ea typeface="Ruluko"/>
                <a:cs typeface="Ruluko"/>
                <a:sym typeface="Ruluko"/>
              </a:rPr>
              <a:t>other important factors too and our English language is very complex for our little children to get to grips with. </a:t>
            </a:r>
            <a:endParaRPr sz="2986">
              <a:latin typeface="Ruluko"/>
              <a:ea typeface="Ruluko"/>
              <a:cs typeface="Ruluko"/>
              <a:sym typeface="Ruluko"/>
            </a:endParaRPr>
          </a:p>
          <a:p>
            <a:pPr indent="-317791" lvl="0" marL="342900" rtl="0" algn="l">
              <a:spcBef>
                <a:spcPts val="1000"/>
              </a:spcBef>
              <a:spcAft>
                <a:spcPts val="0"/>
              </a:spcAft>
              <a:buSzPct val="85826"/>
              <a:buFont typeface="Ruluko"/>
              <a:buChar char="►"/>
            </a:pPr>
            <a:r>
              <a:rPr lang="en-GB" sz="3386">
                <a:latin typeface="Ruluko"/>
                <a:ea typeface="Ruluko"/>
                <a:cs typeface="Ruluko"/>
                <a:sym typeface="Ruluko"/>
              </a:rPr>
              <a:t>Red words will be sent home via tapestry to learn as non-decodable words. </a:t>
            </a:r>
            <a:endParaRPr sz="3386">
              <a:latin typeface="Ruluko"/>
              <a:ea typeface="Ruluko"/>
              <a:cs typeface="Ruluko"/>
              <a:sym typeface="Ruluko"/>
            </a:endParaRPr>
          </a:p>
          <a:p>
            <a:pPr indent="0" lvl="0" marL="342900" rtl="0" algn="l">
              <a:spcBef>
                <a:spcPts val="1000"/>
              </a:spcBef>
              <a:spcAft>
                <a:spcPts val="0"/>
              </a:spcAft>
              <a:buNone/>
            </a:pPr>
            <a:r>
              <a:rPr lang="en-GB" sz="3386">
                <a:latin typeface="Ruluko"/>
                <a:ea typeface="Ruluko"/>
                <a:cs typeface="Ruluko"/>
                <a:sym typeface="Ruluko"/>
              </a:rPr>
              <a:t>These are words that we cannot Fred in our head (sound out and blend) </a:t>
            </a:r>
            <a:endParaRPr sz="2986">
              <a:latin typeface="Ruluko"/>
              <a:ea typeface="Ruluko"/>
              <a:cs typeface="Ruluko"/>
              <a:sym typeface="Ruluko"/>
            </a:endParaRPr>
          </a:p>
          <a:p>
            <a:pPr indent="-154940" lvl="0" marL="342900" rtl="0" algn="l">
              <a:spcBef>
                <a:spcPts val="1000"/>
              </a:spcBef>
              <a:spcAft>
                <a:spcPts val="0"/>
              </a:spcAft>
              <a:buSzPct val="80000"/>
              <a:buNone/>
            </a:pPr>
            <a:r>
              <a:t/>
            </a:r>
            <a:endParaRPr sz="4000">
              <a:latin typeface="Arial"/>
              <a:ea typeface="Arial"/>
              <a:cs typeface="Arial"/>
              <a:sym typeface="Arial"/>
            </a:endParaRPr>
          </a:p>
          <a:p>
            <a:pPr indent="0" lvl="0" marL="0" rtl="0" algn="l">
              <a:spcBef>
                <a:spcPts val="1000"/>
              </a:spcBef>
              <a:spcAft>
                <a:spcPts val="0"/>
              </a:spcAft>
              <a:buSzPct val="80000"/>
              <a:buNone/>
            </a:pPr>
            <a:r>
              <a:t/>
            </a:r>
            <a:endParaRPr sz="4000">
              <a:latin typeface="Arial"/>
              <a:ea typeface="Arial"/>
              <a:cs typeface="Arial"/>
              <a:sym typeface="Arial"/>
            </a:endParaRPr>
          </a:p>
        </p:txBody>
      </p:sp>
      <p:pic>
        <p:nvPicPr>
          <p:cNvPr descr="Image result for read write inc sounds" id="172" name="Google Shape;172;p4"/>
          <p:cNvPicPr preferRelativeResize="0"/>
          <p:nvPr/>
        </p:nvPicPr>
        <p:blipFill rotWithShape="1">
          <a:blip r:embed="rId3">
            <a:alphaModFix/>
          </a:blip>
          <a:srcRect b="0" l="0" r="0" t="0"/>
          <a:stretch/>
        </p:blipFill>
        <p:spPr>
          <a:xfrm>
            <a:off x="8492504" y="4306955"/>
            <a:ext cx="3266824" cy="245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1981200" y="203200"/>
            <a:ext cx="8229600" cy="85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Arial"/>
              <a:buNone/>
            </a:pPr>
            <a:r>
              <a:rPr b="1" lang="en-GB" sz="4700">
                <a:latin typeface="Ruluko"/>
                <a:ea typeface="Ruluko"/>
                <a:cs typeface="Ruluko"/>
                <a:sym typeface="Ruluko"/>
              </a:rPr>
              <a:t>Reading</a:t>
            </a:r>
            <a:endParaRPr sz="4700">
              <a:latin typeface="Ruluko"/>
              <a:ea typeface="Ruluko"/>
              <a:cs typeface="Ruluko"/>
              <a:sym typeface="Ruluko"/>
            </a:endParaRPr>
          </a:p>
        </p:txBody>
      </p:sp>
      <p:sp>
        <p:nvSpPr>
          <p:cNvPr id="178" name="Google Shape;178;p5"/>
          <p:cNvSpPr txBox="1"/>
          <p:nvPr>
            <p:ph idx="1" type="body"/>
          </p:nvPr>
        </p:nvSpPr>
        <p:spPr>
          <a:xfrm>
            <a:off x="304801" y="981074"/>
            <a:ext cx="11184834" cy="58769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Font typeface="Ruluko"/>
              <a:buChar char="►"/>
            </a:pPr>
            <a:r>
              <a:rPr lang="en-GB">
                <a:latin typeface="Ruluko"/>
                <a:ea typeface="Ruluko"/>
                <a:cs typeface="Ruluko"/>
                <a:sym typeface="Ruluko"/>
              </a:rPr>
              <a:t>Fluency is much more important than racing through the levels. It is beneficial for your child to read a book more than once to increase fluency, accuracy and get in to a flow of reading.</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New vocabulary is so important and time needs to be spent looking at the meaning of words, this </a:t>
            </a:r>
            <a:r>
              <a:rPr lang="en-GB">
                <a:latin typeface="Ruluko"/>
                <a:ea typeface="Ruluko"/>
                <a:cs typeface="Ruluko"/>
                <a:sym typeface="Ruluko"/>
              </a:rPr>
              <a:t>develops</a:t>
            </a:r>
            <a:r>
              <a:rPr lang="en-GB">
                <a:latin typeface="Ruluko"/>
                <a:ea typeface="Ruluko"/>
                <a:cs typeface="Ruluko"/>
                <a:sym typeface="Ruluko"/>
              </a:rPr>
              <a:t> </a:t>
            </a:r>
            <a:r>
              <a:rPr lang="en-GB">
                <a:latin typeface="Ruluko"/>
                <a:ea typeface="Ruluko"/>
                <a:cs typeface="Ruluko"/>
                <a:sym typeface="Ruluko"/>
              </a:rPr>
              <a:t>understanding</a:t>
            </a:r>
            <a:r>
              <a:rPr lang="en-GB">
                <a:latin typeface="Ruluko"/>
                <a:ea typeface="Ruluko"/>
                <a:cs typeface="Ruluko"/>
                <a:sym typeface="Ruluko"/>
              </a:rPr>
              <a:t> and comprehension.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You need to model and encourage expression. Repetition and rehearsal is important so revisiting of books is a good thing to increase confidence.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Question your child – “What do you think will happen next?”, “Why do think the character did that?”, “What would have happened if..”</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Re-tell the story in the correct sequence. Retelling stories is a big focus this year so spend time encouraging your child to re tell familiar stories in their own words.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Can you tell your own version of familiar stories to your child and then get them to make up their own.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Look at non-fiction books. Children will begin to understand what a contents page and index page and what is the difference between fiction and non fiction texts. </a:t>
            </a:r>
            <a:endParaRPr>
              <a:latin typeface="Ruluko"/>
              <a:ea typeface="Ruluko"/>
              <a:cs typeface="Ruluko"/>
              <a:sym typeface="Ruluk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ph type="title"/>
          </p:nvPr>
        </p:nvSpPr>
        <p:spPr>
          <a:xfrm>
            <a:off x="1981200" y="274639"/>
            <a:ext cx="8229600" cy="922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Arial"/>
              <a:buNone/>
            </a:pPr>
            <a:r>
              <a:rPr b="1" lang="en-GB">
                <a:latin typeface="Ruluko"/>
                <a:ea typeface="Ruluko"/>
                <a:cs typeface="Ruluko"/>
                <a:sym typeface="Ruluko"/>
              </a:rPr>
              <a:t>Writing</a:t>
            </a:r>
            <a:endParaRPr>
              <a:latin typeface="Ruluko"/>
              <a:ea typeface="Ruluko"/>
              <a:cs typeface="Ruluko"/>
              <a:sym typeface="Ruluko"/>
            </a:endParaRPr>
          </a:p>
        </p:txBody>
      </p:sp>
      <p:sp>
        <p:nvSpPr>
          <p:cNvPr id="184" name="Google Shape;184;p6"/>
          <p:cNvSpPr txBox="1"/>
          <p:nvPr>
            <p:ph idx="1" type="body"/>
          </p:nvPr>
        </p:nvSpPr>
        <p:spPr>
          <a:xfrm>
            <a:off x="139153" y="1196976"/>
            <a:ext cx="11913600" cy="51849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600"/>
              <a:buFont typeface="Ruluko"/>
              <a:buChar char="►"/>
            </a:pPr>
            <a:r>
              <a:rPr lang="en-GB">
                <a:latin typeface="Ruluko"/>
                <a:ea typeface="Ruluko"/>
                <a:cs typeface="Ruluko"/>
                <a:sym typeface="Ruluko"/>
              </a:rPr>
              <a:t>Letter formation cards – correct formation is vital, ensure your child does not get in bad habits and remind them of the rhymes to help them form letters correctly. </a:t>
            </a:r>
            <a:endParaRPr>
              <a:latin typeface="Ruluko"/>
              <a:ea typeface="Ruluko"/>
              <a:cs typeface="Ruluko"/>
              <a:sym typeface="Ruluko"/>
            </a:endParaRPr>
          </a:p>
          <a:p>
            <a:pPr indent="0" lvl="0" marL="342900" rtl="0" algn="l">
              <a:spcBef>
                <a:spcPts val="1000"/>
              </a:spcBef>
              <a:spcAft>
                <a:spcPts val="0"/>
              </a:spcAft>
              <a:buNone/>
            </a:pPr>
            <a:r>
              <a:rPr lang="en-GB">
                <a:latin typeface="Ruluko"/>
                <a:ea typeface="Ruluko"/>
                <a:cs typeface="Ruluko"/>
                <a:sym typeface="Ruluko"/>
              </a:rPr>
              <a:t>(It is normal for children to reverse letters at this stage).</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Not all children are ready to hold a pencil and it does not come natural to them, practise little and often but also practise letter formation with paintbrushes with water / paint or sand, big chalks on the floor or with their finger in the air, flour or sand.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Use magnetic letters spell words, can the children segment sounds in words for spelling purposes. </a:t>
            </a:r>
            <a:endParaRPr>
              <a:latin typeface="Ruluko"/>
              <a:ea typeface="Ruluko"/>
              <a:cs typeface="Ruluko"/>
              <a:sym typeface="Ruluko"/>
            </a:endParaRPr>
          </a:p>
          <a:p>
            <a:pPr indent="0" lvl="0" marL="342900" rtl="0" algn="l">
              <a:spcBef>
                <a:spcPts val="1000"/>
              </a:spcBef>
              <a:spcAft>
                <a:spcPts val="0"/>
              </a:spcAft>
              <a:buNone/>
            </a:pPr>
            <a:r>
              <a:rPr lang="en-GB">
                <a:latin typeface="Ruluko"/>
                <a:ea typeface="Ruluko"/>
                <a:cs typeface="Ruluko"/>
                <a:sym typeface="Ruluko"/>
              </a:rPr>
              <a:t>(It is normal for children to mix the order of letters in words at this stage).</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Once the children are ready we will start building simple captions / sentences using finger spaces. Children may struggle to hold the caption / sentence in their head and focus on one word a time but with practise this will come.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We give the children lots of reasons to write – simple sentences, labels, letters, instructions, cards, recipes, stories and much much more. </a:t>
            </a:r>
            <a:endParaRPr>
              <a:latin typeface="Ruluko"/>
              <a:ea typeface="Ruluko"/>
              <a:cs typeface="Ruluko"/>
              <a:sym typeface="Ruluko"/>
            </a:endParaRPr>
          </a:p>
          <a:p>
            <a:pPr indent="-342900" lvl="0" marL="342900" rtl="0" algn="l">
              <a:spcBef>
                <a:spcPts val="1000"/>
              </a:spcBef>
              <a:spcAft>
                <a:spcPts val="0"/>
              </a:spcAft>
              <a:buSzPts val="1600"/>
              <a:buFont typeface="Ruluko"/>
              <a:buChar char="►"/>
            </a:pPr>
            <a:r>
              <a:rPr lang="en-GB">
                <a:latin typeface="Ruluko"/>
                <a:ea typeface="Ruluko"/>
                <a:cs typeface="Ruluko"/>
                <a:sym typeface="Ruluko"/>
              </a:rPr>
              <a:t>We will update you on which writing opportunities we have been covering each week via tapestry. </a:t>
            </a:r>
            <a:endParaRPr>
              <a:latin typeface="Ruluko"/>
              <a:ea typeface="Ruluko"/>
              <a:cs typeface="Ruluko"/>
              <a:sym typeface="Ruluko"/>
            </a:endParaRPr>
          </a:p>
          <a:p>
            <a:pPr indent="-241300" lvl="0" marL="342900" rtl="0" algn="l">
              <a:spcBef>
                <a:spcPts val="1000"/>
              </a:spcBef>
              <a:spcAft>
                <a:spcPts val="0"/>
              </a:spcAft>
              <a:buSzPts val="1600"/>
              <a:buNone/>
            </a:pPr>
            <a:r>
              <a:t/>
            </a:r>
            <a:endParaRPr>
              <a:latin typeface="Arial"/>
              <a:ea typeface="Arial"/>
              <a:cs typeface="Arial"/>
              <a:sym typeface="Arial"/>
            </a:endParaRPr>
          </a:p>
          <a:p>
            <a:pPr indent="-241300" lvl="0" marL="342900" rtl="0" algn="l">
              <a:spcBef>
                <a:spcPts val="1000"/>
              </a:spcBef>
              <a:spcAft>
                <a:spcPts val="0"/>
              </a:spcAft>
              <a:buSzPts val="1600"/>
              <a:buNone/>
            </a:pPr>
            <a:r>
              <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type="title"/>
          </p:nvPr>
        </p:nvSpPr>
        <p:spPr>
          <a:xfrm>
            <a:off x="1947863" y="0"/>
            <a:ext cx="8229600" cy="14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Arial"/>
              <a:buNone/>
            </a:pPr>
            <a:r>
              <a:rPr b="1" lang="en-GB" sz="6100">
                <a:latin typeface="Ruluko"/>
                <a:ea typeface="Ruluko"/>
                <a:cs typeface="Ruluko"/>
                <a:sym typeface="Ruluko"/>
              </a:rPr>
              <a:t>          </a:t>
            </a:r>
            <a:r>
              <a:rPr b="1" lang="en-GB" sz="6100">
                <a:latin typeface="Ruluko"/>
                <a:ea typeface="Ruluko"/>
                <a:cs typeface="Ruluko"/>
                <a:sym typeface="Ruluko"/>
              </a:rPr>
              <a:t>Handwriting </a:t>
            </a:r>
            <a:endParaRPr sz="6100">
              <a:latin typeface="Ruluko"/>
              <a:ea typeface="Ruluko"/>
              <a:cs typeface="Ruluko"/>
              <a:sym typeface="Ruluko"/>
            </a:endParaRPr>
          </a:p>
        </p:txBody>
      </p:sp>
      <p:sp>
        <p:nvSpPr>
          <p:cNvPr id="190" name="Google Shape;190;p7"/>
          <p:cNvSpPr txBox="1"/>
          <p:nvPr>
            <p:ph idx="1" type="body"/>
          </p:nvPr>
        </p:nvSpPr>
        <p:spPr>
          <a:xfrm>
            <a:off x="1947863" y="1125539"/>
            <a:ext cx="8229600" cy="5399087"/>
          </a:xfrm>
          <a:prstGeom prst="rect">
            <a:avLst/>
          </a:prstGeom>
          <a:noFill/>
          <a:ln>
            <a:noFill/>
          </a:ln>
        </p:spPr>
        <p:txBody>
          <a:bodyPr anchorCtr="0" anchor="t" bIns="45700" lIns="91425" spcFirstLastPara="1" rIns="91425" wrap="square" tIns="45700">
            <a:normAutofit lnSpcReduction="20000"/>
          </a:bodyPr>
          <a:lstStyle/>
          <a:p>
            <a:pPr indent="-431800" lvl="0" marL="342900" rtl="0" algn="l">
              <a:spcBef>
                <a:spcPts val="1000"/>
              </a:spcBef>
              <a:spcAft>
                <a:spcPts val="0"/>
              </a:spcAft>
              <a:buSzPts val="3000"/>
              <a:buFont typeface="Ruluko"/>
              <a:buChar char="►"/>
            </a:pPr>
            <a:r>
              <a:rPr lang="en-GB" sz="3000">
                <a:latin typeface="Ruluko"/>
                <a:ea typeface="Ruluko"/>
                <a:cs typeface="Ruluko"/>
                <a:sym typeface="Ruluko"/>
              </a:rPr>
              <a:t>We spend lots of time on forming letters correctly and will be sending home phonics cards with </a:t>
            </a:r>
            <a:r>
              <a:rPr lang="en-GB" sz="3000">
                <a:latin typeface="Ruluko"/>
                <a:ea typeface="Ruluko"/>
                <a:cs typeface="Ruluko"/>
                <a:sym typeface="Ruluko"/>
              </a:rPr>
              <a:t>rhymes</a:t>
            </a:r>
            <a:r>
              <a:rPr lang="en-GB" sz="3000">
                <a:latin typeface="Ruluko"/>
                <a:ea typeface="Ruluko"/>
                <a:cs typeface="Ruluko"/>
                <a:sym typeface="Ruluko"/>
              </a:rPr>
              <a:t> for help the </a:t>
            </a:r>
            <a:r>
              <a:rPr lang="en-GB" sz="3000">
                <a:latin typeface="Ruluko"/>
                <a:ea typeface="Ruluko"/>
                <a:cs typeface="Ruluko"/>
                <a:sym typeface="Ruluko"/>
              </a:rPr>
              <a:t>children</a:t>
            </a:r>
            <a:r>
              <a:rPr lang="en-GB" sz="3000">
                <a:latin typeface="Ruluko"/>
                <a:ea typeface="Ruluko"/>
                <a:cs typeface="Ruluko"/>
                <a:sym typeface="Ruluko"/>
              </a:rPr>
              <a:t> form them correctly.</a:t>
            </a:r>
            <a:endParaRPr sz="3000">
              <a:latin typeface="Ruluko"/>
              <a:ea typeface="Ruluko"/>
              <a:cs typeface="Ruluko"/>
              <a:sym typeface="Ruluko"/>
            </a:endParaRPr>
          </a:p>
          <a:p>
            <a:pPr indent="0" lvl="0" marL="342900" rtl="0" algn="l">
              <a:spcBef>
                <a:spcPts val="1000"/>
              </a:spcBef>
              <a:spcAft>
                <a:spcPts val="0"/>
              </a:spcAft>
              <a:buNone/>
            </a:pPr>
            <a:r>
              <a:rPr lang="en-GB" sz="3000">
                <a:latin typeface="Ruluko"/>
                <a:ea typeface="Ruluko"/>
                <a:cs typeface="Ruluko"/>
                <a:sym typeface="Ruluko"/>
              </a:rPr>
              <a:t> </a:t>
            </a:r>
            <a:endParaRPr sz="3000">
              <a:latin typeface="Ruluko"/>
              <a:ea typeface="Ruluko"/>
              <a:cs typeface="Ruluko"/>
              <a:sym typeface="Ruluko"/>
            </a:endParaRPr>
          </a:p>
          <a:p>
            <a:pPr indent="-368300" lvl="0" marL="342900" rtl="0" algn="l">
              <a:spcBef>
                <a:spcPts val="1000"/>
              </a:spcBef>
              <a:spcAft>
                <a:spcPts val="0"/>
              </a:spcAft>
              <a:buSzPts val="2000"/>
              <a:buFont typeface="Ruluko"/>
              <a:buChar char="►"/>
            </a:pPr>
            <a:r>
              <a:rPr lang="en-GB" sz="3000">
                <a:latin typeface="Ruluko"/>
                <a:ea typeface="Ruluko"/>
                <a:cs typeface="Ruluko"/>
                <a:sym typeface="Ruluko"/>
              </a:rPr>
              <a:t>We will continue to focus on correct formation all year so it would be really helpful if you could do the same at home. We are laying the foundations for cursive writing in the future. This will come easily to the children when they reach year 1 and 2 if they are forming all letters correctly by the end of foundation 2. It is easy to slip into bad habits so we try to </a:t>
            </a:r>
            <a:r>
              <a:rPr lang="en-GB" sz="3000">
                <a:latin typeface="Ruluko"/>
                <a:ea typeface="Ruluko"/>
                <a:cs typeface="Ruluko"/>
                <a:sym typeface="Ruluko"/>
              </a:rPr>
              <a:t>prevent</a:t>
            </a:r>
            <a:r>
              <a:rPr lang="en-GB" sz="3000">
                <a:latin typeface="Ruluko"/>
                <a:ea typeface="Ruluko"/>
                <a:cs typeface="Ruluko"/>
                <a:sym typeface="Ruluko"/>
              </a:rPr>
              <a:t> this with regularly saying the </a:t>
            </a:r>
            <a:r>
              <a:rPr lang="en-GB" sz="3000">
                <a:latin typeface="Ruluko"/>
                <a:ea typeface="Ruluko"/>
                <a:cs typeface="Ruluko"/>
                <a:sym typeface="Ruluko"/>
              </a:rPr>
              <a:t>rhymes</a:t>
            </a:r>
            <a:r>
              <a:rPr lang="en-GB" sz="3000">
                <a:latin typeface="Ruluko"/>
                <a:ea typeface="Ruluko"/>
                <a:cs typeface="Ruluko"/>
                <a:sym typeface="Ruluko"/>
              </a:rPr>
              <a:t>. </a:t>
            </a:r>
            <a:endParaRPr sz="2400">
              <a:latin typeface="Ruluko"/>
              <a:ea typeface="Ruluko"/>
              <a:cs typeface="Ruluko"/>
              <a:sym typeface="Ruluk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ph type="title"/>
          </p:nvPr>
        </p:nvSpPr>
        <p:spPr>
          <a:xfrm>
            <a:off x="646111" y="452717"/>
            <a:ext cx="9404723" cy="27808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GB">
                <a:latin typeface="Ruluko"/>
                <a:ea typeface="Ruluko"/>
                <a:cs typeface="Ruluko"/>
                <a:sym typeface="Ruluko"/>
              </a:rPr>
              <a:t>We hope to model a phonics session during our discover and do session after half term. </a:t>
            </a:r>
            <a:br>
              <a:rPr lang="en-GB">
                <a:latin typeface="Ruluko"/>
                <a:ea typeface="Ruluko"/>
                <a:cs typeface="Ruluko"/>
                <a:sym typeface="Ruluko"/>
              </a:rPr>
            </a:br>
            <a:r>
              <a:rPr lang="en-GB">
                <a:latin typeface="Ruluko"/>
                <a:ea typeface="Ruluko"/>
                <a:cs typeface="Ruluko"/>
                <a:sym typeface="Ruluko"/>
              </a:rPr>
              <a:t>Date to follow. </a:t>
            </a:r>
            <a:br>
              <a:rPr lang="en-GB"/>
            </a:br>
            <a:br>
              <a:rPr lang="en-GB"/>
            </a:br>
            <a:endParaRPr/>
          </a:p>
        </p:txBody>
      </p:sp>
      <p:pic>
        <p:nvPicPr>
          <p:cNvPr descr="20 Inspiring Quotes About Reading for Kids and Students! - InspireMyKids" id="196" name="Google Shape;196;p8"/>
          <p:cNvPicPr preferRelativeResize="0"/>
          <p:nvPr>
            <p:ph idx="1" type="body"/>
          </p:nvPr>
        </p:nvPicPr>
        <p:blipFill rotWithShape="1">
          <a:blip r:embed="rId3">
            <a:alphaModFix/>
          </a:blip>
          <a:srcRect b="0" l="0" r="0" t="0"/>
          <a:stretch/>
        </p:blipFill>
        <p:spPr>
          <a:xfrm>
            <a:off x="6742263" y="2011977"/>
            <a:ext cx="4349806" cy="43933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fbfe42dc45_0_0"/>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fbfe42dc45_0_0"/>
          <p:cNvSpPr txBox="1"/>
          <p:nvPr>
            <p:ph idx="1" type="body"/>
          </p:nvPr>
        </p:nvSpPr>
        <p:spPr>
          <a:xfrm>
            <a:off x="1103312" y="2052918"/>
            <a:ext cx="8946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2020-09-22T14:44:31Z</dcterms:created>
  <dc:creator>Cotterellr</dc:creator>
</cp:coreProperties>
</file>