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85" r:id="rId2"/>
    <p:sldId id="283" r:id="rId3"/>
    <p:sldId id="282" r:id="rId4"/>
    <p:sldId id="287" r:id="rId5"/>
    <p:sldId id="284" r:id="rId6"/>
    <p:sldId id="290" r:id="rId7"/>
    <p:sldId id="286" r:id="rId8"/>
    <p:sldId id="289" r:id="rId9"/>
    <p:sldId id="291" r:id="rId10"/>
    <p:sldId id="296" r:id="rId11"/>
    <p:sldId id="292" r:id="rId12"/>
    <p:sldId id="293" r:id="rId13"/>
    <p:sldId id="295" r:id="rId14"/>
    <p:sldId id="298" r:id="rId15"/>
    <p:sldId id="29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93" autoAdjust="0"/>
    <p:restoredTop sz="94660"/>
  </p:normalViewPr>
  <p:slideViewPr>
    <p:cSldViewPr snapToGrid="0" showGuides="1">
      <p:cViewPr varScale="1">
        <p:scale>
          <a:sx n="82" d="100"/>
          <a:sy n="82" d="100"/>
        </p:scale>
        <p:origin x="701" y="62"/>
      </p:cViewPr>
      <p:guideLst>
        <p:guide orient="horz" pos="2160"/>
        <p:guide pos="3840"/>
      </p:guideLst>
    </p:cSldViewPr>
  </p:slideViewPr>
  <p:notesTextViewPr>
    <p:cViewPr>
      <p:scale>
        <a:sx n="1" d="1"/>
        <a:sy n="1" d="1"/>
      </p:scale>
      <p:origin x="0" y="0"/>
    </p:cViewPr>
  </p:notesTextViewPr>
  <p:notesViewPr>
    <p:cSldViewPr snapToGrid="0" showGuides="1">
      <p:cViewPr varScale="1">
        <p:scale>
          <a:sx n="95" d="100"/>
          <a:sy n="95" d="100"/>
        </p:scale>
        <p:origin x="35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F93605-0C0C-4258-9724-5F2F9BB3BC90}" type="datetimeFigureOut">
              <a:rPr lang="en-US" smtClean="0"/>
              <a:t>10/2/2023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3FFE7F-C917-439A-8026-3D301EB5CC28}" type="slidenum">
              <a:rPr lang="en-US" smtClean="0"/>
              <a:t>‹#›</a:t>
            </a:fld>
            <a:endParaRPr lang="en-US"/>
          </a:p>
        </p:txBody>
      </p:sp>
    </p:spTree>
    <p:extLst>
      <p:ext uri="{BB962C8B-B14F-4D97-AF65-F5344CB8AC3E}">
        <p14:creationId xmlns:p14="http://schemas.microsoft.com/office/powerpoint/2010/main" val="752799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31B3D-E4E3-4A80-AB70-C5564C267266}" type="datetimeFigureOut">
              <a:rPr lang="en-US" smtClean="0"/>
              <a:t>10/2/2023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0B30D-C07A-425B-A90C-BA7BEB191079}" type="slidenum">
              <a:rPr lang="en-US" smtClean="0"/>
              <a:t>‹#›</a:t>
            </a:fld>
            <a:endParaRPr lang="en-US"/>
          </a:p>
        </p:txBody>
      </p:sp>
    </p:spTree>
    <p:extLst>
      <p:ext uri="{BB962C8B-B14F-4D97-AF65-F5344CB8AC3E}">
        <p14:creationId xmlns:p14="http://schemas.microsoft.com/office/powerpoint/2010/main" val="372319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245434"/>
            <a:ext cx="8686800" cy="1464906"/>
          </a:xfrm>
        </p:spPr>
        <p:txBody>
          <a:bodyPr anchor="b">
            <a:normAutofit/>
          </a:bodyPr>
          <a:lstStyle>
            <a:lvl1pPr algn="l">
              <a:lnSpc>
                <a:spcPct val="80000"/>
              </a:lnSpc>
              <a:defRPr sz="4800">
                <a:solidFill>
                  <a:schemeClr val="bg1"/>
                </a:solidFill>
                <a:effectLst>
                  <a:outerShdw blurRad="63500" algn="ctr" rotWithShape="0">
                    <a:prstClr val="black">
                      <a:alpha val="4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066800" y="5731795"/>
            <a:ext cx="8686800" cy="440405"/>
          </a:xfrm>
        </p:spPr>
        <p:txBody>
          <a:bodyPr/>
          <a:lstStyle>
            <a:lvl1pPr marL="0" indent="0" algn="l">
              <a:spcBef>
                <a:spcPts val="0"/>
              </a:spcBef>
              <a:buNone/>
              <a:defRPr sz="2400">
                <a:solidFill>
                  <a:schemeClr val="bg1"/>
                </a:solidFill>
                <a:effectLst>
                  <a:outerShdw blurRad="635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457200"/>
            <a:ext cx="18288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457200"/>
            <a:ext cx="7955280" cy="57197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518"/>
            <a:ext cx="10058400" cy="118872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848" y="4242816"/>
            <a:ext cx="8686800" cy="1463040"/>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1066799" y="5733288"/>
            <a:ext cx="8686800" cy="438912"/>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t>10/2/2023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68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46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CC0096-1860-4642-9CD2-0079EA5E7CD1}" type="datetimeFigureOut">
              <a:rPr lang="en-US" smtClean="0"/>
              <a:t>10/2/2023</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CC0096-1860-4642-9CD2-0079EA5E7CD1}" type="datetimeFigureOut">
              <a:rPr lang="en-US" smtClean="0"/>
              <a:t>10/2/2023</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smtClean="0"/>
              <a:t>10/2/2023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0672"/>
            <a:ext cx="4663440" cy="1828800"/>
          </a:xfrm>
        </p:spPr>
        <p:txBody>
          <a:bodyPr anchor="b">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685799" y="457200"/>
            <a:ext cx="5410201" cy="57150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3099"/>
            <a:ext cx="4663440" cy="1828800"/>
          </a:xfrm>
        </p:spPr>
        <p:txBody>
          <a:bodyPr anchor="b">
            <a:normAutofit/>
          </a:bodyPr>
          <a:lstStyle>
            <a:lvl1pPr>
              <a:defRPr sz="360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0"/>
            <a:ext cx="60960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457518"/>
            <a:ext cx="10058400" cy="118872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1905001"/>
            <a:ext cx="100584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6800" y="6400800"/>
            <a:ext cx="1097280" cy="228600"/>
          </a:xfrm>
          <a:prstGeom prst="rect">
            <a:avLst/>
          </a:prstGeom>
        </p:spPr>
        <p:txBody>
          <a:bodyPr vert="horz" lIns="91440" tIns="45720" rIns="91440" bIns="45720" rtlCol="0" anchor="ctr"/>
          <a:lstStyle>
            <a:lvl1pPr algn="l">
              <a:defRPr sz="1100">
                <a:solidFill>
                  <a:schemeClr val="tx1"/>
                </a:solidFill>
              </a:defRPr>
            </a:lvl1pPr>
          </a:lstStyle>
          <a:p>
            <a:fld id="{37CC0096-1860-4642-9CD2-0079EA5E7CD1}" type="datetimeFigureOut">
              <a:rPr lang="en-US" smtClean="0"/>
              <a:pPr/>
              <a:t>10/2/2023</a:t>
            </a:fld>
            <a:endParaRPr lang="en-US" dirty="0"/>
          </a:p>
        </p:txBody>
      </p:sp>
      <p:sp>
        <p:nvSpPr>
          <p:cNvPr id="5" name="Footer Placeholder 4"/>
          <p:cNvSpPr>
            <a:spLocks noGrp="1"/>
          </p:cNvSpPr>
          <p:nvPr>
            <p:ph type="ftr" sz="quarter" idx="3"/>
          </p:nvPr>
        </p:nvSpPr>
        <p:spPr>
          <a:xfrm>
            <a:off x="2422849" y="6400800"/>
            <a:ext cx="7315200" cy="228600"/>
          </a:xfrm>
          <a:prstGeom prst="rect">
            <a:avLst/>
          </a:prstGeom>
        </p:spPr>
        <p:txBody>
          <a:bodyPr vert="horz" lIns="91440" tIns="45720" rIns="91440" bIns="45720" rtlCol="0" anchor="ctr"/>
          <a:lstStyle>
            <a:lvl1pPr algn="ctr">
              <a:defRPr sz="1100">
                <a:solidFill>
                  <a:schemeClr val="tx1"/>
                </a:solidFill>
              </a:defRPr>
            </a:lvl1pPr>
          </a:lstStyle>
          <a:p>
            <a:endParaRPr lang="en-US" dirty="0"/>
          </a:p>
        </p:txBody>
      </p:sp>
      <p:sp>
        <p:nvSpPr>
          <p:cNvPr id="6" name="Slide Number Placeholder 5"/>
          <p:cNvSpPr>
            <a:spLocks noGrp="1"/>
          </p:cNvSpPr>
          <p:nvPr>
            <p:ph type="sldNum" sz="quarter" idx="4"/>
          </p:nvPr>
        </p:nvSpPr>
        <p:spPr>
          <a:xfrm>
            <a:off x="10027920" y="6400800"/>
            <a:ext cx="1097280" cy="228600"/>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mailto:year3comms@stbridgets.Wirral.sch.uk"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www.stbridgets.wirral.sch.uk/websit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44BF6-BCB5-411C-91EB-07753577EE62}"/>
              </a:ext>
            </a:extLst>
          </p:cNvPr>
          <p:cNvSpPr>
            <a:spLocks noGrp="1"/>
          </p:cNvSpPr>
          <p:nvPr>
            <p:ph type="title"/>
          </p:nvPr>
        </p:nvSpPr>
        <p:spPr>
          <a:xfrm>
            <a:off x="1752600" y="4002158"/>
            <a:ext cx="8686800" cy="2251477"/>
          </a:xfrm>
        </p:spPr>
        <p:txBody>
          <a:bodyPr>
            <a:normAutofit fontScale="90000"/>
          </a:bodyPr>
          <a:lstStyle/>
          <a:p>
            <a:pPr algn="ctr"/>
            <a:r>
              <a:rPr lang="en-GB" sz="8000" u="sng" dirty="0">
                <a:latin typeface="NTFPreCursivef" panose="03000400000000000000" pitchFamily="66" charset="0"/>
              </a:rPr>
              <a:t>Welcome to Year 3’s Curriculum Evening</a:t>
            </a:r>
            <a:br>
              <a:rPr lang="en-GB" sz="8000" u="sng" dirty="0">
                <a:latin typeface="NTFPreCursivef" panose="03000400000000000000" pitchFamily="66" charset="0"/>
              </a:rPr>
            </a:br>
            <a:br>
              <a:rPr lang="en-GB" sz="8000" u="sng" dirty="0">
                <a:latin typeface="NTFPreCursivef" panose="03000400000000000000" pitchFamily="66" charset="0"/>
              </a:rPr>
            </a:br>
            <a:r>
              <a:rPr lang="en-GB" sz="4400" dirty="0">
                <a:solidFill>
                  <a:schemeClr val="tx2">
                    <a:lumMod val="95000"/>
                    <a:lumOff val="5000"/>
                  </a:schemeClr>
                </a:solidFill>
                <a:latin typeface="NTFPreCursivef" panose="03000400000000000000" pitchFamily="66" charset="0"/>
              </a:rPr>
              <a:t>Class 5 – Miss Cordy</a:t>
            </a:r>
            <a:br>
              <a:rPr lang="en-GB" sz="4400" dirty="0">
                <a:solidFill>
                  <a:schemeClr val="tx2">
                    <a:lumMod val="95000"/>
                    <a:lumOff val="5000"/>
                  </a:schemeClr>
                </a:solidFill>
                <a:latin typeface="NTFPreCursivef" panose="03000400000000000000" pitchFamily="66" charset="0"/>
              </a:rPr>
            </a:br>
            <a:r>
              <a:rPr lang="en-GB" sz="4400" dirty="0">
                <a:solidFill>
                  <a:schemeClr val="tx2">
                    <a:lumMod val="95000"/>
                    <a:lumOff val="5000"/>
                  </a:schemeClr>
                </a:solidFill>
                <a:latin typeface="NTFPreCursivef" panose="03000400000000000000" pitchFamily="66" charset="0"/>
              </a:rPr>
              <a:t>Class 6 – Miss Kirkby </a:t>
            </a:r>
            <a:br>
              <a:rPr lang="en-GB" sz="4400" dirty="0">
                <a:solidFill>
                  <a:schemeClr val="tx2">
                    <a:lumMod val="95000"/>
                    <a:lumOff val="5000"/>
                  </a:schemeClr>
                </a:solidFill>
                <a:latin typeface="NTFPreCursivef" panose="03000400000000000000" pitchFamily="66" charset="0"/>
              </a:rPr>
            </a:br>
            <a:br>
              <a:rPr lang="en-GB" sz="4400" dirty="0">
                <a:solidFill>
                  <a:schemeClr val="tx2">
                    <a:lumMod val="95000"/>
                    <a:lumOff val="5000"/>
                  </a:schemeClr>
                </a:solidFill>
                <a:latin typeface="NTFPreCursivef" panose="03000400000000000000" pitchFamily="66" charset="0"/>
              </a:rPr>
            </a:br>
            <a:r>
              <a:rPr lang="en-GB" sz="4400" dirty="0">
                <a:solidFill>
                  <a:schemeClr val="tx2">
                    <a:lumMod val="95000"/>
                    <a:lumOff val="5000"/>
                  </a:schemeClr>
                </a:solidFill>
                <a:latin typeface="NTFPreCursivef" panose="03000400000000000000" pitchFamily="66" charset="0"/>
              </a:rPr>
              <a:t>TAs - Mrs Coughlin and Mrs Crawford </a:t>
            </a:r>
          </a:p>
        </p:txBody>
      </p:sp>
    </p:spTree>
    <p:extLst>
      <p:ext uri="{BB962C8B-B14F-4D97-AF65-F5344CB8AC3E}">
        <p14:creationId xmlns:p14="http://schemas.microsoft.com/office/powerpoint/2010/main" val="3174543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E13AF-124C-486E-A0D8-B5BDD3573A0E}"/>
              </a:ext>
            </a:extLst>
          </p:cNvPr>
          <p:cNvSpPr>
            <a:spLocks noGrp="1"/>
          </p:cNvSpPr>
          <p:nvPr>
            <p:ph type="title"/>
          </p:nvPr>
        </p:nvSpPr>
        <p:spPr>
          <a:xfrm>
            <a:off x="438539" y="345232"/>
            <a:ext cx="11224726" cy="6139544"/>
          </a:xfrm>
        </p:spPr>
        <p:txBody>
          <a:bodyPr anchor="t">
            <a:normAutofit fontScale="90000"/>
          </a:bodyPr>
          <a:lstStyle/>
          <a:p>
            <a:r>
              <a:rPr lang="en-GB" sz="7300" u="sng" dirty="0">
                <a:latin typeface="NTFPreCursivef" panose="03000400000000000000" pitchFamily="66" charset="0"/>
              </a:rPr>
              <a:t>Helping at home</a:t>
            </a:r>
            <a:br>
              <a:rPr lang="en-GB" sz="4400" u="sng" dirty="0">
                <a:latin typeface="NTFPreCursivef" panose="03000400000000000000" pitchFamily="66" charset="0"/>
              </a:rPr>
            </a:br>
            <a:br>
              <a:rPr lang="en-GB" sz="4400" u="sng" dirty="0">
                <a:latin typeface="NTFPreCursivef" panose="03000400000000000000" pitchFamily="66" charset="0"/>
              </a:rPr>
            </a:br>
            <a:r>
              <a:rPr lang="en-GB" sz="4400" dirty="0">
                <a:latin typeface="NTFPreCursivef" panose="03000400000000000000" pitchFamily="66" charset="0"/>
              </a:rPr>
              <a:t>Reading </a:t>
            </a:r>
            <a:r>
              <a:rPr lang="en-GB" sz="4400" dirty="0">
                <a:solidFill>
                  <a:schemeClr val="tx2">
                    <a:lumMod val="95000"/>
                    <a:lumOff val="5000"/>
                  </a:schemeClr>
                </a:solidFill>
                <a:latin typeface="NTFPreCursivef" panose="03000400000000000000" pitchFamily="66" charset="0"/>
              </a:rPr>
              <a:t>– encouraging your child to read books that spark                their interests</a:t>
            </a:r>
            <a:br>
              <a:rPr lang="en-GB" sz="4400" dirty="0">
                <a:solidFill>
                  <a:schemeClr val="tx2">
                    <a:lumMod val="95000"/>
                    <a:lumOff val="5000"/>
                  </a:schemeClr>
                </a:solidFill>
                <a:latin typeface="NTFPreCursivef" panose="03000400000000000000" pitchFamily="66" charset="0"/>
              </a:rPr>
            </a:br>
            <a:r>
              <a:rPr lang="en-GB" sz="4400" dirty="0">
                <a:solidFill>
                  <a:schemeClr val="tx2">
                    <a:lumMod val="95000"/>
                    <a:lumOff val="5000"/>
                  </a:schemeClr>
                </a:solidFill>
                <a:latin typeface="NTFPreCursivef" panose="03000400000000000000" pitchFamily="66" charset="0"/>
              </a:rPr>
              <a:t>         - asking questions to monitor and check understanding</a:t>
            </a:r>
            <a:br>
              <a:rPr lang="en-GB" sz="4400" dirty="0">
                <a:solidFill>
                  <a:schemeClr val="tx2">
                    <a:lumMod val="95000"/>
                    <a:lumOff val="5000"/>
                  </a:schemeClr>
                </a:solidFill>
                <a:latin typeface="NTFPreCursivef" panose="03000400000000000000" pitchFamily="66" charset="0"/>
              </a:rPr>
            </a:br>
            <a:r>
              <a:rPr lang="en-GB" sz="4400" dirty="0">
                <a:latin typeface="NTFPreCursivef" panose="03000400000000000000" pitchFamily="66" charset="0"/>
              </a:rPr>
              <a:t>Maths</a:t>
            </a:r>
            <a:r>
              <a:rPr lang="en-GB" sz="4400" dirty="0">
                <a:solidFill>
                  <a:schemeClr val="tx2">
                    <a:lumMod val="95000"/>
                    <a:lumOff val="5000"/>
                  </a:schemeClr>
                </a:solidFill>
                <a:latin typeface="NTFPreCursivef" panose="03000400000000000000" pitchFamily="66" charset="0"/>
              </a:rPr>
              <a:t> – times tables 2, 3, 4, 5, 8, and 10                          </a:t>
            </a:r>
            <a:br>
              <a:rPr lang="en-GB" sz="4400" dirty="0">
                <a:solidFill>
                  <a:schemeClr val="tx2">
                    <a:lumMod val="95000"/>
                    <a:lumOff val="5000"/>
                  </a:schemeClr>
                </a:solidFill>
                <a:latin typeface="NTFPreCursivef" panose="03000400000000000000" pitchFamily="66" charset="0"/>
              </a:rPr>
            </a:br>
            <a:r>
              <a:rPr lang="en-GB" sz="4400" dirty="0">
                <a:solidFill>
                  <a:schemeClr val="tx2">
                    <a:lumMod val="95000"/>
                    <a:lumOff val="5000"/>
                  </a:schemeClr>
                </a:solidFill>
                <a:latin typeface="NTFPreCursivef" panose="03000400000000000000" pitchFamily="66" charset="0"/>
              </a:rPr>
              <a:t>        - Number Bonds</a:t>
            </a:r>
            <a:br>
              <a:rPr lang="en-GB" sz="4400" dirty="0">
                <a:solidFill>
                  <a:schemeClr val="tx2">
                    <a:lumMod val="95000"/>
                    <a:lumOff val="5000"/>
                  </a:schemeClr>
                </a:solidFill>
                <a:latin typeface="NTFPreCursivef" panose="03000400000000000000" pitchFamily="66" charset="0"/>
              </a:rPr>
            </a:br>
            <a:r>
              <a:rPr lang="en-GB" sz="4400" dirty="0">
                <a:solidFill>
                  <a:schemeClr val="tx2">
                    <a:lumMod val="95000"/>
                    <a:lumOff val="5000"/>
                  </a:schemeClr>
                </a:solidFill>
                <a:latin typeface="NTFPreCursivef" panose="03000400000000000000" pitchFamily="66" charset="0"/>
              </a:rPr>
              <a:t>        - Counting in 3, 4, 8 </a:t>
            </a:r>
            <a:br>
              <a:rPr lang="en-GB" sz="4400" dirty="0">
                <a:solidFill>
                  <a:schemeClr val="tx2">
                    <a:lumMod val="95000"/>
                    <a:lumOff val="5000"/>
                  </a:schemeClr>
                </a:solidFill>
                <a:latin typeface="NTFPreCursivef" panose="03000400000000000000" pitchFamily="66" charset="0"/>
              </a:rPr>
            </a:br>
            <a:r>
              <a:rPr lang="en-GB" sz="4400" dirty="0">
                <a:solidFill>
                  <a:schemeClr val="tx2">
                    <a:lumMod val="95000"/>
                    <a:lumOff val="5000"/>
                  </a:schemeClr>
                </a:solidFill>
                <a:latin typeface="NTFPreCursivef" panose="03000400000000000000" pitchFamily="66" charset="0"/>
              </a:rPr>
              <a:t>        - Time </a:t>
            </a:r>
            <a:br>
              <a:rPr lang="en-GB" sz="4400" dirty="0">
                <a:solidFill>
                  <a:schemeClr val="tx2">
                    <a:lumMod val="95000"/>
                    <a:lumOff val="5000"/>
                  </a:schemeClr>
                </a:solidFill>
                <a:latin typeface="NTFPreCursivef" panose="03000400000000000000" pitchFamily="66" charset="0"/>
              </a:rPr>
            </a:br>
            <a:r>
              <a:rPr lang="en-GB" sz="4400" dirty="0">
                <a:latin typeface="NTFPreCursivef" panose="03000400000000000000" pitchFamily="66" charset="0"/>
              </a:rPr>
              <a:t>Spelling and Reading Common Exception Words</a:t>
            </a:r>
            <a:r>
              <a:rPr lang="en-GB" sz="4400" dirty="0">
                <a:solidFill>
                  <a:schemeClr val="tx2">
                    <a:lumMod val="95000"/>
                    <a:lumOff val="5000"/>
                  </a:schemeClr>
                </a:solidFill>
                <a:latin typeface="NTFPreCursivef" panose="03000400000000000000" pitchFamily="66" charset="0"/>
              </a:rPr>
              <a:t> </a:t>
            </a:r>
            <a:br>
              <a:rPr lang="en-GB" u="sng" dirty="0">
                <a:solidFill>
                  <a:schemeClr val="tx2">
                    <a:lumMod val="95000"/>
                    <a:lumOff val="5000"/>
                  </a:schemeClr>
                </a:solidFill>
                <a:latin typeface="NTFPreCursivef" panose="03000400000000000000" pitchFamily="66" charset="0"/>
              </a:rPr>
            </a:br>
            <a:endParaRPr lang="en-GB" dirty="0">
              <a:solidFill>
                <a:schemeClr val="tx2">
                  <a:lumMod val="95000"/>
                  <a:lumOff val="5000"/>
                </a:schemeClr>
              </a:solidFill>
              <a:latin typeface="NTFPreCursivef" panose="03000400000000000000" pitchFamily="66" charset="0"/>
            </a:endParaRPr>
          </a:p>
        </p:txBody>
      </p:sp>
    </p:spTree>
    <p:extLst>
      <p:ext uri="{BB962C8B-B14F-4D97-AF65-F5344CB8AC3E}">
        <p14:creationId xmlns:p14="http://schemas.microsoft.com/office/powerpoint/2010/main" val="240709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E1C48-A644-475D-AAD4-E5F61BD70AE4}"/>
              </a:ext>
            </a:extLst>
          </p:cNvPr>
          <p:cNvSpPr>
            <a:spLocks noGrp="1"/>
          </p:cNvSpPr>
          <p:nvPr>
            <p:ph type="title"/>
          </p:nvPr>
        </p:nvSpPr>
        <p:spPr>
          <a:xfrm>
            <a:off x="379382" y="407934"/>
            <a:ext cx="11349197" cy="6179478"/>
          </a:xfrm>
        </p:spPr>
        <p:txBody>
          <a:bodyPr anchor="t">
            <a:normAutofit fontScale="90000"/>
          </a:bodyPr>
          <a:lstStyle/>
          <a:p>
            <a:r>
              <a:rPr lang="en-GB" sz="6600" u="sng" dirty="0">
                <a:latin typeface="NTFPreCursivef" panose="03000400000000000000" pitchFamily="66" charset="0"/>
              </a:rPr>
              <a:t>Reading Books</a:t>
            </a:r>
            <a:br>
              <a:rPr lang="en-GB" u="sng" dirty="0">
                <a:latin typeface="NTFPreCursivef" panose="03000400000000000000" pitchFamily="66" charset="0"/>
              </a:rPr>
            </a:br>
            <a:r>
              <a:rPr lang="en-GB" dirty="0">
                <a:solidFill>
                  <a:schemeClr val="tx2"/>
                </a:solidFill>
                <a:latin typeface="NTFPreCursivef" panose="03000400000000000000" pitchFamily="66" charset="0"/>
              </a:rPr>
              <a:t>Bring into school by Monday and returned Tuesday</a:t>
            </a:r>
            <a:br>
              <a:rPr lang="en-GB" dirty="0">
                <a:latin typeface="NTFPreCursivef" panose="03000400000000000000" pitchFamily="66" charset="0"/>
              </a:rPr>
            </a:br>
            <a:br>
              <a:rPr lang="en-GB" dirty="0">
                <a:latin typeface="NTFPreCursivef" panose="03000400000000000000" pitchFamily="66" charset="0"/>
              </a:rPr>
            </a:br>
            <a:br>
              <a:rPr lang="en-GB" u="sng" dirty="0">
                <a:latin typeface="NTFPreCursivef" panose="03000400000000000000" pitchFamily="66" charset="0"/>
              </a:rPr>
            </a:br>
            <a:r>
              <a:rPr lang="en-GB" sz="6600" u="sng" dirty="0">
                <a:latin typeface="NTFPreCursivef" panose="03000400000000000000" pitchFamily="66" charset="0"/>
              </a:rPr>
              <a:t>Things to remember every day </a:t>
            </a:r>
            <a:br>
              <a:rPr lang="en-GB" u="sng" dirty="0">
                <a:latin typeface="NTFPreCursivef" panose="03000400000000000000" pitchFamily="66" charset="0"/>
              </a:rPr>
            </a:br>
            <a:r>
              <a:rPr lang="en-GB" dirty="0">
                <a:solidFill>
                  <a:schemeClr val="tx2"/>
                </a:solidFill>
                <a:latin typeface="NTFPreCursivef" panose="03000400000000000000" pitchFamily="66" charset="0"/>
              </a:rPr>
              <a:t>water bottles</a:t>
            </a:r>
            <a:br>
              <a:rPr lang="en-GB" dirty="0">
                <a:solidFill>
                  <a:schemeClr val="tx2"/>
                </a:solidFill>
                <a:latin typeface="NTFPreCursivef" panose="03000400000000000000" pitchFamily="66" charset="0"/>
              </a:rPr>
            </a:br>
            <a:r>
              <a:rPr lang="en-GB" dirty="0">
                <a:solidFill>
                  <a:schemeClr val="tx2"/>
                </a:solidFill>
                <a:latin typeface="NTFPreCursivef" panose="03000400000000000000" pitchFamily="66" charset="0"/>
              </a:rPr>
              <a:t>no need for own pencil cases</a:t>
            </a:r>
            <a:br>
              <a:rPr lang="en-GB" dirty="0">
                <a:solidFill>
                  <a:schemeClr val="tx2"/>
                </a:solidFill>
                <a:latin typeface="NTFPreCursivef" panose="03000400000000000000" pitchFamily="66" charset="0"/>
              </a:rPr>
            </a:br>
            <a:r>
              <a:rPr lang="en-GB" dirty="0">
                <a:solidFill>
                  <a:schemeClr val="tx2"/>
                </a:solidFill>
                <a:latin typeface="NTFPreCursivef" panose="03000400000000000000" pitchFamily="66" charset="0"/>
              </a:rPr>
              <a:t>labelled uniform</a:t>
            </a:r>
            <a:br>
              <a:rPr lang="en-GB" dirty="0">
                <a:solidFill>
                  <a:schemeClr val="tx2"/>
                </a:solidFill>
                <a:latin typeface="NTFPreCursivef" panose="03000400000000000000" pitchFamily="66" charset="0"/>
              </a:rPr>
            </a:br>
            <a:r>
              <a:rPr lang="en-GB" dirty="0">
                <a:solidFill>
                  <a:schemeClr val="tx2"/>
                </a:solidFill>
                <a:latin typeface="NTFPreCursivef" panose="03000400000000000000" pitchFamily="66" charset="0"/>
              </a:rPr>
              <a:t>healthy snack for morning break times</a:t>
            </a:r>
            <a:br>
              <a:rPr lang="en-GB" u="sng" dirty="0"/>
            </a:br>
            <a:endParaRPr lang="en-GB" u="sng" dirty="0"/>
          </a:p>
        </p:txBody>
      </p:sp>
    </p:spTree>
    <p:extLst>
      <p:ext uri="{BB962C8B-B14F-4D97-AF65-F5344CB8AC3E}">
        <p14:creationId xmlns:p14="http://schemas.microsoft.com/office/powerpoint/2010/main" val="279198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E13AF-124C-486E-A0D8-B5BDD3573A0E}"/>
              </a:ext>
            </a:extLst>
          </p:cNvPr>
          <p:cNvSpPr>
            <a:spLocks noGrp="1"/>
          </p:cNvSpPr>
          <p:nvPr>
            <p:ph type="title"/>
          </p:nvPr>
        </p:nvSpPr>
        <p:spPr>
          <a:xfrm>
            <a:off x="559837" y="352137"/>
            <a:ext cx="10879494" cy="6153725"/>
          </a:xfrm>
        </p:spPr>
        <p:txBody>
          <a:bodyPr anchor="t">
            <a:normAutofit fontScale="90000"/>
          </a:bodyPr>
          <a:lstStyle/>
          <a:p>
            <a:r>
              <a:rPr lang="en-GB" sz="7300" u="sng" dirty="0">
                <a:latin typeface="NTFPreCursivef" panose="03000400000000000000" pitchFamily="66" charset="0"/>
              </a:rPr>
              <a:t>Homework</a:t>
            </a:r>
            <a:br>
              <a:rPr lang="en-GB" u="sng" dirty="0">
                <a:latin typeface="NTFPreCursivef" panose="03000400000000000000" pitchFamily="66" charset="0"/>
              </a:rPr>
            </a:br>
            <a:r>
              <a:rPr lang="en-GB" dirty="0">
                <a:solidFill>
                  <a:schemeClr val="tx2"/>
                </a:solidFill>
                <a:latin typeface="NTFPreCursivef" panose="03000400000000000000" pitchFamily="66" charset="0"/>
              </a:rPr>
              <a:t>Mathletics</a:t>
            </a:r>
            <a:br>
              <a:rPr lang="en-GB" dirty="0">
                <a:solidFill>
                  <a:schemeClr val="tx2"/>
                </a:solidFill>
                <a:latin typeface="NTFPreCursivef" panose="03000400000000000000" pitchFamily="66" charset="0"/>
              </a:rPr>
            </a:br>
            <a:r>
              <a:rPr lang="en-GB" dirty="0">
                <a:solidFill>
                  <a:schemeClr val="tx2"/>
                </a:solidFill>
                <a:latin typeface="NTFPreCursivef" panose="03000400000000000000" pitchFamily="66" charset="0"/>
              </a:rPr>
              <a:t>Spelling Frame</a:t>
            </a:r>
            <a:br>
              <a:rPr lang="en-GB" dirty="0">
                <a:solidFill>
                  <a:schemeClr val="tx2"/>
                </a:solidFill>
                <a:latin typeface="NTFPreCursivef" panose="03000400000000000000" pitchFamily="66" charset="0"/>
              </a:rPr>
            </a:br>
            <a:r>
              <a:rPr lang="en-GB" dirty="0">
                <a:solidFill>
                  <a:schemeClr val="tx2"/>
                </a:solidFill>
                <a:latin typeface="NTFPreCursivef" panose="03000400000000000000" pitchFamily="66" charset="0"/>
              </a:rPr>
              <a:t>Spag.com</a:t>
            </a:r>
            <a:br>
              <a:rPr lang="en-GB" dirty="0">
                <a:solidFill>
                  <a:schemeClr val="tx2"/>
                </a:solidFill>
                <a:latin typeface="NTFPreCursivef" panose="03000400000000000000" pitchFamily="66" charset="0"/>
              </a:rPr>
            </a:br>
            <a:r>
              <a:rPr lang="en-GB" dirty="0">
                <a:solidFill>
                  <a:schemeClr val="tx2"/>
                </a:solidFill>
                <a:latin typeface="NTFPreCursivef" panose="03000400000000000000" pitchFamily="66" charset="0"/>
              </a:rPr>
              <a:t>Reading</a:t>
            </a:r>
            <a:br>
              <a:rPr lang="en-GB" dirty="0">
                <a:latin typeface="NTFPreCursivef" panose="03000400000000000000" pitchFamily="66" charset="0"/>
              </a:rPr>
            </a:br>
            <a:br>
              <a:rPr lang="en-GB" dirty="0">
                <a:latin typeface="NTFPreCursivef" panose="03000400000000000000" pitchFamily="66" charset="0"/>
              </a:rPr>
            </a:br>
            <a:r>
              <a:rPr lang="en-GB" dirty="0">
                <a:solidFill>
                  <a:schemeClr val="tx2"/>
                </a:solidFill>
                <a:latin typeface="NTFPreCursivef" panose="03000400000000000000" pitchFamily="66" charset="0"/>
              </a:rPr>
              <a:t>TT Rock stars (Later in the year)</a:t>
            </a:r>
            <a:br>
              <a:rPr lang="en-GB" dirty="0">
                <a:solidFill>
                  <a:schemeClr val="tx2"/>
                </a:solidFill>
                <a:latin typeface="NTFPreCursivef" panose="03000400000000000000" pitchFamily="66" charset="0"/>
              </a:rPr>
            </a:br>
            <a:br>
              <a:rPr lang="en-GB" dirty="0">
                <a:solidFill>
                  <a:schemeClr val="tx2"/>
                </a:solidFill>
                <a:latin typeface="NTFPreCursivef" panose="03000400000000000000" pitchFamily="66" charset="0"/>
              </a:rPr>
            </a:br>
            <a:r>
              <a:rPr lang="en-GB" dirty="0">
                <a:latin typeface="NTFPreCursivef" panose="03000400000000000000" pitchFamily="66" charset="0"/>
              </a:rPr>
              <a:t>Make sure you check Google Classroom each week for updates/ projects. </a:t>
            </a:r>
          </a:p>
        </p:txBody>
      </p:sp>
    </p:spTree>
    <p:extLst>
      <p:ext uri="{BB962C8B-B14F-4D97-AF65-F5344CB8AC3E}">
        <p14:creationId xmlns:p14="http://schemas.microsoft.com/office/powerpoint/2010/main" val="4121688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E13AF-124C-486E-A0D8-B5BDD3573A0E}"/>
              </a:ext>
            </a:extLst>
          </p:cNvPr>
          <p:cNvSpPr>
            <a:spLocks noGrp="1"/>
          </p:cNvSpPr>
          <p:nvPr>
            <p:ph type="title"/>
          </p:nvPr>
        </p:nvSpPr>
        <p:spPr>
          <a:xfrm>
            <a:off x="522515" y="2379306"/>
            <a:ext cx="10954138" cy="1735494"/>
          </a:xfrm>
        </p:spPr>
        <p:txBody>
          <a:bodyPr>
            <a:normAutofit fontScale="90000"/>
          </a:bodyPr>
          <a:lstStyle/>
          <a:p>
            <a:r>
              <a:rPr lang="en-GB" sz="7300" u="sng" dirty="0">
                <a:latin typeface="NTFPreCursivef" panose="03000400000000000000" pitchFamily="66" charset="0"/>
              </a:rPr>
              <a:t>Communication </a:t>
            </a:r>
            <a:br>
              <a:rPr lang="en-GB" u="sng" dirty="0">
                <a:latin typeface="NTFPreCursivef" panose="03000400000000000000" pitchFamily="66" charset="0"/>
              </a:rPr>
            </a:br>
            <a:br>
              <a:rPr lang="en-GB" u="sng" dirty="0">
                <a:latin typeface="NTFPreCursivef" panose="03000400000000000000" pitchFamily="66" charset="0"/>
              </a:rPr>
            </a:br>
            <a:r>
              <a:rPr lang="en-GB" dirty="0">
                <a:latin typeface="NTFPreCursivef" panose="03000400000000000000" pitchFamily="66" charset="0"/>
              </a:rPr>
              <a:t>Urgent messages – </a:t>
            </a:r>
            <a:r>
              <a:rPr lang="en-GB" dirty="0">
                <a:solidFill>
                  <a:schemeClr val="tx2"/>
                </a:solidFill>
                <a:latin typeface="NTFPreCursivef" panose="03000400000000000000" pitchFamily="66" charset="0"/>
              </a:rPr>
              <a:t>Contact school office</a:t>
            </a:r>
            <a:br>
              <a:rPr lang="en-GB" dirty="0">
                <a:latin typeface="NTFPreCursivef" panose="03000400000000000000" pitchFamily="66" charset="0"/>
              </a:rPr>
            </a:br>
            <a:r>
              <a:rPr lang="en-GB" dirty="0">
                <a:latin typeface="NTFPreCursivef" panose="03000400000000000000" pitchFamily="66" charset="0"/>
              </a:rPr>
              <a:t>Non-urgent messages or questions –</a:t>
            </a:r>
            <a:r>
              <a:rPr lang="en-GB" dirty="0">
                <a:solidFill>
                  <a:schemeClr val="tx2"/>
                </a:solidFill>
                <a:latin typeface="NTFPreCursivef" panose="03000400000000000000" pitchFamily="66" charset="0"/>
              </a:rPr>
              <a:t> Contact</a:t>
            </a:r>
            <a:r>
              <a:rPr lang="en-GB" dirty="0">
                <a:latin typeface="NTFPreCursivef" panose="03000400000000000000" pitchFamily="66" charset="0"/>
              </a:rPr>
              <a:t> </a:t>
            </a:r>
            <a:r>
              <a:rPr lang="en-GB" dirty="0">
                <a:latin typeface="NTFPreCursivef" panose="03000400000000000000" pitchFamily="66" charset="0"/>
                <a:hlinkClick r:id="rId2"/>
              </a:rPr>
              <a:t>year3comms@stbridgets.Wirral.sch.uk</a:t>
            </a:r>
            <a:r>
              <a:rPr lang="en-GB" dirty="0">
                <a:latin typeface="NTFPreCursivef" panose="03000400000000000000" pitchFamily="66" charset="0"/>
              </a:rPr>
              <a:t> </a:t>
            </a:r>
          </a:p>
        </p:txBody>
      </p:sp>
    </p:spTree>
    <p:extLst>
      <p:ext uri="{BB962C8B-B14F-4D97-AF65-F5344CB8AC3E}">
        <p14:creationId xmlns:p14="http://schemas.microsoft.com/office/powerpoint/2010/main" val="309450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6979AB7-5F4E-4043-A501-910B825E6813}"/>
              </a:ext>
            </a:extLst>
          </p:cNvPr>
          <p:cNvSpPr/>
          <p:nvPr/>
        </p:nvSpPr>
        <p:spPr>
          <a:xfrm>
            <a:off x="5978019" y="3244334"/>
            <a:ext cx="235962" cy="369332"/>
          </a:xfrm>
          <a:prstGeom prst="rect">
            <a:avLst/>
          </a:prstGeom>
        </p:spPr>
        <p:txBody>
          <a:bodyPr wrap="none">
            <a:spAutoFit/>
          </a:bodyPr>
          <a:lstStyle/>
          <a:p>
            <a:r>
              <a:rPr lang="en-GB" dirty="0"/>
              <a:t> </a:t>
            </a:r>
          </a:p>
        </p:txBody>
      </p:sp>
      <p:pic>
        <p:nvPicPr>
          <p:cNvPr id="1026" name="Picture 2" descr="C:\Users\Inglisn\AppData\Local\Microsoft\Windows\INetCache\Content.MSO\221DCA1C.tmp">
            <a:extLst>
              <a:ext uri="{FF2B5EF4-FFF2-40B4-BE49-F238E27FC236}">
                <a16:creationId xmlns:a16="http://schemas.microsoft.com/office/drawing/2014/main" id="{CFAC4590-DB92-4EB7-AFFA-7A6C4F5FD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3531" y="111724"/>
            <a:ext cx="1809499" cy="180949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7D9FAE1A-2FA4-46DE-A988-59F5472CF27B}"/>
              </a:ext>
            </a:extLst>
          </p:cNvPr>
          <p:cNvSpPr>
            <a:spLocks noGrp="1"/>
          </p:cNvSpPr>
          <p:nvPr>
            <p:ph type="title"/>
          </p:nvPr>
        </p:nvSpPr>
        <p:spPr>
          <a:xfrm>
            <a:off x="144380" y="191935"/>
            <a:ext cx="11903242" cy="3834633"/>
          </a:xfrm>
        </p:spPr>
        <p:txBody>
          <a:bodyPr>
            <a:normAutofit/>
          </a:bodyPr>
          <a:lstStyle/>
          <a:p>
            <a:r>
              <a:rPr lang="en-GB" sz="7300" u="sng" dirty="0">
                <a:latin typeface="NTFPreCursivef" panose="03000400000000000000" pitchFamily="66" charset="0"/>
              </a:rPr>
              <a:t>YOUR PTA</a:t>
            </a:r>
            <a:br>
              <a:rPr lang="en-GB" sz="7300" u="sng" dirty="0">
                <a:latin typeface="NTFPreCursivef" panose="03000400000000000000" pitchFamily="66" charset="0"/>
              </a:rPr>
            </a:br>
            <a:r>
              <a:rPr lang="en-GB" dirty="0">
                <a:solidFill>
                  <a:schemeClr val="tx2"/>
                </a:solidFill>
                <a:latin typeface="NTFPreCursivefk" panose="03000400000000000000" pitchFamily="66" charset="0"/>
              </a:rPr>
              <a:t>The PTA is dedicated to aiding the entire         learning experience of all the children here at school as well as helping the school become a fully integrated part of the local community. </a:t>
            </a:r>
            <a:endParaRPr lang="en-GB" dirty="0">
              <a:latin typeface="NTFPreCursivef" panose="03000400000000000000" pitchFamily="66" charset="0"/>
            </a:endParaRPr>
          </a:p>
        </p:txBody>
      </p:sp>
      <p:sp>
        <p:nvSpPr>
          <p:cNvPr id="10" name="Title 1">
            <a:extLst>
              <a:ext uri="{FF2B5EF4-FFF2-40B4-BE49-F238E27FC236}">
                <a16:creationId xmlns:a16="http://schemas.microsoft.com/office/drawing/2014/main" id="{7DAD83FA-3B43-4910-A321-6BD9B671F088}"/>
              </a:ext>
            </a:extLst>
          </p:cNvPr>
          <p:cNvSpPr txBox="1">
            <a:spLocks/>
          </p:cNvSpPr>
          <p:nvPr/>
        </p:nvSpPr>
        <p:spPr>
          <a:xfrm>
            <a:off x="144379" y="4219074"/>
            <a:ext cx="8245643" cy="2446991"/>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800" kern="1200">
                <a:solidFill>
                  <a:schemeClr val="accent1">
                    <a:lumMod val="75000"/>
                  </a:schemeClr>
                </a:solidFill>
                <a:latin typeface="+mj-lt"/>
                <a:ea typeface="+mj-ea"/>
                <a:cs typeface="+mj-cs"/>
              </a:defRPr>
            </a:lvl1pPr>
          </a:lstStyle>
          <a:p>
            <a:r>
              <a:rPr lang="en-GB" sz="4000" dirty="0">
                <a:latin typeface="NTFPreCursivef" panose="03000400000000000000" pitchFamily="66" charset="0"/>
              </a:rPr>
              <a:t>If you are interested in being a part then please speak to Mrs Inglis or Nicola Rose (Year 5 parent) – or your class teacher who can point you in the right direction</a:t>
            </a:r>
          </a:p>
        </p:txBody>
      </p:sp>
      <p:sp>
        <p:nvSpPr>
          <p:cNvPr id="8" name="Rectangle 7">
            <a:extLst>
              <a:ext uri="{FF2B5EF4-FFF2-40B4-BE49-F238E27FC236}">
                <a16:creationId xmlns:a16="http://schemas.microsoft.com/office/drawing/2014/main" id="{23BDC07F-E720-4CF9-BDB8-6DE17907B4D6}"/>
              </a:ext>
            </a:extLst>
          </p:cNvPr>
          <p:cNvSpPr/>
          <p:nvPr/>
        </p:nvSpPr>
        <p:spPr>
          <a:xfrm>
            <a:off x="8149390" y="3429000"/>
            <a:ext cx="3898232" cy="323706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n-GB" sz="2800" dirty="0">
                <a:latin typeface="NTFPreCursivefk" panose="03000400000000000000" pitchFamily="66" charset="0"/>
              </a:rPr>
              <a:t>Summer Fair </a:t>
            </a:r>
          </a:p>
          <a:p>
            <a:pPr marL="285750" indent="-285750">
              <a:buFont typeface="Arial" panose="020B0604020202020204" pitchFamily="34" charset="0"/>
              <a:buChar char="•"/>
            </a:pPr>
            <a:r>
              <a:rPr lang="en-GB" sz="2800" dirty="0">
                <a:latin typeface="NTFPreCursivefk" panose="03000400000000000000" pitchFamily="66" charset="0"/>
              </a:rPr>
              <a:t>Christmas Cards </a:t>
            </a:r>
          </a:p>
          <a:p>
            <a:pPr marL="285750" indent="-285750">
              <a:buFont typeface="Arial" panose="020B0604020202020204" pitchFamily="34" charset="0"/>
              <a:buChar char="•"/>
            </a:pPr>
            <a:r>
              <a:rPr lang="en-GB" sz="2800" dirty="0">
                <a:latin typeface="NTFPreCursivefk" panose="03000400000000000000" pitchFamily="66" charset="0"/>
              </a:rPr>
              <a:t>Summer Social for parents </a:t>
            </a:r>
          </a:p>
          <a:p>
            <a:pPr marL="285750" indent="-285750">
              <a:buFont typeface="Arial" panose="020B0604020202020204" pitchFamily="34" charset="0"/>
              <a:buChar char="•"/>
            </a:pPr>
            <a:r>
              <a:rPr lang="en-GB" sz="2800" dirty="0">
                <a:latin typeface="NTFPreCursivefk" panose="03000400000000000000" pitchFamily="66" charset="0"/>
              </a:rPr>
              <a:t>Christmas Discos </a:t>
            </a:r>
          </a:p>
          <a:p>
            <a:pPr marL="285750" indent="-285750">
              <a:buFont typeface="Arial" panose="020B0604020202020204" pitchFamily="34" charset="0"/>
              <a:buChar char="•"/>
            </a:pPr>
            <a:r>
              <a:rPr lang="en-GB" sz="2800" dirty="0">
                <a:latin typeface="NTFPreCursivefk" panose="03000400000000000000" pitchFamily="66" charset="0"/>
              </a:rPr>
              <a:t>Raffle boxes </a:t>
            </a:r>
          </a:p>
          <a:p>
            <a:pPr marL="285750" indent="-285750">
              <a:buFont typeface="Arial" panose="020B0604020202020204" pitchFamily="34" charset="0"/>
              <a:buChar char="•"/>
            </a:pPr>
            <a:r>
              <a:rPr lang="en-GB" sz="2800" dirty="0">
                <a:latin typeface="NTFPreCursivefk" panose="03000400000000000000" pitchFamily="66" charset="0"/>
              </a:rPr>
              <a:t>Class Photographs </a:t>
            </a:r>
          </a:p>
        </p:txBody>
      </p:sp>
    </p:spTree>
    <p:extLst>
      <p:ext uri="{BB962C8B-B14F-4D97-AF65-F5344CB8AC3E}">
        <p14:creationId xmlns:p14="http://schemas.microsoft.com/office/powerpoint/2010/main" val="2797837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44BF6-BCB5-411C-91EB-07753577EE62}"/>
              </a:ext>
            </a:extLst>
          </p:cNvPr>
          <p:cNvSpPr>
            <a:spLocks noGrp="1"/>
          </p:cNvSpPr>
          <p:nvPr>
            <p:ph type="title"/>
          </p:nvPr>
        </p:nvSpPr>
        <p:spPr>
          <a:xfrm>
            <a:off x="1752600" y="3153746"/>
            <a:ext cx="8686800" cy="2251477"/>
          </a:xfrm>
        </p:spPr>
        <p:txBody>
          <a:bodyPr>
            <a:normAutofit fontScale="90000"/>
          </a:bodyPr>
          <a:lstStyle/>
          <a:p>
            <a:pPr algn="ctr"/>
            <a:r>
              <a:rPr lang="en-GB" sz="8000" u="sng" dirty="0">
                <a:latin typeface="NTFPreCursivef" panose="03000400000000000000" pitchFamily="66" charset="0"/>
              </a:rPr>
              <a:t>Thank you for coming to Year 3’s Curriculum Evening</a:t>
            </a:r>
            <a:br>
              <a:rPr lang="en-GB" sz="8000" u="sng" dirty="0">
                <a:latin typeface="NTFPreCursivef" panose="03000400000000000000" pitchFamily="66" charset="0"/>
              </a:rPr>
            </a:br>
            <a:endParaRPr lang="en-GB" sz="4400" dirty="0">
              <a:solidFill>
                <a:schemeClr val="tx2">
                  <a:lumMod val="95000"/>
                  <a:lumOff val="5000"/>
                </a:schemeClr>
              </a:solidFill>
              <a:latin typeface="NTFPreCursivef" panose="03000400000000000000" pitchFamily="66" charset="0"/>
            </a:endParaRPr>
          </a:p>
        </p:txBody>
      </p:sp>
    </p:spTree>
    <p:extLst>
      <p:ext uri="{BB962C8B-B14F-4D97-AF65-F5344CB8AC3E}">
        <p14:creationId xmlns:p14="http://schemas.microsoft.com/office/powerpoint/2010/main" val="1602094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716D3-3D75-4F51-9FEC-DE8307BF1605}"/>
              </a:ext>
            </a:extLst>
          </p:cNvPr>
          <p:cNvSpPr>
            <a:spLocks noGrp="1"/>
          </p:cNvSpPr>
          <p:nvPr>
            <p:ph type="title"/>
          </p:nvPr>
        </p:nvSpPr>
        <p:spPr>
          <a:xfrm>
            <a:off x="1752600" y="2146041"/>
            <a:ext cx="8686800" cy="3783750"/>
          </a:xfrm>
        </p:spPr>
        <p:txBody>
          <a:bodyPr>
            <a:noAutofit/>
          </a:bodyPr>
          <a:lstStyle/>
          <a:p>
            <a:pPr algn="ctr"/>
            <a:r>
              <a:rPr lang="en-US" sz="6600" dirty="0">
                <a:solidFill>
                  <a:schemeClr val="tx2"/>
                </a:solidFill>
                <a:latin typeface="NTFPreCursive" panose="03000400000000000000" pitchFamily="66" charset="0"/>
              </a:rPr>
              <a:t>Love your </a:t>
            </a:r>
            <a:r>
              <a:rPr lang="en-US" sz="6600" dirty="0" err="1">
                <a:solidFill>
                  <a:schemeClr val="tx2"/>
                </a:solidFill>
                <a:latin typeface="NTFPreCursive" panose="03000400000000000000" pitchFamily="66" charset="0"/>
              </a:rPr>
              <a:t>neighbour</a:t>
            </a:r>
            <a:r>
              <a:rPr lang="en-US" sz="6600" dirty="0">
                <a:solidFill>
                  <a:schemeClr val="tx2"/>
                </a:solidFill>
                <a:latin typeface="NTFPreCursive" panose="03000400000000000000" pitchFamily="66" charset="0"/>
              </a:rPr>
              <a:t> as yourself.</a:t>
            </a:r>
            <a:br>
              <a:rPr lang="en-US" sz="6600" dirty="0">
                <a:solidFill>
                  <a:schemeClr val="tx2"/>
                </a:solidFill>
                <a:latin typeface="NTFPreCursive" panose="03000400000000000000" pitchFamily="66" charset="0"/>
              </a:rPr>
            </a:br>
            <a:r>
              <a:rPr lang="en-US" sz="6600" dirty="0">
                <a:solidFill>
                  <a:schemeClr val="tx2"/>
                </a:solidFill>
                <a:latin typeface="NTFPreCursive" panose="03000400000000000000" pitchFamily="66" charset="0"/>
              </a:rPr>
              <a:t>Luke 10:27.</a:t>
            </a:r>
            <a:br>
              <a:rPr lang="en-US" sz="6600" dirty="0">
                <a:solidFill>
                  <a:schemeClr val="accent6">
                    <a:lumMod val="50000"/>
                  </a:schemeClr>
                </a:solidFill>
                <a:latin typeface="NTFPreCursive" panose="03000400000000000000" pitchFamily="66" charset="0"/>
              </a:rPr>
            </a:br>
            <a:endParaRPr lang="en-GB" sz="6600" dirty="0">
              <a:solidFill>
                <a:schemeClr val="accent6">
                  <a:lumMod val="50000"/>
                </a:schemeClr>
              </a:solidFill>
            </a:endParaRPr>
          </a:p>
        </p:txBody>
      </p:sp>
      <p:sp>
        <p:nvSpPr>
          <p:cNvPr id="4" name="TextBox 3">
            <a:extLst>
              <a:ext uri="{FF2B5EF4-FFF2-40B4-BE49-F238E27FC236}">
                <a16:creationId xmlns:a16="http://schemas.microsoft.com/office/drawing/2014/main" id="{A2863695-78F8-461B-8931-5834D686A996}"/>
              </a:ext>
            </a:extLst>
          </p:cNvPr>
          <p:cNvSpPr txBox="1"/>
          <p:nvPr/>
        </p:nvSpPr>
        <p:spPr>
          <a:xfrm>
            <a:off x="2730743" y="691280"/>
            <a:ext cx="6730513" cy="1015663"/>
          </a:xfrm>
          <a:prstGeom prst="rect">
            <a:avLst/>
          </a:prstGeom>
          <a:noFill/>
        </p:spPr>
        <p:txBody>
          <a:bodyPr wrap="square" rtlCol="0">
            <a:spAutoFit/>
          </a:bodyPr>
          <a:lstStyle/>
          <a:p>
            <a:r>
              <a:rPr lang="en-US" sz="6000" u="sng" dirty="0">
                <a:solidFill>
                  <a:schemeClr val="accent1">
                    <a:lumMod val="75000"/>
                  </a:schemeClr>
                </a:solidFill>
                <a:latin typeface="NTFPreCursive" panose="03000400000000000000" pitchFamily="66" charset="0"/>
              </a:rPr>
              <a:t>School Mission Statement</a:t>
            </a:r>
            <a:endParaRPr lang="en-GB" sz="6000" u="sng" dirty="0">
              <a:solidFill>
                <a:schemeClr val="accent1">
                  <a:lumMod val="75000"/>
                </a:schemeClr>
              </a:solidFill>
            </a:endParaRPr>
          </a:p>
        </p:txBody>
      </p:sp>
    </p:spTree>
    <p:extLst>
      <p:ext uri="{BB962C8B-B14F-4D97-AF65-F5344CB8AC3E}">
        <p14:creationId xmlns:p14="http://schemas.microsoft.com/office/powerpoint/2010/main" val="381852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715" y="214604"/>
            <a:ext cx="10618570" cy="3973531"/>
          </a:xfrm>
        </p:spPr>
        <p:txBody>
          <a:bodyPr>
            <a:normAutofit/>
          </a:bodyPr>
          <a:lstStyle/>
          <a:p>
            <a:pPr algn="ctr"/>
            <a:r>
              <a:rPr lang="en-US" sz="7200" dirty="0">
                <a:solidFill>
                  <a:schemeClr val="tx2"/>
                </a:solidFill>
                <a:latin typeface="NTFPreCursive" panose="03000400000000000000" pitchFamily="66" charset="0"/>
              </a:rPr>
              <a:t>Faith, hope &amp; love.</a:t>
            </a:r>
          </a:p>
        </p:txBody>
      </p:sp>
      <p:grpSp>
        <p:nvGrpSpPr>
          <p:cNvPr id="8" name="Group 7">
            <a:extLst>
              <a:ext uri="{FF2B5EF4-FFF2-40B4-BE49-F238E27FC236}">
                <a16:creationId xmlns:a16="http://schemas.microsoft.com/office/drawing/2014/main" id="{55528848-888B-45D8-9492-1224CA7CE104}"/>
              </a:ext>
            </a:extLst>
          </p:cNvPr>
          <p:cNvGrpSpPr/>
          <p:nvPr/>
        </p:nvGrpSpPr>
        <p:grpSpPr>
          <a:xfrm>
            <a:off x="461892" y="4278090"/>
            <a:ext cx="11268215" cy="2365306"/>
            <a:chOff x="451034" y="4567339"/>
            <a:chExt cx="9439416" cy="1977284"/>
          </a:xfrm>
        </p:grpSpPr>
        <p:pic>
          <p:nvPicPr>
            <p:cNvPr id="4" name="Picture 3">
              <a:extLst>
                <a:ext uri="{FF2B5EF4-FFF2-40B4-BE49-F238E27FC236}">
                  <a16:creationId xmlns:a16="http://schemas.microsoft.com/office/drawing/2014/main" id="{7A8FC2EE-EC6D-4D12-99F4-404F3B8D5758}"/>
                </a:ext>
              </a:extLst>
            </p:cNvPr>
            <p:cNvPicPr>
              <a:picLocks noChangeAspect="1"/>
            </p:cNvPicPr>
            <p:nvPr/>
          </p:nvPicPr>
          <p:blipFill>
            <a:blip r:embed="rId2"/>
            <a:stretch>
              <a:fillRect/>
            </a:stretch>
          </p:blipFill>
          <p:spPr>
            <a:xfrm>
              <a:off x="8574834" y="4571199"/>
              <a:ext cx="1315616" cy="1973424"/>
            </a:xfrm>
            <a:prstGeom prst="rect">
              <a:avLst/>
            </a:prstGeom>
          </p:spPr>
        </p:pic>
        <p:pic>
          <p:nvPicPr>
            <p:cNvPr id="5" name="Picture 4">
              <a:extLst>
                <a:ext uri="{FF2B5EF4-FFF2-40B4-BE49-F238E27FC236}">
                  <a16:creationId xmlns:a16="http://schemas.microsoft.com/office/drawing/2014/main" id="{0301E2C1-E493-44FC-A6E3-C3F88BDDDA30}"/>
                </a:ext>
              </a:extLst>
            </p:cNvPr>
            <p:cNvPicPr>
              <a:picLocks noChangeAspect="1"/>
            </p:cNvPicPr>
            <p:nvPr/>
          </p:nvPicPr>
          <p:blipFill>
            <a:blip r:embed="rId3"/>
            <a:stretch>
              <a:fillRect/>
            </a:stretch>
          </p:blipFill>
          <p:spPr>
            <a:xfrm>
              <a:off x="451034" y="4576561"/>
              <a:ext cx="1405758" cy="1968062"/>
            </a:xfrm>
            <a:prstGeom prst="rect">
              <a:avLst/>
            </a:prstGeom>
          </p:spPr>
        </p:pic>
        <p:pic>
          <p:nvPicPr>
            <p:cNvPr id="3" name="Picture 2">
              <a:extLst>
                <a:ext uri="{FF2B5EF4-FFF2-40B4-BE49-F238E27FC236}">
                  <a16:creationId xmlns:a16="http://schemas.microsoft.com/office/drawing/2014/main" id="{F39D962B-E598-46D4-A18F-EEC9EED8BD07}"/>
                </a:ext>
              </a:extLst>
            </p:cNvPr>
            <p:cNvPicPr>
              <a:picLocks noChangeAspect="1"/>
            </p:cNvPicPr>
            <p:nvPr/>
          </p:nvPicPr>
          <p:blipFill>
            <a:blip r:embed="rId4"/>
            <a:stretch>
              <a:fillRect/>
            </a:stretch>
          </p:blipFill>
          <p:spPr>
            <a:xfrm>
              <a:off x="1856792" y="4576561"/>
              <a:ext cx="3708400" cy="1937639"/>
            </a:xfrm>
            <a:prstGeom prst="rect">
              <a:avLst/>
            </a:prstGeom>
          </p:spPr>
        </p:pic>
        <p:pic>
          <p:nvPicPr>
            <p:cNvPr id="6" name="Picture 5">
              <a:extLst>
                <a:ext uri="{FF2B5EF4-FFF2-40B4-BE49-F238E27FC236}">
                  <a16:creationId xmlns:a16="http://schemas.microsoft.com/office/drawing/2014/main" id="{0D4FDD90-EADD-4998-826E-324B6EF8040C}"/>
                </a:ext>
              </a:extLst>
            </p:cNvPr>
            <p:cNvPicPr>
              <a:picLocks noChangeAspect="1"/>
            </p:cNvPicPr>
            <p:nvPr/>
          </p:nvPicPr>
          <p:blipFill>
            <a:blip r:embed="rId5"/>
            <a:stretch>
              <a:fillRect/>
            </a:stretch>
          </p:blipFill>
          <p:spPr>
            <a:xfrm>
              <a:off x="5565192" y="4567339"/>
              <a:ext cx="3009641" cy="1946861"/>
            </a:xfrm>
            <a:prstGeom prst="rect">
              <a:avLst/>
            </a:prstGeom>
          </p:spPr>
        </p:pic>
      </p:grpSp>
      <p:sp>
        <p:nvSpPr>
          <p:cNvPr id="7" name="TextBox 6">
            <a:extLst>
              <a:ext uri="{FF2B5EF4-FFF2-40B4-BE49-F238E27FC236}">
                <a16:creationId xmlns:a16="http://schemas.microsoft.com/office/drawing/2014/main" id="{8E7C63EE-8F2B-4F45-81C1-EA1EB834C4FA}"/>
              </a:ext>
            </a:extLst>
          </p:cNvPr>
          <p:cNvSpPr txBox="1"/>
          <p:nvPr/>
        </p:nvSpPr>
        <p:spPr>
          <a:xfrm>
            <a:off x="4049380" y="1211350"/>
            <a:ext cx="4093240" cy="1107996"/>
          </a:xfrm>
          <a:prstGeom prst="rect">
            <a:avLst/>
          </a:prstGeom>
          <a:noFill/>
        </p:spPr>
        <p:txBody>
          <a:bodyPr wrap="square" rtlCol="0">
            <a:spAutoFit/>
          </a:bodyPr>
          <a:lstStyle/>
          <a:p>
            <a:r>
              <a:rPr lang="en-GB" sz="6600" u="sng" dirty="0">
                <a:solidFill>
                  <a:schemeClr val="accent1">
                    <a:lumMod val="75000"/>
                  </a:schemeClr>
                </a:solidFill>
                <a:latin typeface="NTFPreCursivef" panose="03000400000000000000" pitchFamily="66" charset="0"/>
              </a:rPr>
              <a:t>Core Values</a:t>
            </a:r>
          </a:p>
        </p:txBody>
      </p:sp>
    </p:spTree>
    <p:extLst>
      <p:ext uri="{BB962C8B-B14F-4D97-AF65-F5344CB8AC3E}">
        <p14:creationId xmlns:p14="http://schemas.microsoft.com/office/powerpoint/2010/main" val="603327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5CACE-11DB-4371-8777-58FD8B7BEEFD}"/>
              </a:ext>
            </a:extLst>
          </p:cNvPr>
          <p:cNvSpPr>
            <a:spLocks noGrp="1"/>
          </p:cNvSpPr>
          <p:nvPr>
            <p:ph type="title"/>
          </p:nvPr>
        </p:nvSpPr>
        <p:spPr>
          <a:xfrm>
            <a:off x="3504210" y="496801"/>
            <a:ext cx="5183579" cy="1463040"/>
          </a:xfrm>
        </p:spPr>
        <p:txBody>
          <a:bodyPr>
            <a:normAutofit/>
          </a:bodyPr>
          <a:lstStyle/>
          <a:p>
            <a:r>
              <a:rPr lang="en-GB" sz="6600" u="sng" dirty="0">
                <a:latin typeface="NTFPreCursivef" panose="03000400000000000000" pitchFamily="66" charset="0"/>
              </a:rPr>
              <a:t>Behaviour Values</a:t>
            </a:r>
          </a:p>
        </p:txBody>
      </p:sp>
      <p:sp>
        <p:nvSpPr>
          <p:cNvPr id="3" name="Text Placeholder 2">
            <a:extLst>
              <a:ext uri="{FF2B5EF4-FFF2-40B4-BE49-F238E27FC236}">
                <a16:creationId xmlns:a16="http://schemas.microsoft.com/office/drawing/2014/main" id="{016A6E3E-46AD-4B9E-86BB-E25CB9E8C37E}"/>
              </a:ext>
            </a:extLst>
          </p:cNvPr>
          <p:cNvSpPr>
            <a:spLocks noGrp="1"/>
          </p:cNvSpPr>
          <p:nvPr>
            <p:ph type="body" idx="1"/>
          </p:nvPr>
        </p:nvSpPr>
        <p:spPr>
          <a:xfrm>
            <a:off x="1752600" y="2347643"/>
            <a:ext cx="8686800" cy="2812828"/>
          </a:xfrm>
        </p:spPr>
        <p:txBody>
          <a:bodyPr>
            <a:noAutofit/>
          </a:bodyPr>
          <a:lstStyle/>
          <a:p>
            <a:pPr algn="ctr"/>
            <a:r>
              <a:rPr lang="en-GB" sz="6600" dirty="0">
                <a:solidFill>
                  <a:schemeClr val="tx1">
                    <a:lumMod val="50000"/>
                  </a:schemeClr>
                </a:solidFill>
                <a:latin typeface="NTFPreCursivef" panose="03000400000000000000" pitchFamily="66" charset="0"/>
              </a:rPr>
              <a:t>Be ready </a:t>
            </a:r>
          </a:p>
          <a:p>
            <a:pPr algn="ctr"/>
            <a:r>
              <a:rPr lang="en-GB" sz="6600" dirty="0">
                <a:solidFill>
                  <a:schemeClr val="tx1">
                    <a:lumMod val="50000"/>
                  </a:schemeClr>
                </a:solidFill>
                <a:latin typeface="NTFPreCursivef" panose="03000400000000000000" pitchFamily="66" charset="0"/>
              </a:rPr>
              <a:t>Be safe</a:t>
            </a:r>
          </a:p>
          <a:p>
            <a:pPr algn="ctr"/>
            <a:r>
              <a:rPr lang="en-GB" sz="6600" dirty="0">
                <a:solidFill>
                  <a:schemeClr val="tx1">
                    <a:lumMod val="50000"/>
                  </a:schemeClr>
                </a:solidFill>
                <a:latin typeface="NTFPreCursivef" panose="03000400000000000000" pitchFamily="66" charset="0"/>
              </a:rPr>
              <a:t>Be respectful</a:t>
            </a:r>
          </a:p>
        </p:txBody>
      </p:sp>
    </p:spTree>
    <p:extLst>
      <p:ext uri="{BB962C8B-B14F-4D97-AF65-F5344CB8AC3E}">
        <p14:creationId xmlns:p14="http://schemas.microsoft.com/office/powerpoint/2010/main" val="2445387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CBC58-7363-4522-B28F-BD109DCA033E}"/>
              </a:ext>
            </a:extLst>
          </p:cNvPr>
          <p:cNvSpPr>
            <a:spLocks noGrp="1"/>
          </p:cNvSpPr>
          <p:nvPr>
            <p:ph type="title"/>
          </p:nvPr>
        </p:nvSpPr>
        <p:spPr>
          <a:xfrm>
            <a:off x="436257" y="513185"/>
            <a:ext cx="11319484" cy="5094514"/>
          </a:xfrm>
        </p:spPr>
        <p:txBody>
          <a:bodyPr anchor="t">
            <a:noAutofit/>
          </a:bodyPr>
          <a:lstStyle/>
          <a:p>
            <a:pPr algn="ctr"/>
            <a:r>
              <a:rPr lang="en-GB" sz="6600" u="sng" dirty="0">
                <a:latin typeface="NTFPreCursivef" panose="03000400000000000000" pitchFamily="66" charset="0"/>
              </a:rPr>
              <a:t>Class Charter</a:t>
            </a:r>
            <a:br>
              <a:rPr lang="en-GB" sz="6600" u="sng" dirty="0">
                <a:latin typeface="NTFPreCursivef" panose="03000400000000000000" pitchFamily="66" charset="0"/>
              </a:rPr>
            </a:br>
            <a:r>
              <a:rPr lang="en-GB" sz="4100" dirty="0">
                <a:solidFill>
                  <a:schemeClr val="tx1">
                    <a:lumMod val="50000"/>
                  </a:schemeClr>
                </a:solidFill>
                <a:latin typeface="NTFPreCursivef" panose="03000400000000000000" pitchFamily="66" charset="0"/>
              </a:rPr>
              <a:t>To start the year, as a class, we create a class charter that links to the United Nation Convention of the rights of the Child and our behaviour values.</a:t>
            </a:r>
            <a:br>
              <a:rPr lang="en-GB" sz="6000" dirty="0">
                <a:highlight>
                  <a:srgbClr val="FFFF00"/>
                </a:highlight>
                <a:latin typeface="NTFPreCursivef" panose="03000400000000000000" pitchFamily="66" charset="0"/>
              </a:rPr>
            </a:br>
            <a:br>
              <a:rPr lang="en-GB" sz="6000" dirty="0">
                <a:highlight>
                  <a:srgbClr val="FFFF00"/>
                </a:highlight>
                <a:latin typeface="NTFPreCursivef" panose="03000400000000000000" pitchFamily="66" charset="0"/>
              </a:rPr>
            </a:br>
            <a:endParaRPr lang="en-GB" sz="6000" u="sng" dirty="0">
              <a:latin typeface="NTFPreCursivef" panose="03000400000000000000" pitchFamily="66" charset="0"/>
            </a:endParaRPr>
          </a:p>
        </p:txBody>
      </p:sp>
      <p:pic>
        <p:nvPicPr>
          <p:cNvPr id="1026" name="Picture 2" descr="Child-friendly UNCRC Poster leaflet - Play Scotland">
            <a:extLst>
              <a:ext uri="{FF2B5EF4-FFF2-40B4-BE49-F238E27FC236}">
                <a16:creationId xmlns:a16="http://schemas.microsoft.com/office/drawing/2014/main" id="{35C7498F-3E0A-404E-86E7-6DDC604CC1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4263" y="3635438"/>
            <a:ext cx="2283473" cy="3021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603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2C251-CA41-46C8-9C42-EF0DF8B7AA64}"/>
              </a:ext>
            </a:extLst>
          </p:cNvPr>
          <p:cNvSpPr>
            <a:spLocks noGrp="1"/>
          </p:cNvSpPr>
          <p:nvPr>
            <p:ph type="title"/>
          </p:nvPr>
        </p:nvSpPr>
        <p:spPr>
          <a:xfrm>
            <a:off x="466530" y="606490"/>
            <a:ext cx="11258940" cy="5598368"/>
          </a:xfrm>
        </p:spPr>
        <p:txBody>
          <a:bodyPr anchor="t">
            <a:normAutofit fontScale="90000"/>
          </a:bodyPr>
          <a:lstStyle/>
          <a:p>
            <a:r>
              <a:rPr lang="en-GB" sz="6600" u="sng" dirty="0">
                <a:latin typeface="NTFPreCursivef" panose="03000400000000000000" pitchFamily="66" charset="0"/>
              </a:rPr>
              <a:t>Whole School Topics</a:t>
            </a:r>
            <a:br>
              <a:rPr lang="en-GB" sz="6600" u="sng" dirty="0">
                <a:latin typeface="NTFPreCursivef" panose="03000400000000000000" pitchFamily="66" charset="0"/>
              </a:rPr>
            </a:br>
            <a:br>
              <a:rPr lang="en-GB" u="sng" dirty="0">
                <a:latin typeface="NTFPreCursivef" panose="03000400000000000000" pitchFamily="66" charset="0"/>
              </a:rPr>
            </a:br>
            <a:r>
              <a:rPr lang="en-GB" dirty="0">
                <a:latin typeface="NTFPreCursivef" panose="03000400000000000000" pitchFamily="66" charset="0"/>
              </a:rPr>
              <a:t>Autumn - </a:t>
            </a:r>
            <a:r>
              <a:rPr lang="en-GB" dirty="0">
                <a:solidFill>
                  <a:schemeClr val="tx2">
                    <a:lumMod val="95000"/>
                    <a:lumOff val="5000"/>
                  </a:schemeClr>
                </a:solidFill>
                <a:latin typeface="NTFPreCursivef" panose="03000400000000000000" pitchFamily="66" charset="0"/>
              </a:rPr>
              <a:t>Our World- Stone Age to Iron Age</a:t>
            </a:r>
            <a:br>
              <a:rPr lang="en-GB" dirty="0">
                <a:solidFill>
                  <a:schemeClr val="tx2">
                    <a:lumMod val="95000"/>
                    <a:lumOff val="5000"/>
                  </a:schemeClr>
                </a:solidFill>
                <a:latin typeface="NTFPreCursivef" panose="03000400000000000000" pitchFamily="66" charset="0"/>
              </a:rPr>
            </a:br>
            <a:r>
              <a:rPr lang="en-GB" dirty="0">
                <a:latin typeface="NTFPreCursivef" panose="03000400000000000000" pitchFamily="66" charset="0"/>
              </a:rPr>
              <a:t>Spring - </a:t>
            </a:r>
            <a:r>
              <a:rPr lang="en-GB" dirty="0">
                <a:solidFill>
                  <a:schemeClr val="tx2">
                    <a:lumMod val="95000"/>
                    <a:lumOff val="5000"/>
                  </a:schemeClr>
                </a:solidFill>
                <a:latin typeface="NTFPreCursivef" panose="03000400000000000000" pitchFamily="66" charset="0"/>
              </a:rPr>
              <a:t>Our Community – STEM and Social Justice (Refugees)  </a:t>
            </a:r>
            <a:br>
              <a:rPr lang="en-GB" dirty="0">
                <a:solidFill>
                  <a:schemeClr val="tx2">
                    <a:lumMod val="95000"/>
                    <a:lumOff val="5000"/>
                  </a:schemeClr>
                </a:solidFill>
                <a:latin typeface="NTFPreCursivef" panose="03000400000000000000" pitchFamily="66" charset="0"/>
              </a:rPr>
            </a:br>
            <a:r>
              <a:rPr lang="en-GB" dirty="0">
                <a:latin typeface="NTFPreCursivef" panose="03000400000000000000" pitchFamily="66" charset="0"/>
              </a:rPr>
              <a:t>Summer - </a:t>
            </a:r>
            <a:r>
              <a:rPr lang="en-GB" dirty="0">
                <a:solidFill>
                  <a:schemeClr val="tx2">
                    <a:lumMod val="95000"/>
                    <a:lumOff val="5000"/>
                  </a:schemeClr>
                </a:solidFill>
                <a:latin typeface="NTFPreCursivef" panose="03000400000000000000" pitchFamily="66" charset="0"/>
              </a:rPr>
              <a:t>Our Environment – Our Local Area </a:t>
            </a:r>
            <a:br>
              <a:rPr lang="en-GB" dirty="0">
                <a:solidFill>
                  <a:schemeClr val="tx2">
                    <a:lumMod val="95000"/>
                    <a:lumOff val="5000"/>
                  </a:schemeClr>
                </a:solidFill>
                <a:latin typeface="NTFPreCursivef" panose="03000400000000000000" pitchFamily="66" charset="0"/>
              </a:rPr>
            </a:br>
            <a:br>
              <a:rPr lang="en-GB" dirty="0">
                <a:solidFill>
                  <a:schemeClr val="tx2">
                    <a:lumMod val="95000"/>
                    <a:lumOff val="5000"/>
                  </a:schemeClr>
                </a:solidFill>
                <a:latin typeface="NTFPreCursivef" panose="03000400000000000000" pitchFamily="66" charset="0"/>
              </a:rPr>
            </a:br>
            <a:endParaRPr lang="en-GB" dirty="0">
              <a:solidFill>
                <a:schemeClr val="tx2">
                  <a:lumMod val="95000"/>
                  <a:lumOff val="5000"/>
                </a:schemeClr>
              </a:solidFill>
              <a:latin typeface="NTFPreCursivef" panose="03000400000000000000" pitchFamily="66" charset="0"/>
            </a:endParaRPr>
          </a:p>
        </p:txBody>
      </p:sp>
    </p:spTree>
    <p:extLst>
      <p:ext uri="{BB962C8B-B14F-4D97-AF65-F5344CB8AC3E}">
        <p14:creationId xmlns:p14="http://schemas.microsoft.com/office/powerpoint/2010/main" val="3119715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9AD90F9-59A2-4C4B-B940-9FBBB828C19B}"/>
              </a:ext>
            </a:extLst>
          </p:cNvPr>
          <p:cNvSpPr>
            <a:spLocks noGrp="1"/>
          </p:cNvSpPr>
          <p:nvPr>
            <p:ph type="title"/>
          </p:nvPr>
        </p:nvSpPr>
        <p:spPr>
          <a:xfrm>
            <a:off x="1066800" y="111968"/>
            <a:ext cx="10058400" cy="1188720"/>
          </a:xfrm>
        </p:spPr>
        <p:txBody>
          <a:bodyPr>
            <a:normAutofit/>
          </a:bodyPr>
          <a:lstStyle/>
          <a:p>
            <a:pPr algn="ctr"/>
            <a:r>
              <a:rPr lang="en-GB" sz="6600" u="sng" dirty="0">
                <a:latin typeface="NTFPreCursivefk" panose="03000400000000000000" pitchFamily="66" charset="0"/>
              </a:rPr>
              <a:t>Curriculum </a:t>
            </a:r>
          </a:p>
        </p:txBody>
      </p:sp>
      <p:sp>
        <p:nvSpPr>
          <p:cNvPr id="7" name="Content Placeholder 6">
            <a:extLst>
              <a:ext uri="{FF2B5EF4-FFF2-40B4-BE49-F238E27FC236}">
                <a16:creationId xmlns:a16="http://schemas.microsoft.com/office/drawing/2014/main" id="{735A9AD2-3CD2-4F0F-9BAA-F12F5AC99DF1}"/>
              </a:ext>
            </a:extLst>
          </p:cNvPr>
          <p:cNvSpPr>
            <a:spLocks noGrp="1"/>
          </p:cNvSpPr>
          <p:nvPr>
            <p:ph idx="1"/>
          </p:nvPr>
        </p:nvSpPr>
        <p:spPr>
          <a:xfrm>
            <a:off x="214604" y="1231641"/>
            <a:ext cx="5881396" cy="5514391"/>
          </a:xfrm>
        </p:spPr>
        <p:txBody>
          <a:bodyPr>
            <a:normAutofit fontScale="70000" lnSpcReduction="20000"/>
          </a:bodyPr>
          <a:lstStyle/>
          <a:p>
            <a:pPr marL="0" indent="0" algn="ctr">
              <a:buNone/>
            </a:pPr>
            <a:r>
              <a:rPr lang="en-GB" sz="5800" u="sng" dirty="0">
                <a:solidFill>
                  <a:schemeClr val="tx2">
                    <a:lumMod val="95000"/>
                    <a:lumOff val="5000"/>
                  </a:schemeClr>
                </a:solidFill>
                <a:latin typeface="NTFPreCursivefk" panose="03000400000000000000" pitchFamily="66" charset="0"/>
              </a:rPr>
              <a:t>Continuing from Year 2: </a:t>
            </a:r>
          </a:p>
          <a:p>
            <a:pPr marL="285750" indent="-285750"/>
            <a:r>
              <a:rPr lang="en-GB" sz="5800" dirty="0">
                <a:solidFill>
                  <a:schemeClr val="tx2">
                    <a:lumMod val="95000"/>
                    <a:lumOff val="5000"/>
                  </a:schemeClr>
                </a:solidFill>
                <a:latin typeface="NTFPreCursivefk" panose="03000400000000000000" pitchFamily="66" charset="0"/>
              </a:rPr>
              <a:t>Read, Write, Inc </a:t>
            </a:r>
          </a:p>
          <a:p>
            <a:pPr marL="285750" indent="-285750"/>
            <a:r>
              <a:rPr lang="en-GB" sz="5800" dirty="0">
                <a:solidFill>
                  <a:schemeClr val="tx2">
                    <a:lumMod val="95000"/>
                    <a:lumOff val="5000"/>
                  </a:schemeClr>
                </a:solidFill>
                <a:latin typeface="NTFPreCursivefk" panose="03000400000000000000" pitchFamily="66" charset="0"/>
              </a:rPr>
              <a:t>Maths No Problem </a:t>
            </a:r>
          </a:p>
          <a:p>
            <a:pPr marL="285750" indent="-285750"/>
            <a:r>
              <a:rPr lang="en-GB" sz="5800" dirty="0">
                <a:solidFill>
                  <a:schemeClr val="tx2">
                    <a:lumMod val="95000"/>
                    <a:lumOff val="5000"/>
                  </a:schemeClr>
                </a:solidFill>
                <a:latin typeface="NTFPreCursivefk" panose="03000400000000000000" pitchFamily="66" charset="0"/>
              </a:rPr>
              <a:t>GPAS </a:t>
            </a:r>
          </a:p>
          <a:p>
            <a:pPr marL="285750" indent="-285750"/>
            <a:r>
              <a:rPr lang="en-GB" sz="5800" dirty="0">
                <a:solidFill>
                  <a:schemeClr val="tx2">
                    <a:lumMod val="95000"/>
                    <a:lumOff val="5000"/>
                  </a:schemeClr>
                </a:solidFill>
                <a:latin typeface="NTFPreCursivefk" panose="03000400000000000000" pitchFamily="66" charset="0"/>
              </a:rPr>
              <a:t>Active Read </a:t>
            </a:r>
          </a:p>
          <a:p>
            <a:pPr marL="285750" indent="-285750"/>
            <a:r>
              <a:rPr lang="en-GB" sz="5800" dirty="0">
                <a:solidFill>
                  <a:schemeClr val="tx2">
                    <a:lumMod val="95000"/>
                    <a:lumOff val="5000"/>
                  </a:schemeClr>
                </a:solidFill>
                <a:latin typeface="NTFPreCursivefk" panose="03000400000000000000" pitchFamily="66" charset="0"/>
              </a:rPr>
              <a:t>Science </a:t>
            </a:r>
          </a:p>
          <a:p>
            <a:pPr marL="285750" indent="-285750"/>
            <a:r>
              <a:rPr lang="en-GB" sz="5800" dirty="0">
                <a:solidFill>
                  <a:schemeClr val="tx2">
                    <a:lumMod val="95000"/>
                    <a:lumOff val="5000"/>
                  </a:schemeClr>
                </a:solidFill>
                <a:latin typeface="NTFPreCursivefk" panose="03000400000000000000" pitchFamily="66" charset="0"/>
              </a:rPr>
              <a:t>Foundation Subjects </a:t>
            </a:r>
          </a:p>
          <a:p>
            <a:pPr marL="285750" indent="-285750"/>
            <a:r>
              <a:rPr lang="en-GB" sz="5800" dirty="0">
                <a:solidFill>
                  <a:schemeClr val="tx2">
                    <a:lumMod val="95000"/>
                    <a:lumOff val="5000"/>
                  </a:schemeClr>
                </a:solidFill>
                <a:latin typeface="NTFPreCursivefk" panose="03000400000000000000" pitchFamily="66" charset="0"/>
              </a:rPr>
              <a:t>Morning Maths</a:t>
            </a:r>
          </a:p>
          <a:p>
            <a:endParaRPr lang="en-GB" dirty="0"/>
          </a:p>
        </p:txBody>
      </p:sp>
      <p:sp>
        <p:nvSpPr>
          <p:cNvPr id="10" name="Content Placeholder 6">
            <a:extLst>
              <a:ext uri="{FF2B5EF4-FFF2-40B4-BE49-F238E27FC236}">
                <a16:creationId xmlns:a16="http://schemas.microsoft.com/office/drawing/2014/main" id="{77CBD9DB-E2BF-4466-B82B-A0D4A73057ED}"/>
              </a:ext>
            </a:extLst>
          </p:cNvPr>
          <p:cNvSpPr txBox="1">
            <a:spLocks/>
          </p:cNvSpPr>
          <p:nvPr/>
        </p:nvSpPr>
        <p:spPr>
          <a:xfrm>
            <a:off x="6096000" y="1231640"/>
            <a:ext cx="5881396" cy="55143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a:lstStyle>
          <a:p>
            <a:pPr marL="0" indent="0" algn="ctr">
              <a:buFont typeface="Arial" pitchFamily="34" charset="0"/>
              <a:buNone/>
            </a:pPr>
            <a:r>
              <a:rPr lang="en-GB" sz="4400" u="sng" dirty="0">
                <a:solidFill>
                  <a:schemeClr val="tx2">
                    <a:lumMod val="95000"/>
                    <a:lumOff val="5000"/>
                  </a:schemeClr>
                </a:solidFill>
                <a:latin typeface="NTFPreCursivefk" panose="03000400000000000000" pitchFamily="66" charset="0"/>
              </a:rPr>
              <a:t>New in Year 3: </a:t>
            </a:r>
          </a:p>
          <a:p>
            <a:pPr marL="285750" indent="-285750"/>
            <a:r>
              <a:rPr lang="en-GB" sz="4400" dirty="0">
                <a:solidFill>
                  <a:schemeClr val="tx2">
                    <a:lumMod val="95000"/>
                    <a:lumOff val="5000"/>
                  </a:schemeClr>
                </a:solidFill>
                <a:latin typeface="NTFPreCursivefk" panose="03000400000000000000" pitchFamily="66" charset="0"/>
              </a:rPr>
              <a:t>Spanish – every week. </a:t>
            </a:r>
          </a:p>
          <a:p>
            <a:pPr marL="285750" indent="-285750"/>
            <a:r>
              <a:rPr lang="en-GB" sz="4400" dirty="0">
                <a:solidFill>
                  <a:schemeClr val="tx2">
                    <a:lumMod val="95000"/>
                    <a:lumOff val="5000"/>
                  </a:schemeClr>
                </a:solidFill>
                <a:latin typeface="NTFPreCursivefk" panose="03000400000000000000" pitchFamily="66" charset="0"/>
              </a:rPr>
              <a:t>Chess – every week. </a:t>
            </a:r>
          </a:p>
          <a:p>
            <a:pPr marL="285750" indent="-285750"/>
            <a:r>
              <a:rPr lang="en-GB" sz="4400" dirty="0">
                <a:solidFill>
                  <a:schemeClr val="tx2">
                    <a:lumMod val="95000"/>
                    <a:lumOff val="5000"/>
                  </a:schemeClr>
                </a:solidFill>
                <a:latin typeface="NTFPreCursivefk" panose="03000400000000000000" pitchFamily="66" charset="0"/>
              </a:rPr>
              <a:t>Swimming –</a:t>
            </a:r>
          </a:p>
          <a:p>
            <a:pPr marL="0" indent="0">
              <a:buNone/>
            </a:pPr>
            <a:r>
              <a:rPr lang="en-GB" sz="4400" dirty="0">
                <a:solidFill>
                  <a:schemeClr val="tx2">
                    <a:lumMod val="95000"/>
                    <a:lumOff val="5000"/>
                  </a:schemeClr>
                </a:solidFill>
                <a:latin typeface="NTFPreCursivefk" panose="03000400000000000000" pitchFamily="66" charset="0"/>
              </a:rPr>
              <a:t>Class 6 </a:t>
            </a:r>
            <a:r>
              <a:rPr lang="en-GB" sz="4400" dirty="0" err="1">
                <a:solidFill>
                  <a:schemeClr val="tx2">
                    <a:lumMod val="95000"/>
                    <a:lumOff val="5000"/>
                  </a:schemeClr>
                </a:solidFill>
                <a:latin typeface="NTFPreCursivefk" panose="03000400000000000000" pitchFamily="66" charset="0"/>
              </a:rPr>
              <a:t>wb</a:t>
            </a:r>
            <a:r>
              <a:rPr lang="en-GB" sz="4400" dirty="0">
                <a:solidFill>
                  <a:schemeClr val="tx2">
                    <a:lumMod val="95000"/>
                    <a:lumOff val="5000"/>
                  </a:schemeClr>
                </a:solidFill>
                <a:latin typeface="NTFPreCursivefk" panose="03000400000000000000" pitchFamily="66" charset="0"/>
              </a:rPr>
              <a:t> 13/11/23</a:t>
            </a:r>
          </a:p>
          <a:p>
            <a:pPr marL="0" indent="0">
              <a:buNone/>
            </a:pPr>
            <a:r>
              <a:rPr lang="en-GB" sz="4400" dirty="0">
                <a:solidFill>
                  <a:schemeClr val="tx2">
                    <a:lumMod val="95000"/>
                    <a:lumOff val="5000"/>
                  </a:schemeClr>
                </a:solidFill>
                <a:latin typeface="NTFPreCursivefk" panose="03000400000000000000" pitchFamily="66" charset="0"/>
              </a:rPr>
              <a:t>Class 5 </a:t>
            </a:r>
            <a:r>
              <a:rPr lang="en-GB" sz="4400" dirty="0" err="1">
                <a:solidFill>
                  <a:schemeClr val="tx2">
                    <a:lumMod val="95000"/>
                    <a:lumOff val="5000"/>
                  </a:schemeClr>
                </a:solidFill>
                <a:latin typeface="NTFPreCursivefk" panose="03000400000000000000" pitchFamily="66" charset="0"/>
              </a:rPr>
              <a:t>wb</a:t>
            </a:r>
            <a:r>
              <a:rPr lang="en-GB" sz="4400" dirty="0">
                <a:solidFill>
                  <a:schemeClr val="tx2">
                    <a:lumMod val="95000"/>
                    <a:lumOff val="5000"/>
                  </a:schemeClr>
                </a:solidFill>
                <a:latin typeface="NTFPreCursivefk" panose="03000400000000000000" pitchFamily="66" charset="0"/>
              </a:rPr>
              <a:t> 20/11/23</a:t>
            </a:r>
          </a:p>
          <a:p>
            <a:endParaRPr lang="en-GB" dirty="0"/>
          </a:p>
        </p:txBody>
      </p:sp>
      <p:sp>
        <p:nvSpPr>
          <p:cNvPr id="2" name="TextBox 1">
            <a:extLst>
              <a:ext uri="{FF2B5EF4-FFF2-40B4-BE49-F238E27FC236}">
                <a16:creationId xmlns:a16="http://schemas.microsoft.com/office/drawing/2014/main" id="{9C7E2F3A-C8E2-4649-B54A-4E99C89F95EA}"/>
              </a:ext>
            </a:extLst>
          </p:cNvPr>
          <p:cNvSpPr txBox="1"/>
          <p:nvPr/>
        </p:nvSpPr>
        <p:spPr>
          <a:xfrm>
            <a:off x="6727372" y="6099700"/>
            <a:ext cx="4759316" cy="646331"/>
          </a:xfrm>
          <a:prstGeom prst="rect">
            <a:avLst/>
          </a:prstGeom>
          <a:noFill/>
        </p:spPr>
        <p:txBody>
          <a:bodyPr wrap="none" rtlCol="0">
            <a:spAutoFit/>
          </a:bodyPr>
          <a:lstStyle/>
          <a:p>
            <a:r>
              <a:rPr lang="en-GB" dirty="0">
                <a:hlinkClick r:id="rId2"/>
              </a:rPr>
              <a:t>https://www.stbridgets.wirral.sch.uk/website</a:t>
            </a:r>
            <a:endParaRPr lang="en-GB" dirty="0"/>
          </a:p>
          <a:p>
            <a:endParaRPr lang="en-GB" dirty="0"/>
          </a:p>
        </p:txBody>
      </p:sp>
    </p:spTree>
    <p:extLst>
      <p:ext uri="{BB962C8B-B14F-4D97-AF65-F5344CB8AC3E}">
        <p14:creationId xmlns:p14="http://schemas.microsoft.com/office/powerpoint/2010/main" val="1895471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FC11A-F4E9-47BF-9C85-CA0E6CCA32C4}"/>
              </a:ext>
            </a:extLst>
          </p:cNvPr>
          <p:cNvSpPr>
            <a:spLocks noGrp="1"/>
          </p:cNvSpPr>
          <p:nvPr>
            <p:ph type="title"/>
          </p:nvPr>
        </p:nvSpPr>
        <p:spPr>
          <a:xfrm>
            <a:off x="414435" y="818301"/>
            <a:ext cx="11363130" cy="1463040"/>
          </a:xfrm>
        </p:spPr>
        <p:txBody>
          <a:bodyPr anchor="t">
            <a:normAutofit fontScale="90000"/>
          </a:bodyPr>
          <a:lstStyle/>
          <a:p>
            <a:r>
              <a:rPr lang="en-GB" sz="7300" u="sng" dirty="0">
                <a:latin typeface="NTFPreCursivef" panose="03000400000000000000" pitchFamily="66" charset="0"/>
              </a:rPr>
              <a:t>Trips and Visits</a:t>
            </a:r>
            <a:br>
              <a:rPr lang="en-GB" u="sng" dirty="0">
                <a:latin typeface="NTFPreCursivef" panose="03000400000000000000" pitchFamily="66" charset="0"/>
              </a:rPr>
            </a:br>
            <a:br>
              <a:rPr lang="en-GB" u="sng" dirty="0">
                <a:latin typeface="NTFPreCursivef" panose="03000400000000000000" pitchFamily="66" charset="0"/>
              </a:rPr>
            </a:br>
            <a:r>
              <a:rPr lang="en-GB" dirty="0">
                <a:latin typeface="NTFPreCursivef" panose="03000400000000000000" pitchFamily="66" charset="0"/>
              </a:rPr>
              <a:t>Autumn term- </a:t>
            </a:r>
            <a:r>
              <a:rPr lang="en-GB" dirty="0">
                <a:solidFill>
                  <a:schemeClr val="tx2">
                    <a:lumMod val="95000"/>
                    <a:lumOff val="5000"/>
                  </a:schemeClr>
                </a:solidFill>
                <a:latin typeface="NTFPreCursivef" panose="03000400000000000000" pitchFamily="66" charset="0"/>
              </a:rPr>
              <a:t>Liverpool Museum and Gurdwara</a:t>
            </a:r>
            <a:br>
              <a:rPr lang="en-GB" dirty="0">
                <a:latin typeface="NTFPreCursivef" panose="03000400000000000000" pitchFamily="66" charset="0"/>
              </a:rPr>
            </a:br>
            <a:r>
              <a:rPr lang="en-GB" dirty="0">
                <a:latin typeface="NTFPreCursivef" panose="03000400000000000000" pitchFamily="66" charset="0"/>
              </a:rPr>
              <a:t>Spring term- </a:t>
            </a:r>
            <a:r>
              <a:rPr lang="en-GB" dirty="0">
                <a:solidFill>
                  <a:schemeClr val="tx2">
                    <a:lumMod val="95000"/>
                    <a:lumOff val="5000"/>
                  </a:schemeClr>
                </a:solidFill>
                <a:latin typeface="NTFPreCursivef" panose="03000400000000000000" pitchFamily="66" charset="0"/>
              </a:rPr>
              <a:t>tbc</a:t>
            </a:r>
            <a:br>
              <a:rPr lang="en-GB" dirty="0">
                <a:latin typeface="NTFPreCursivef" panose="03000400000000000000" pitchFamily="66" charset="0"/>
              </a:rPr>
            </a:br>
            <a:r>
              <a:rPr lang="en-GB" dirty="0">
                <a:latin typeface="NTFPreCursivef" panose="03000400000000000000" pitchFamily="66" charset="0"/>
              </a:rPr>
              <a:t>Summer term- </a:t>
            </a:r>
            <a:r>
              <a:rPr lang="en-GB" dirty="0">
                <a:solidFill>
                  <a:schemeClr val="tx2">
                    <a:lumMod val="95000"/>
                    <a:lumOff val="5000"/>
                  </a:schemeClr>
                </a:solidFill>
                <a:latin typeface="NTFPreCursivef" panose="03000400000000000000" pitchFamily="66" charset="0"/>
              </a:rPr>
              <a:t>River Dee</a:t>
            </a:r>
            <a:br>
              <a:rPr lang="en-GB" dirty="0">
                <a:solidFill>
                  <a:schemeClr val="tx2">
                    <a:lumMod val="95000"/>
                    <a:lumOff val="5000"/>
                  </a:schemeClr>
                </a:solidFill>
                <a:latin typeface="NTFPreCursivef" panose="03000400000000000000" pitchFamily="66" charset="0"/>
              </a:rPr>
            </a:br>
            <a:br>
              <a:rPr lang="en-GB" dirty="0">
                <a:solidFill>
                  <a:schemeClr val="tx2">
                    <a:lumMod val="95000"/>
                    <a:lumOff val="5000"/>
                  </a:schemeClr>
                </a:solidFill>
                <a:latin typeface="NTFPreCursivef" panose="03000400000000000000" pitchFamily="66" charset="0"/>
              </a:rPr>
            </a:br>
            <a:r>
              <a:rPr lang="en-GB" dirty="0">
                <a:latin typeface="NTFPreCursivef" panose="03000400000000000000" pitchFamily="66" charset="0"/>
              </a:rPr>
              <a:t>Several visitors </a:t>
            </a:r>
            <a:r>
              <a:rPr lang="en-GB" dirty="0">
                <a:solidFill>
                  <a:schemeClr val="tx2">
                    <a:lumMod val="95000"/>
                    <a:lumOff val="5000"/>
                  </a:schemeClr>
                </a:solidFill>
                <a:latin typeface="NTFPreCursivef" panose="03000400000000000000" pitchFamily="66" charset="0"/>
              </a:rPr>
              <a:t>throughout the year from Hi-Impact (Science, DT and Computing)</a:t>
            </a:r>
            <a:br>
              <a:rPr lang="en-GB" dirty="0">
                <a:solidFill>
                  <a:schemeClr val="tx2">
                    <a:lumMod val="95000"/>
                    <a:lumOff val="5000"/>
                  </a:schemeClr>
                </a:solidFill>
                <a:latin typeface="NTFPreCursivef" panose="03000400000000000000" pitchFamily="66" charset="0"/>
              </a:rPr>
            </a:br>
            <a:endParaRPr lang="en-GB" dirty="0">
              <a:solidFill>
                <a:schemeClr val="tx2">
                  <a:lumMod val="95000"/>
                  <a:lumOff val="5000"/>
                </a:schemeClr>
              </a:solidFill>
              <a:latin typeface="NTFPreCursivef" panose="03000400000000000000" pitchFamily="66" charset="0"/>
            </a:endParaRPr>
          </a:p>
        </p:txBody>
      </p:sp>
    </p:spTree>
    <p:extLst>
      <p:ext uri="{BB962C8B-B14F-4D97-AF65-F5344CB8AC3E}">
        <p14:creationId xmlns:p14="http://schemas.microsoft.com/office/powerpoint/2010/main" val="331744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577D5-CECB-47B1-8740-4DBB465B9DD6}"/>
              </a:ext>
            </a:extLst>
          </p:cNvPr>
          <p:cNvSpPr>
            <a:spLocks noGrp="1"/>
          </p:cNvSpPr>
          <p:nvPr>
            <p:ph type="title"/>
          </p:nvPr>
        </p:nvSpPr>
        <p:spPr>
          <a:xfrm>
            <a:off x="834394" y="480171"/>
            <a:ext cx="10523211" cy="5897657"/>
          </a:xfrm>
        </p:spPr>
        <p:txBody>
          <a:bodyPr anchor="t">
            <a:normAutofit fontScale="90000"/>
          </a:bodyPr>
          <a:lstStyle/>
          <a:p>
            <a:r>
              <a:rPr lang="en-GB" sz="7300" u="sng" dirty="0">
                <a:latin typeface="NTFPreCursivef" panose="03000400000000000000" pitchFamily="66" charset="0"/>
              </a:rPr>
              <a:t>P.E</a:t>
            </a:r>
            <a:br>
              <a:rPr lang="en-GB" u="sng" dirty="0">
                <a:latin typeface="NTFPreCursivef" panose="03000400000000000000" pitchFamily="66" charset="0"/>
              </a:rPr>
            </a:br>
            <a:br>
              <a:rPr lang="en-GB" u="sng" dirty="0">
                <a:latin typeface="NTFPreCursivef" panose="03000400000000000000" pitchFamily="66" charset="0"/>
              </a:rPr>
            </a:br>
            <a:r>
              <a:rPr lang="en-GB" dirty="0">
                <a:solidFill>
                  <a:schemeClr val="tx2">
                    <a:lumMod val="95000"/>
                    <a:lumOff val="5000"/>
                  </a:schemeClr>
                </a:solidFill>
                <a:latin typeface="NTFPreCursivef" panose="03000400000000000000" pitchFamily="66" charset="0"/>
              </a:rPr>
              <a:t>hair tied back</a:t>
            </a:r>
            <a:br>
              <a:rPr lang="en-GB" dirty="0">
                <a:solidFill>
                  <a:schemeClr val="tx2">
                    <a:lumMod val="95000"/>
                    <a:lumOff val="5000"/>
                  </a:schemeClr>
                </a:solidFill>
                <a:latin typeface="NTFPreCursivef" panose="03000400000000000000" pitchFamily="66" charset="0"/>
              </a:rPr>
            </a:br>
            <a:r>
              <a:rPr lang="en-GB" dirty="0">
                <a:solidFill>
                  <a:schemeClr val="tx2">
                    <a:lumMod val="95000"/>
                    <a:lumOff val="5000"/>
                  </a:schemeClr>
                </a:solidFill>
                <a:latin typeface="NTFPreCursivef" panose="03000400000000000000" pitchFamily="66" charset="0"/>
              </a:rPr>
              <a:t>earrings covered or taken out</a:t>
            </a:r>
            <a:br>
              <a:rPr lang="en-GB" dirty="0">
                <a:solidFill>
                  <a:schemeClr val="tx2">
                    <a:lumMod val="95000"/>
                    <a:lumOff val="5000"/>
                  </a:schemeClr>
                </a:solidFill>
                <a:latin typeface="NTFPreCursivef" panose="03000400000000000000" pitchFamily="66" charset="0"/>
              </a:rPr>
            </a:br>
            <a:r>
              <a:rPr lang="en-GB" dirty="0">
                <a:solidFill>
                  <a:schemeClr val="tx2">
                    <a:lumMod val="95000"/>
                    <a:lumOff val="5000"/>
                  </a:schemeClr>
                </a:solidFill>
                <a:latin typeface="NTFPreCursivef" panose="03000400000000000000" pitchFamily="66" charset="0"/>
              </a:rPr>
              <a:t>PE kit- dark</a:t>
            </a:r>
            <a:r>
              <a:rPr lang="en-GB" b="1" dirty="0">
                <a:solidFill>
                  <a:schemeClr val="tx2">
                    <a:lumMod val="95000"/>
                    <a:lumOff val="5000"/>
                  </a:schemeClr>
                </a:solidFill>
                <a:latin typeface="NTFPreCursivef" panose="03000400000000000000" pitchFamily="66" charset="0"/>
              </a:rPr>
              <a:t> </a:t>
            </a:r>
            <a:r>
              <a:rPr lang="en-GB" dirty="0">
                <a:solidFill>
                  <a:schemeClr val="tx2">
                    <a:lumMod val="95000"/>
                    <a:lumOff val="5000"/>
                  </a:schemeClr>
                </a:solidFill>
                <a:latin typeface="NTFPreCursivef" panose="03000400000000000000" pitchFamily="66" charset="0"/>
              </a:rPr>
              <a:t>tracksuit, yellow PE top and trainers</a:t>
            </a:r>
            <a:br>
              <a:rPr lang="en-GB" dirty="0">
                <a:latin typeface="NTFPreCursivef" panose="03000400000000000000" pitchFamily="66" charset="0"/>
              </a:rPr>
            </a:br>
            <a:br>
              <a:rPr lang="en-GB" dirty="0">
                <a:latin typeface="NTFPreCursivef" panose="03000400000000000000" pitchFamily="66" charset="0"/>
              </a:rPr>
            </a:br>
            <a:r>
              <a:rPr lang="en-GB" dirty="0">
                <a:solidFill>
                  <a:schemeClr val="tx2">
                    <a:lumMod val="95000"/>
                    <a:lumOff val="5000"/>
                  </a:schemeClr>
                </a:solidFill>
                <a:latin typeface="NTFPreCursivef" panose="03000400000000000000" pitchFamily="66" charset="0"/>
              </a:rPr>
              <a:t>Days- Thursday (Games) and Friday (PE) </a:t>
            </a:r>
            <a:br>
              <a:rPr lang="en-GB" dirty="0">
                <a:latin typeface="NTFPreCursivef" panose="03000400000000000000" pitchFamily="66" charset="0"/>
              </a:rPr>
            </a:br>
            <a:endParaRPr lang="en-GB" dirty="0">
              <a:latin typeface="NTFPreCursivef" panose="03000400000000000000" pitchFamily="66" charset="0"/>
            </a:endParaRPr>
          </a:p>
        </p:txBody>
      </p:sp>
    </p:spTree>
    <p:extLst>
      <p:ext uri="{BB962C8B-B14F-4D97-AF65-F5344CB8AC3E}">
        <p14:creationId xmlns:p14="http://schemas.microsoft.com/office/powerpoint/2010/main" val="384501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erry Blossom 16x9">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17.potx" id="{A8D831F9-2DA4-4700-B230-431725864604}" vid="{ED9A2A59-32A4-4461-8593-D9E87F204B18}"/>
    </a:ext>
  </a:extLst>
</a:theme>
</file>

<file path=ppt/theme/theme2.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Cherry blossom nature presentation (widescreen)</Template>
  <TotalTime>1164</TotalTime>
  <Words>540</Words>
  <Application>Microsoft Office PowerPoint</Application>
  <PresentationFormat>Widescreen</PresentationFormat>
  <Paragraphs>43</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Cambria</vt:lpstr>
      <vt:lpstr>NTFPreCursive</vt:lpstr>
      <vt:lpstr>NTFPreCursivef</vt:lpstr>
      <vt:lpstr>NTFPreCursivefk</vt:lpstr>
      <vt:lpstr>Cherry Blossom 16x9</vt:lpstr>
      <vt:lpstr>Welcome to Year 3’s Curriculum Evening  Class 5 – Miss Cordy Class 6 – Miss Kirkby   TAs - Mrs Coughlin and Mrs Crawford </vt:lpstr>
      <vt:lpstr>Love your neighbour as yourself. Luke 10:27. </vt:lpstr>
      <vt:lpstr>Faith, hope &amp; love.</vt:lpstr>
      <vt:lpstr>Behaviour Values</vt:lpstr>
      <vt:lpstr>Class Charter To start the year, as a class, we create a class charter that links to the United Nation Convention of the rights of the Child and our behaviour values.  </vt:lpstr>
      <vt:lpstr>Whole School Topics  Autumn - Our World- Stone Age to Iron Age Spring - Our Community – STEM and Social Justice (Refugees)   Summer - Our Environment – Our Local Area   </vt:lpstr>
      <vt:lpstr>Curriculum </vt:lpstr>
      <vt:lpstr>Trips and Visits  Autumn term- Liverpool Museum and Gurdwara Spring term- tbc Summer term- River Dee  Several visitors throughout the year from Hi-Impact (Science, DT and Computing) </vt:lpstr>
      <vt:lpstr>P.E  hair tied back earrings covered or taken out PE kit- dark tracksuit, yellow PE top and trainers  Days- Thursday (Games) and Friday (PE)  </vt:lpstr>
      <vt:lpstr>Helping at home  Reading – encouraging your child to read books that spark                their interests          - asking questions to monitor and check understanding Maths – times tables 2, 3, 4, 5, 8, and 10                                   - Number Bonds         - Counting in 3, 4, 8          - Time  Spelling and Reading Common Exception Words  </vt:lpstr>
      <vt:lpstr>Reading Books Bring into school by Monday and returned Tuesday   Things to remember every day  water bottles no need for own pencil cases labelled uniform healthy snack for morning break times </vt:lpstr>
      <vt:lpstr>Homework Mathletics Spelling Frame Spag.com Reading  TT Rock stars (Later in the year)  Make sure you check Google Classroom each week for updates/ projects. </vt:lpstr>
      <vt:lpstr>Communication   Urgent messages – Contact school office Non-urgent messages or questions – Contact year3comms@stbridgets.Wirral.sch.uk </vt:lpstr>
      <vt:lpstr>YOUR PTA The PTA is dedicated to aiding the entire         learning experience of all the children here at school as well as helping the school become a fully integrated part of the local community. </vt:lpstr>
      <vt:lpstr>Thank you for coming to Year 3’s Curriculum Evening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2. Kingdom of God</dc:title>
  <dc:creator>SmithN</dc:creator>
  <cp:lastModifiedBy>A Kirkby</cp:lastModifiedBy>
  <cp:revision>48</cp:revision>
  <dcterms:created xsi:type="dcterms:W3CDTF">2022-02-08T19:13:03Z</dcterms:created>
  <dcterms:modified xsi:type="dcterms:W3CDTF">2023-10-02T15:33:15Z</dcterms:modified>
</cp:coreProperties>
</file>