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Recursive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IaEh2vg3HW1DdlQX6gapNw5Zm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ecursive-bold.fntdata"/><Relationship Id="rId23" Type="http://schemas.openxmlformats.org/officeDocument/2006/relationships/font" Target="fonts/Recursiv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d60b68e37_0_1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fd60b68e37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d60b68e37_0_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fd60b68e37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1069848" y="4242816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1066799" y="5733288"/>
            <a:ext cx="8686800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 rot="5400000">
            <a:off x="3962400" y="-990599"/>
            <a:ext cx="426720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 rot="5400000">
            <a:off x="7350919" y="2402681"/>
            <a:ext cx="571976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 rot="5400000">
            <a:off x="2184559" y="-660559"/>
            <a:ext cx="5719762" cy="795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" type="body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ctrTitle"/>
          </p:nvPr>
        </p:nvSpPr>
        <p:spPr>
          <a:xfrm>
            <a:off x="1066800" y="4245434"/>
            <a:ext cx="8686800" cy="1464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mbria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subTitle"/>
          </p:nvPr>
        </p:nvSpPr>
        <p:spPr>
          <a:xfrm>
            <a:off x="1066800" y="5731795"/>
            <a:ext cx="8686800" cy="440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1066800" y="1904999"/>
            <a:ext cx="4800600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6324600" y="1904999"/>
            <a:ext cx="4800600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10668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37" name="Google Shape;37;p21"/>
          <p:cNvSpPr txBox="1"/>
          <p:nvPr>
            <p:ph idx="2" type="body"/>
          </p:nvPr>
        </p:nvSpPr>
        <p:spPr>
          <a:xfrm>
            <a:off x="1066800" y="2509937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/>
        </p:txBody>
      </p:sp>
      <p:sp>
        <p:nvSpPr>
          <p:cNvPr id="38" name="Google Shape;38;p21"/>
          <p:cNvSpPr txBox="1"/>
          <p:nvPr>
            <p:ph idx="3" type="body"/>
          </p:nvPr>
        </p:nvSpPr>
        <p:spPr>
          <a:xfrm>
            <a:off x="63246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4" type="body"/>
          </p:nvPr>
        </p:nvSpPr>
        <p:spPr>
          <a:xfrm>
            <a:off x="6324600" y="2509937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6842760" y="3090672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>
            <a:off x="685799" y="457200"/>
            <a:ext cx="5410201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/>
        </p:txBody>
      </p:sp>
      <p:sp>
        <p:nvSpPr>
          <p:cNvPr id="55" name="Google Shape;55;p24"/>
          <p:cNvSpPr txBox="1"/>
          <p:nvPr>
            <p:ph idx="2" type="body"/>
          </p:nvPr>
        </p:nvSpPr>
        <p:spPr>
          <a:xfrm>
            <a:off x="6842760" y="4983480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56" name="Google Shape;56;p24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6842760" y="3093099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." id="61" name="Google Shape;61;p25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6842760" y="4983480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  <a:defRPr b="0" i="0" sz="3600" u="none" cap="none" strike="noStrike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1469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0861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861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861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860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860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year3comms@stbridgets.Wirral.sch.u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tbridgets.wirral.sch.uk/websit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type="title"/>
          </p:nvPr>
        </p:nvSpPr>
        <p:spPr>
          <a:xfrm>
            <a:off x="1752600" y="4002158"/>
            <a:ext cx="8686800" cy="2251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7462"/>
              <a:buFont typeface="Recursive"/>
              <a:buNone/>
            </a:pPr>
            <a:r>
              <a:rPr lang="en-GB" sz="7444" u="sng">
                <a:latin typeface="Recursive"/>
                <a:ea typeface="Recursive"/>
                <a:cs typeface="Recursive"/>
                <a:sym typeface="Recursive"/>
              </a:rPr>
              <a:t>Welcome to Year 3’s Curriculum Evening</a:t>
            </a:r>
            <a:br>
              <a:rPr lang="en-GB" sz="8000" u="sng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sz="7666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Class 5 – Miss Cordy</a:t>
            </a:r>
            <a:b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Class 6 – Mrs Ashton</a:t>
            </a:r>
            <a:b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TAs - Mrs King, Mrs Carroll-Vickers and Miss McHattie</a:t>
            </a:r>
            <a:endParaRPr sz="4466"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73374" l="65462" r="29853" t="15563"/>
          <a:stretch/>
        </p:blipFill>
        <p:spPr>
          <a:xfrm>
            <a:off x="99650" y="65625"/>
            <a:ext cx="1593749" cy="21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834394" y="480171"/>
            <a:ext cx="10523211" cy="5897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P.E</a:t>
            </a: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H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air tied back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Earrings taken out- policy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PE kit- dark</a:t>
            </a:r>
            <a:r>
              <a:rPr b="1"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tracksuit, yellow PE top and trainers</a:t>
            </a:r>
            <a:br>
              <a:rPr lang="en-GB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Days - Wednesday (Games) and Friday (PE) </a:t>
            </a:r>
            <a:br>
              <a:rPr lang="en-GB">
                <a:latin typeface="Recursive"/>
                <a:ea typeface="Recursive"/>
                <a:cs typeface="Recursive"/>
                <a:sym typeface="Recursive"/>
              </a:rPr>
            </a:br>
            <a:endParaRPr>
              <a:latin typeface="Recursive"/>
              <a:ea typeface="Recursive"/>
              <a:cs typeface="Recursive"/>
              <a:sym typeface="Recursiv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>
            <p:ph type="title"/>
          </p:nvPr>
        </p:nvSpPr>
        <p:spPr>
          <a:xfrm>
            <a:off x="150900" y="121425"/>
            <a:ext cx="11890200" cy="6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Homework</a:t>
            </a: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3911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Online tasks will be set every FRIDAY to be completed by the following FRIDAY (before school).</a:t>
            </a: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 </a:t>
            </a:r>
            <a:endParaRPr sz="4133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5687"/>
              <a:buFont typeface="Recursive"/>
              <a:buNone/>
            </a:pPr>
            <a:r>
              <a:t/>
            </a:r>
            <a:endParaRPr sz="4688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76613"/>
              <a:buFont typeface="Recursive"/>
              <a:buNone/>
            </a:pP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Mathletics</a:t>
            </a:r>
            <a:b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Spelling Frame</a:t>
            </a:r>
            <a:b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Spag.com</a:t>
            </a:r>
            <a:endParaRPr sz="4244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71989"/>
              <a:buFont typeface="Recursive"/>
              <a:buNone/>
            </a:pPr>
            <a:br>
              <a:rPr lang="en-GB" sz="4244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244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TT Rock stars (Later in the year)</a:t>
            </a:r>
            <a:b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133">
                <a:latin typeface="Recursive"/>
                <a:ea typeface="Recursive"/>
                <a:cs typeface="Recursive"/>
                <a:sym typeface="Recursive"/>
              </a:rPr>
              <a:t>Make sure you check Google Classroom each week for updates/ projects.</a:t>
            </a: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379382" y="407934"/>
            <a:ext cx="11349197" cy="617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6600" u="sng">
                <a:latin typeface="Recursive"/>
                <a:ea typeface="Recursive"/>
                <a:cs typeface="Recursive"/>
                <a:sym typeface="Recursive"/>
              </a:rPr>
              <a:t>Reading Books</a:t>
            </a: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We encourage children to read a variety of literature, both their school reading books and others of their own choosing. Any reading can be recorded in their Reading Logs. </a:t>
            </a:r>
            <a:endParaRPr sz="4133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9677"/>
              <a:buFont typeface="Recursive"/>
              <a:buNone/>
            </a:pPr>
            <a:r>
              <a:t/>
            </a:r>
            <a:endParaRPr sz="4133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9677"/>
              <a:buFont typeface="Recursive"/>
              <a:buNone/>
            </a:pP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Books must be signed off for it be changed. </a:t>
            </a:r>
            <a:endParaRPr sz="4133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9677"/>
              <a:buFont typeface="Recursive"/>
              <a:buNone/>
            </a:pPr>
            <a:r>
              <a:t/>
            </a:r>
            <a:endParaRPr sz="4133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9677"/>
              <a:buFont typeface="Recursive"/>
              <a:buNone/>
            </a:pPr>
            <a:r>
              <a:rPr lang="en-GB" sz="4133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Reading books are to be brought into school by Wednesday and will be returned on Friday. </a:t>
            </a:r>
            <a:endParaRPr sz="4133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37500"/>
              <a:buFont typeface="Recursive"/>
              <a:buNone/>
            </a:pP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u="sng"/>
            </a:br>
            <a:endParaRPr u="sng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83625" y="79025"/>
            <a:ext cx="11966400" cy="6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Helping at home</a:t>
            </a:r>
            <a:br>
              <a:rPr lang="en-GB" sz="4400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400">
                <a:latin typeface="Recursive"/>
                <a:ea typeface="Recursive"/>
                <a:cs typeface="Recursive"/>
                <a:sym typeface="Recursive"/>
              </a:rPr>
              <a:t>Reading </a:t>
            </a:r>
            <a:r>
              <a:rPr lang="en-GB" sz="44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– </a:t>
            </a:r>
            <a:r>
              <a:rPr lang="en-GB" sz="3733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Read for 10 minutes everyday, this does not always have to be their school reading books. Ask questions to monitor and check understanding and develop inference skills</a:t>
            </a:r>
            <a:endParaRPr sz="3733"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95535"/>
              <a:buFont typeface="Recursive"/>
              <a:buNone/>
            </a:pPr>
            <a:r>
              <a:t/>
            </a:r>
            <a:endParaRPr sz="3733"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65909"/>
              <a:buFont typeface="Recursive"/>
              <a:buNone/>
            </a:pPr>
            <a:r>
              <a:rPr lang="en-GB" sz="4400">
                <a:latin typeface="Recursive"/>
                <a:ea typeface="Recursive"/>
                <a:cs typeface="Recursive"/>
                <a:sym typeface="Recursive"/>
              </a:rPr>
              <a:t>Maths</a:t>
            </a:r>
            <a:r>
              <a:rPr lang="en-GB" sz="44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 – </a:t>
            </a:r>
            <a:r>
              <a:rPr lang="en-GB" sz="3177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In Year 3, children will learn their 3, 4 and 8 times tables and corresponding division facts for these tables. Consistent revision and overlearning of their </a:t>
            </a:r>
            <a: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2, 3, 4, 5, 8, and 10 times tables will benefit the children.                          </a:t>
            </a:r>
            <a:b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        - Number Bonds</a:t>
            </a:r>
            <a:b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        - Counting in 3, 4, 8 </a:t>
            </a:r>
            <a:b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        - Time </a:t>
            </a:r>
            <a:b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066">
                <a:latin typeface="Recursive"/>
                <a:ea typeface="Recursive"/>
                <a:cs typeface="Recursive"/>
                <a:sym typeface="Recursive"/>
              </a:rPr>
              <a:t>Spelling and Reading Common Exception Words</a:t>
            </a:r>
            <a:r>
              <a:rPr lang="en-GB" sz="4066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 </a:t>
            </a:r>
            <a:br>
              <a:rPr lang="en-GB" u="sng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endParaRPr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d60b68e37_0_19"/>
          <p:cNvSpPr txBox="1"/>
          <p:nvPr>
            <p:ph type="title"/>
          </p:nvPr>
        </p:nvSpPr>
        <p:spPr>
          <a:xfrm>
            <a:off x="83625" y="79025"/>
            <a:ext cx="11966400" cy="6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73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Helping at home</a:t>
            </a:r>
            <a:br>
              <a:rPr lang="en-GB" sz="315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066">
                <a:latin typeface="Recursive"/>
                <a:ea typeface="Recursive"/>
                <a:cs typeface="Recursive"/>
                <a:sym typeface="Recursive"/>
              </a:rPr>
              <a:t>Practise the Year 3 and 4 Common Exception words. </a:t>
            </a:r>
            <a:br>
              <a:rPr lang="en-GB" u="sng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endParaRPr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  <p:pic>
        <p:nvPicPr>
          <p:cNvPr descr="https://lh6.googleusercontent.com/7kI6SGrcO3BSllyLX03fKeBwu_ixnwH2kOEeEDaxJho3b0ZpGgRxOss1Q4HgAvcdO5-wLhkWzaWUacv5GkCIBXZqrvku_A9N8y6aAqDQbtoptgjuC41VNSEncvmVDz4AlMBzr-T62HZKLk0OEuip=s2048" id="158" name="Google Shape;158;g2fd60b68e37_0_19"/>
          <p:cNvPicPr preferRelativeResize="0"/>
          <p:nvPr/>
        </p:nvPicPr>
        <p:blipFill rotWithShape="1">
          <a:blip r:embed="rId3">
            <a:alphaModFix/>
          </a:blip>
          <a:srcRect b="17780" l="18927" r="22797" t="23381"/>
          <a:stretch/>
        </p:blipFill>
        <p:spPr>
          <a:xfrm>
            <a:off x="2280264" y="2217949"/>
            <a:ext cx="7848872" cy="44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718565" y="4931131"/>
            <a:ext cx="109542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t/>
            </a:r>
            <a:endParaRPr sz="7300" u="sng"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Communication </a:t>
            </a: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Urgent messages – </a:t>
            </a: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Contact school office</a:t>
            </a:r>
            <a:br>
              <a:rPr lang="en-GB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Non-urgent messages or questions –</a:t>
            </a: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 Contact</a:t>
            </a: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 </a:t>
            </a:r>
            <a:endParaRPr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2083"/>
              <a:buFont typeface="Recursive"/>
              <a:buNone/>
            </a:pPr>
            <a:r>
              <a:rPr lang="en-GB" u="sng">
                <a:solidFill>
                  <a:schemeClr val="hlink"/>
                </a:solidFill>
                <a:latin typeface="Recursive"/>
                <a:ea typeface="Recursive"/>
                <a:cs typeface="Recursive"/>
                <a:sym typeface="Recursive"/>
                <a:hlinkClick r:id="rId3"/>
              </a:rPr>
              <a:t>year3comms@stbridgets.wirral.sch.uk</a:t>
            </a: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 </a:t>
            </a:r>
            <a:endParaRPr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2083"/>
              <a:buFont typeface="Recursive"/>
              <a:buNone/>
            </a:pP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Messages to this email are unlikely to be picked up after 1:00pm. This is a one way communication. </a:t>
            </a:r>
            <a:endParaRPr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/>
          </a:p>
        </p:txBody>
      </p:sp>
      <p:pic>
        <p:nvPicPr>
          <p:cNvPr descr="C:\Users\Inglisn\AppData\Local\Microsoft\Windows\INetCache\Content.MSO\221DCA1C.tmp"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3531" y="111724"/>
            <a:ext cx="1809499" cy="180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 txBox="1"/>
          <p:nvPr>
            <p:ph type="title"/>
          </p:nvPr>
        </p:nvSpPr>
        <p:spPr>
          <a:xfrm>
            <a:off x="59805" y="-664815"/>
            <a:ext cx="11903100" cy="38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YOUR PTA</a:t>
            </a:r>
            <a:br>
              <a:rPr lang="en-GB" sz="7300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355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The PTA is dedicated to aiding the entire       learning experience of all the children here at school as well as helping the school become a fully integrated part of the local community. </a:t>
            </a:r>
            <a:endParaRPr sz="4355">
              <a:latin typeface="Recursive"/>
              <a:ea typeface="Recursive"/>
              <a:cs typeface="Recursive"/>
              <a:sym typeface="Recursive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8149390" y="3429000"/>
            <a:ext cx="3898232" cy="32370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Recursive"/>
                <a:ea typeface="Recursive"/>
                <a:cs typeface="Recursive"/>
                <a:sym typeface="Recursive"/>
              </a:rPr>
              <a:t>Summer Fair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Recursive"/>
                <a:ea typeface="Recursive"/>
                <a:cs typeface="Recursive"/>
                <a:sym typeface="Recursive"/>
              </a:rPr>
              <a:t>Christmas Cards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Recursive"/>
                <a:ea typeface="Recursive"/>
                <a:cs typeface="Recursive"/>
                <a:sym typeface="Recursive"/>
              </a:rPr>
              <a:t>Summer Social for parents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Recursive"/>
                <a:ea typeface="Recursive"/>
                <a:cs typeface="Recursive"/>
                <a:sym typeface="Recursive"/>
              </a:rPr>
              <a:t>Christmas Discos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Recursive"/>
                <a:ea typeface="Recursive"/>
                <a:cs typeface="Recursive"/>
                <a:sym typeface="Recursive"/>
              </a:rPr>
              <a:t>Raffle boxes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Recursive"/>
                <a:ea typeface="Recursive"/>
                <a:cs typeface="Recursive"/>
                <a:sym typeface="Recursive"/>
              </a:rPr>
              <a:t>Class Photographs </a:t>
            </a:r>
            <a:endParaRPr/>
          </a:p>
        </p:txBody>
      </p:sp>
      <p:pic>
        <p:nvPicPr>
          <p:cNvPr id="172" name="Google Shape;172;p14"/>
          <p:cNvPicPr preferRelativeResize="0"/>
          <p:nvPr/>
        </p:nvPicPr>
        <p:blipFill rotWithShape="1">
          <a:blip r:embed="rId4">
            <a:alphaModFix/>
          </a:blip>
          <a:srcRect b="73374" l="65462" r="29853" t="15563"/>
          <a:stretch/>
        </p:blipFill>
        <p:spPr>
          <a:xfrm>
            <a:off x="59800" y="5079551"/>
            <a:ext cx="1226074" cy="1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>
            <p:ph type="title"/>
          </p:nvPr>
        </p:nvSpPr>
        <p:spPr>
          <a:xfrm>
            <a:off x="452550" y="3703900"/>
            <a:ext cx="11286900" cy="22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12500"/>
              <a:buFont typeface="Recursive"/>
              <a:buNone/>
            </a:pPr>
            <a:r>
              <a:rPr lang="en-GB" sz="7111">
                <a:latin typeface="Recursive"/>
                <a:ea typeface="Recursive"/>
                <a:cs typeface="Recursive"/>
                <a:sym typeface="Recursive"/>
              </a:rPr>
              <a:t>Thank you for coming to Year 3’s Curriculum Evening, this evenings slides will be available on the school website.</a:t>
            </a:r>
            <a:r>
              <a:rPr lang="en-GB" sz="8000" u="sng">
                <a:latin typeface="Recursive"/>
                <a:ea typeface="Recursive"/>
                <a:cs typeface="Recursive"/>
                <a:sym typeface="Recursive"/>
              </a:rPr>
              <a:t> </a:t>
            </a:r>
            <a:br>
              <a:rPr lang="en-GB" sz="8000" u="sng">
                <a:latin typeface="Recursive"/>
                <a:ea typeface="Recursive"/>
                <a:cs typeface="Recursive"/>
                <a:sym typeface="Recursive"/>
              </a:rPr>
            </a:br>
            <a:endParaRPr sz="4400"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 b="73374" l="65462" r="29853" t="15563"/>
          <a:stretch/>
        </p:blipFill>
        <p:spPr>
          <a:xfrm>
            <a:off x="117400" y="4341850"/>
            <a:ext cx="1834752" cy="24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752600" y="2146041"/>
            <a:ext cx="8686800" cy="3783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Recursive"/>
              <a:buNone/>
            </a:pPr>
            <a:r>
              <a:rPr lang="en-GB" sz="6600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Love your neighbour as yourself.</a:t>
            </a:r>
            <a:br>
              <a:rPr lang="en-GB" sz="6600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6600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Luke 10:27.</a:t>
            </a:r>
            <a:endParaRPr sz="6600">
              <a:solidFill>
                <a:srgbClr val="62362B"/>
              </a:solidFill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279100" y="691275"/>
            <a:ext cx="11333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 u="sng">
                <a:solidFill>
                  <a:srgbClr val="962F56"/>
                </a:solidFill>
                <a:latin typeface="Recursive"/>
                <a:ea typeface="Recursive"/>
                <a:cs typeface="Recursive"/>
                <a:sym typeface="Recursive"/>
              </a:rPr>
              <a:t>Our </a:t>
            </a:r>
            <a:r>
              <a:rPr b="0" i="0" lang="en-GB" sz="5800" u="sng" cap="none" strike="noStrike">
                <a:solidFill>
                  <a:srgbClr val="962F56"/>
                </a:solidFill>
                <a:latin typeface="Recursive"/>
                <a:ea typeface="Recursive"/>
                <a:cs typeface="Recursive"/>
                <a:sym typeface="Recursive"/>
              </a:rPr>
              <a:t>School Mission Statement</a:t>
            </a:r>
            <a:endParaRPr sz="5800" u="sng">
              <a:solidFill>
                <a:srgbClr val="962F5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786715" y="214604"/>
            <a:ext cx="10618570" cy="39735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Recursive"/>
              <a:buNone/>
            </a:pPr>
            <a:r>
              <a:rPr lang="en-GB" sz="6200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Faith, hope &amp; love.</a:t>
            </a:r>
            <a:endParaRPr sz="6200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Recursive"/>
              <a:buNone/>
            </a:pPr>
            <a:r>
              <a:rPr lang="en-GB" sz="4700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1 Corinthians 13:13</a:t>
            </a:r>
            <a:endParaRPr sz="4700">
              <a:solidFill>
                <a:schemeClr val="dk2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461892" y="4278090"/>
            <a:ext cx="11268215" cy="2365306"/>
            <a:chOff x="451034" y="4567339"/>
            <a:chExt cx="9439416" cy="1977284"/>
          </a:xfrm>
        </p:grpSpPr>
        <p:pic>
          <p:nvPicPr>
            <p:cNvPr id="93" name="Google Shape;9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74834" y="4571199"/>
              <a:ext cx="1315616" cy="1973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1034" y="4576561"/>
              <a:ext cx="1405758" cy="1968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56792" y="4576561"/>
              <a:ext cx="3708400" cy="1937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65192" y="4567339"/>
              <a:ext cx="3009641" cy="19468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3"/>
          <p:cNvSpPr txBox="1"/>
          <p:nvPr/>
        </p:nvSpPr>
        <p:spPr>
          <a:xfrm>
            <a:off x="3435151" y="643175"/>
            <a:ext cx="532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u="sng">
                <a:solidFill>
                  <a:srgbClr val="962F56"/>
                </a:solidFill>
                <a:latin typeface="Recursive"/>
                <a:ea typeface="Recursive"/>
                <a:cs typeface="Recursive"/>
                <a:sym typeface="Recursive"/>
              </a:rPr>
              <a:t>Core Values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2345255" y="437000"/>
            <a:ext cx="7501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6600"/>
              <a:buFont typeface="Recursive"/>
              <a:buNone/>
            </a:pPr>
            <a:r>
              <a:rPr lang="en-GB" sz="6600" u="sng">
                <a:latin typeface="Recursive"/>
                <a:ea typeface="Recursive"/>
                <a:cs typeface="Recursive"/>
                <a:sym typeface="Recursive"/>
              </a:rPr>
              <a:t>School Rules: 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1752600" y="2347643"/>
            <a:ext cx="8686800" cy="2812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40"/>
              <a:buNone/>
            </a:pPr>
            <a:r>
              <a:rPr lang="en-GB" sz="6600">
                <a:solidFill>
                  <a:srgbClr val="2C2C2C"/>
                </a:solidFill>
                <a:latin typeface="Recursive"/>
                <a:ea typeface="Recursive"/>
                <a:cs typeface="Recursive"/>
                <a:sym typeface="Recursive"/>
              </a:rPr>
              <a:t>Be safe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40"/>
              <a:buNone/>
            </a:pPr>
            <a:r>
              <a:t/>
            </a:r>
            <a:endParaRPr sz="6600">
              <a:solidFill>
                <a:srgbClr val="2C2C2C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40"/>
              <a:buNone/>
            </a:pPr>
            <a:r>
              <a:rPr lang="en-GB" sz="6600">
                <a:solidFill>
                  <a:srgbClr val="2C2C2C"/>
                </a:solidFill>
                <a:latin typeface="Recursive"/>
                <a:ea typeface="Recursive"/>
                <a:cs typeface="Recursive"/>
                <a:sym typeface="Recursive"/>
              </a:rPr>
              <a:t>Be ready</a:t>
            </a:r>
            <a:endParaRPr sz="6600">
              <a:solidFill>
                <a:srgbClr val="2C2C2C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40"/>
              <a:buNone/>
            </a:pPr>
            <a:r>
              <a:t/>
            </a:r>
            <a:endParaRPr sz="6600">
              <a:solidFill>
                <a:srgbClr val="2C2C2C"/>
              </a:solidFill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40"/>
              <a:buNone/>
            </a:pPr>
            <a:r>
              <a:rPr lang="en-GB" sz="6600">
                <a:solidFill>
                  <a:srgbClr val="2C2C2C"/>
                </a:solidFill>
                <a:latin typeface="Recursive"/>
                <a:ea typeface="Recursive"/>
                <a:cs typeface="Recursive"/>
                <a:sym typeface="Recursive"/>
              </a:rPr>
              <a:t>Be respectful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36257" y="513185"/>
            <a:ext cx="11319484" cy="509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6600"/>
              <a:buFont typeface="Recursive"/>
              <a:buNone/>
            </a:pPr>
            <a:r>
              <a:rPr lang="en-GB" sz="6600" u="sng">
                <a:latin typeface="Recursive"/>
                <a:ea typeface="Recursive"/>
                <a:cs typeface="Recursive"/>
                <a:sym typeface="Recursive"/>
              </a:rPr>
              <a:t>Class Charter</a:t>
            </a:r>
            <a:br>
              <a:rPr lang="en-GB" sz="6600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100">
                <a:solidFill>
                  <a:srgbClr val="2C2C2C"/>
                </a:solidFill>
                <a:latin typeface="Recursive"/>
                <a:ea typeface="Recursive"/>
                <a:cs typeface="Recursive"/>
                <a:sym typeface="Recursive"/>
              </a:rPr>
              <a:t>To start the year, as a class, we create a class charter that links to the United Nation Convention of the rights of the Child and our behaviour values.</a:t>
            </a:r>
            <a:br>
              <a:rPr lang="en-GB" sz="6000">
                <a:highlight>
                  <a:srgbClr val="FFFF00"/>
                </a:highlight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sz="6000">
                <a:highlight>
                  <a:srgbClr val="FFFF00"/>
                </a:highlight>
                <a:latin typeface="Recursive"/>
                <a:ea typeface="Recursive"/>
                <a:cs typeface="Recursive"/>
                <a:sym typeface="Recursive"/>
              </a:rPr>
            </a:br>
            <a:endParaRPr sz="6000" u="sng">
              <a:latin typeface="Recursive"/>
              <a:ea typeface="Recursive"/>
              <a:cs typeface="Recursive"/>
              <a:sym typeface="Recursive"/>
            </a:endParaRPr>
          </a:p>
        </p:txBody>
      </p:sp>
      <p:pic>
        <p:nvPicPr>
          <p:cNvPr descr="Child-friendly UNCRC Poster leaflet - Play Scotland"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263" y="3635438"/>
            <a:ext cx="2283473" cy="302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66530" y="606490"/>
            <a:ext cx="11258940" cy="5598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6600" u="sng">
                <a:latin typeface="Recursive"/>
                <a:ea typeface="Recursive"/>
                <a:cs typeface="Recursive"/>
                <a:sym typeface="Recursive"/>
              </a:rPr>
              <a:t>Whole School Topics</a:t>
            </a:r>
            <a:br>
              <a:rPr lang="en-GB" sz="6600" u="sng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Autumn -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Our World- Stone Age to Iron Age. The United Kingdom: Countries and Cities. 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Spring -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Our Community – STEAM and Social Justice (Refugees). Easter Service. 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Summer -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Our Environment – Our Local Area - The Anglo-Saxons. The River Dee. 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endParaRPr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1066800" y="11196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6600"/>
              <a:buFont typeface="Recursive"/>
              <a:buNone/>
            </a:pPr>
            <a:r>
              <a:rPr lang="en-GB" sz="6600" u="sng">
                <a:latin typeface="Recursive"/>
                <a:ea typeface="Recursive"/>
                <a:cs typeface="Recursive"/>
                <a:sym typeface="Recursive"/>
              </a:rPr>
              <a:t>Curriculum </a:t>
            </a:r>
            <a:endParaRPr/>
          </a:p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214604" y="1231641"/>
            <a:ext cx="5881396" cy="551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2272"/>
              <a:buNone/>
            </a:pPr>
            <a:r>
              <a:rPr lang="en-GB" sz="5657" u="sng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Continuing from Year 2: </a:t>
            </a:r>
            <a:endParaRPr sz="2257"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Read, Write, Inc </a:t>
            </a:r>
            <a:endParaRPr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Maths No Problem </a:t>
            </a:r>
            <a:endParaRPr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GPAS </a:t>
            </a:r>
            <a:endParaRPr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Active Read </a:t>
            </a:r>
            <a:endParaRPr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Science </a:t>
            </a:r>
            <a:endParaRPr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Foundation Subjects </a:t>
            </a:r>
            <a:endParaRPr/>
          </a:p>
          <a:p>
            <a:pPr indent="-260889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Char char="•"/>
            </a:pPr>
            <a:r>
              <a:rPr lang="en-GB" sz="58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Morning Maths</a:t>
            </a:r>
            <a:endParaRPr/>
          </a:p>
          <a:p>
            <a:pPr indent="-132588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6096000" y="1231640"/>
            <a:ext cx="5881396" cy="551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GB" sz="3900" u="sng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New in Year 3: </a:t>
            </a:r>
            <a:endParaRPr sz="900"/>
          </a:p>
          <a:p>
            <a:pPr indent="-254000" lvl="0" marL="2857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3460"/>
              <a:buFont typeface="Arial"/>
              <a:buChar char="•"/>
            </a:pPr>
            <a:r>
              <a:rPr lang="en-GB" sz="39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Spanish </a:t>
            </a:r>
            <a:endParaRPr sz="900"/>
          </a:p>
          <a:p>
            <a:pPr indent="-254000" lvl="0" marL="2857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3460"/>
              <a:buFont typeface="Arial"/>
              <a:buChar char="•"/>
            </a:pPr>
            <a:r>
              <a:rPr lang="en-GB" sz="39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Chess – every week. </a:t>
            </a:r>
            <a:endParaRPr sz="900"/>
          </a:p>
          <a:p>
            <a:pPr indent="-254000" lvl="0" marL="2857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3460"/>
              <a:buFont typeface="Arial"/>
              <a:buChar char="•"/>
            </a:pPr>
            <a:r>
              <a:rPr lang="en-GB" sz="39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Swimming – Autumn 2</a:t>
            </a:r>
            <a:endParaRPr sz="900"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GB" sz="39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Class 5 wb 18/11/24</a:t>
            </a:r>
            <a:endParaRPr sz="900"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GB" sz="3900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Class 6 wb 25/11/24</a:t>
            </a:r>
            <a:endParaRPr sz="900"/>
          </a:p>
          <a:p>
            <a:pPr indent="-9144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6727372" y="6099700"/>
            <a:ext cx="47593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https://www.stbridgets.wirral.sch.uk/website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414435" y="818301"/>
            <a:ext cx="1136313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Trips and Visits</a:t>
            </a: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Autumn term-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Liverpool Museum </a:t>
            </a:r>
            <a:br>
              <a:rPr lang="en-GB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Spring term-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tbc</a:t>
            </a:r>
            <a:br>
              <a:rPr lang="en-GB"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latin typeface="Recursive"/>
                <a:ea typeface="Recursive"/>
                <a:cs typeface="Recursive"/>
                <a:sym typeface="Recursive"/>
              </a:rPr>
              <a:t>Summer term- </a:t>
            </a:r>
            <a: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River Dee-Thurstaston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 sz="4577">
                <a:latin typeface="Recursive"/>
                <a:ea typeface="Recursive"/>
                <a:cs typeface="Recursive"/>
                <a:sym typeface="Recursive"/>
              </a:rPr>
              <a:t>Several visitors </a:t>
            </a:r>
            <a:r>
              <a:rPr lang="en-GB" sz="4577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  <a:t>throughout the year from Hi-Impact (Science, DT and Computing)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endParaRPr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d60b68e37_0_9"/>
          <p:cNvSpPr txBox="1"/>
          <p:nvPr>
            <p:ph type="title"/>
          </p:nvPr>
        </p:nvSpPr>
        <p:spPr>
          <a:xfrm>
            <a:off x="414435" y="818301"/>
            <a:ext cx="113631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00000"/>
              <a:buFont typeface="Recursive"/>
              <a:buNone/>
            </a:pP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Things</a:t>
            </a: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 to </a:t>
            </a: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remember</a:t>
            </a:r>
            <a:r>
              <a:rPr lang="en-GB" sz="7300" u="sng">
                <a:latin typeface="Recursive"/>
                <a:ea typeface="Recursive"/>
                <a:cs typeface="Recursive"/>
                <a:sym typeface="Recursive"/>
              </a:rPr>
              <a:t> everyday: </a:t>
            </a:r>
            <a:br>
              <a:rPr lang="en-GB" u="sng">
                <a:latin typeface="Recursive"/>
                <a:ea typeface="Recursive"/>
                <a:cs typeface="Recursive"/>
                <a:sym typeface="Recursive"/>
              </a:rPr>
            </a:br>
            <a:endParaRPr u="sng">
              <a:latin typeface="Recursive"/>
              <a:ea typeface="Recursive"/>
              <a:cs typeface="Recursive"/>
              <a:sym typeface="Recursiv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ct val="152083"/>
              <a:buFont typeface="Recursive"/>
              <a:buNone/>
            </a:pP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water bottles</a:t>
            </a:r>
            <a:b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no need for own pencil cases</a:t>
            </a:r>
            <a:b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labelled uniform</a:t>
            </a:r>
            <a:b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</a:br>
            <a:r>
              <a:rPr lang="en-GB">
                <a:solidFill>
                  <a:schemeClr val="dk2"/>
                </a:solidFill>
                <a:latin typeface="Recursive"/>
                <a:ea typeface="Recursive"/>
                <a:cs typeface="Recursive"/>
                <a:sym typeface="Recursive"/>
              </a:rPr>
              <a:t>healthy snack for morning break times</a:t>
            </a:r>
            <a:br>
              <a:rPr lang="en-GB">
                <a:solidFill>
                  <a:srgbClr val="0C0C0C"/>
                </a:solidFill>
                <a:latin typeface="Recursive"/>
                <a:ea typeface="Recursive"/>
                <a:cs typeface="Recursive"/>
                <a:sym typeface="Recursive"/>
              </a:rPr>
            </a:br>
            <a:endParaRPr>
              <a:solidFill>
                <a:srgbClr val="0C0C0C"/>
              </a:solidFill>
              <a:latin typeface="Recursive"/>
              <a:ea typeface="Recursive"/>
              <a:cs typeface="Recursive"/>
              <a:sym typeface="Recursiv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herryBlossom">
      <a:dk1>
        <a:srgbClr val="595959"/>
      </a:dk1>
      <a:lt1>
        <a:srgbClr val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erry Blossom 16x9">
  <a:themeElements>
    <a:clrScheme name="CherryBlossom">
      <a:dk1>
        <a:srgbClr val="595959"/>
      </a:dk1>
      <a:lt1>
        <a:srgbClr val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2022-02-08T19:13:03Z</dcterms:created>
  <dc:creator>SmithN</dc:creator>
</cp:coreProperties>
</file>