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iG8aqXG60jVTcbSen2cdkAWym2c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14"/>
          <p:cNvGrpSpPr/>
          <p:nvPr/>
        </p:nvGrpSpPr>
        <p:grpSpPr>
          <a:xfrm>
            <a:off x="0" y="-8467"/>
            <a:ext cx="12192000" cy="6866467"/>
            <a:chOff x="0" y="-8467"/>
            <a:chExt cx="12192000" cy="6866467"/>
          </a:xfrm>
        </p:grpSpPr>
        <p:cxnSp>
          <p:nvCxnSpPr>
            <p:cNvPr id="24" name="Google Shape;24;p14"/>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14"/>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14"/>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14"/>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4"/>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4"/>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14"/>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14"/>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14"/>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4"/>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14"/>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p:txBody>
      </p:sp>
      <p:sp>
        <p:nvSpPr>
          <p:cNvPr id="36" name="Google Shape;36;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23"/>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23"/>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93" name="Google Shape;93;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24"/>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4"/>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7F7F7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99" name="Google Shape;99;p24"/>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0" name="Google Shape;100;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103" name="Google Shape;103;p24"/>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8000">
                <a:solidFill>
                  <a:srgbClr val="BFE471"/>
                </a:solidFill>
                <a:latin typeface="Arial"/>
                <a:ea typeface="Arial"/>
                <a:cs typeface="Arial"/>
                <a:sym typeface="Arial"/>
              </a:rPr>
              <a:t>“</a:t>
            </a:r>
            <a:endParaRPr/>
          </a:p>
        </p:txBody>
      </p:sp>
      <p:sp>
        <p:nvSpPr>
          <p:cNvPr id="104" name="Google Shape;104;p24"/>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8000">
                <a:solidFill>
                  <a:srgbClr val="BFE471"/>
                </a:solidFill>
                <a:latin typeface="Arial"/>
                <a:ea typeface="Arial"/>
                <a:cs typeface="Arial"/>
                <a:sym typeface="Arial"/>
              </a:rPr>
              <a:t>”</a:t>
            </a:r>
            <a:endParaRPr sz="1800">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25"/>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5"/>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3F3F3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08" name="Google Shape;108;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26"/>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6"/>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3F3F3F"/>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4" name="Google Shape;114;p26"/>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15" name="Google Shape;115;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
        <p:nvSpPr>
          <p:cNvPr id="118" name="Google Shape;118;p26"/>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8000">
                <a:solidFill>
                  <a:srgbClr val="BFE471"/>
                </a:solidFill>
                <a:latin typeface="Arial"/>
                <a:ea typeface="Arial"/>
                <a:cs typeface="Arial"/>
                <a:sym typeface="Arial"/>
              </a:rPr>
              <a:t>“</a:t>
            </a:r>
            <a:endParaRPr/>
          </a:p>
        </p:txBody>
      </p:sp>
      <p:sp>
        <p:nvSpPr>
          <p:cNvPr id="119" name="Google Shape;119;p26"/>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sz="8000">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27"/>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27"/>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3" name="Google Shape;123;p27"/>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124" name="Google Shape;124;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2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8"/>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0" name="Google Shape;130;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29"/>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9"/>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6" name="Google Shape;136;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1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2" name="Google Shape;42;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16"/>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6"/>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7F7F7F"/>
                </a:solidFill>
              </a:defRPr>
            </a:lvl1pPr>
            <a:lvl2pPr indent="-228600" lvl="1" marL="914400" algn="l">
              <a:spcBef>
                <a:spcPts val="1000"/>
              </a:spcBef>
              <a:spcAft>
                <a:spcPts val="0"/>
              </a:spcAft>
              <a:buSzPts val="1440"/>
              <a:buNone/>
              <a:defRPr sz="1800">
                <a:solidFill>
                  <a:srgbClr val="888888"/>
                </a:solidFill>
              </a:defRPr>
            </a:lvl2pPr>
            <a:lvl3pPr indent="-228600" lvl="2" marL="1371600" algn="l">
              <a:spcBef>
                <a:spcPts val="1000"/>
              </a:spcBef>
              <a:spcAft>
                <a:spcPts val="0"/>
              </a:spcAft>
              <a:buSzPts val="1280"/>
              <a:buNone/>
              <a:defRPr sz="1600">
                <a:solidFill>
                  <a:srgbClr val="888888"/>
                </a:solidFill>
              </a:defRPr>
            </a:lvl3pPr>
            <a:lvl4pPr indent="-228600" lvl="3" marL="1828800" algn="l">
              <a:spcBef>
                <a:spcPts val="1000"/>
              </a:spcBef>
              <a:spcAft>
                <a:spcPts val="0"/>
              </a:spcAft>
              <a:buSzPts val="1120"/>
              <a:buNone/>
              <a:defRPr sz="1400">
                <a:solidFill>
                  <a:srgbClr val="888888"/>
                </a:solidFill>
              </a:defRPr>
            </a:lvl4pPr>
            <a:lvl5pPr indent="-228600" lvl="4" marL="2286000" algn="l">
              <a:spcBef>
                <a:spcPts val="1000"/>
              </a:spcBef>
              <a:spcAft>
                <a:spcPts val="0"/>
              </a:spcAft>
              <a:buSzPts val="1120"/>
              <a:buNone/>
              <a:defRPr sz="1400">
                <a:solidFill>
                  <a:srgbClr val="888888"/>
                </a:solidFill>
              </a:defRPr>
            </a:lvl5pPr>
            <a:lvl6pPr indent="-228600" lvl="5" marL="2743200" algn="l">
              <a:spcBef>
                <a:spcPts val="1000"/>
              </a:spcBef>
              <a:spcAft>
                <a:spcPts val="0"/>
              </a:spcAft>
              <a:buSzPts val="1120"/>
              <a:buNone/>
              <a:defRPr sz="1400">
                <a:solidFill>
                  <a:srgbClr val="888888"/>
                </a:solidFill>
              </a:defRPr>
            </a:lvl6pPr>
            <a:lvl7pPr indent="-228600" lvl="6" marL="3200400" algn="l">
              <a:spcBef>
                <a:spcPts val="1000"/>
              </a:spcBef>
              <a:spcAft>
                <a:spcPts val="0"/>
              </a:spcAft>
              <a:buSzPts val="1120"/>
              <a:buNone/>
              <a:defRPr sz="1400">
                <a:solidFill>
                  <a:srgbClr val="888888"/>
                </a:solidFill>
              </a:defRPr>
            </a:lvl7pPr>
            <a:lvl8pPr indent="-228600" lvl="7" marL="3657600" algn="l">
              <a:spcBef>
                <a:spcPts val="1000"/>
              </a:spcBef>
              <a:spcAft>
                <a:spcPts val="0"/>
              </a:spcAft>
              <a:buSzPts val="1120"/>
              <a:buNone/>
              <a:defRPr sz="1400">
                <a:solidFill>
                  <a:srgbClr val="888888"/>
                </a:solidFill>
              </a:defRPr>
            </a:lvl8pPr>
            <a:lvl9pPr indent="-228600" lvl="8" marL="4114800" algn="l">
              <a:spcBef>
                <a:spcPts val="1000"/>
              </a:spcBef>
              <a:spcAft>
                <a:spcPts val="0"/>
              </a:spcAft>
              <a:buSzPts val="1120"/>
              <a:buNone/>
              <a:defRPr sz="1400">
                <a:solidFill>
                  <a:srgbClr val="888888"/>
                </a:solidFill>
              </a:defRPr>
            </a:lvl9pPr>
          </a:lstStyle>
          <a:p/>
        </p:txBody>
      </p:sp>
      <p:sp>
        <p:nvSpPr>
          <p:cNvPr id="48" name="Google Shape;48;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1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7"/>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4" name="Google Shape;54;p17"/>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5" name="Google Shape;55;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8"/>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1" name="Google Shape;61;p18"/>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2" name="Google Shape;62;p18"/>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3" name="Google Shape;63;p18"/>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4" name="Google Shape;64;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21"/>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1"/>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9" name="Google Shape;79;p21"/>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0" name="Google Shape;80;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22"/>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2"/>
          <p:cNvSpPr/>
          <p:nvPr>
            <p:ph idx="2" type="pic"/>
          </p:nvPr>
        </p:nvSpPr>
        <p:spPr>
          <a:xfrm>
            <a:off x="677334" y="609600"/>
            <a:ext cx="8596668" cy="3845718"/>
          </a:xfrm>
          <a:prstGeom prst="rect">
            <a:avLst/>
          </a:prstGeom>
          <a:noFill/>
          <a:ln>
            <a:noFill/>
          </a:ln>
        </p:spPr>
      </p:sp>
      <p:sp>
        <p:nvSpPr>
          <p:cNvPr id="86" name="Google Shape;86;p22"/>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87" name="Google Shape;87;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3"/>
          <p:cNvGrpSpPr/>
          <p:nvPr/>
        </p:nvGrpSpPr>
        <p:grpSpPr>
          <a:xfrm>
            <a:off x="0" y="-8467"/>
            <a:ext cx="12192000" cy="6866467"/>
            <a:chOff x="0" y="-8467"/>
            <a:chExt cx="12192000" cy="6866467"/>
          </a:xfrm>
        </p:grpSpPr>
        <p:cxnSp>
          <p:nvCxnSpPr>
            <p:cNvPr id="7" name="Google Shape;7;p13"/>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13"/>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13"/>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3"/>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3"/>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3"/>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3"/>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3"/>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3"/>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3"/>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1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8" name="Google Shape;18;p1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154955" y="2099733"/>
            <a:ext cx="9882090" cy="2677648"/>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accent1"/>
              </a:buClr>
              <a:buSzPts val="5400"/>
              <a:buFont typeface="Trebuchet MS"/>
              <a:buNone/>
            </a:pPr>
            <a:r>
              <a:rPr lang="en-GB"/>
              <a:t>Year 5 Curriculum Evening</a:t>
            </a:r>
            <a:br>
              <a:rPr lang="en-GB"/>
            </a:br>
            <a:br>
              <a:rPr lang="en-GB"/>
            </a:br>
            <a:r>
              <a:rPr i="1" lang="en-GB" sz="3600"/>
              <a:t>‘Love your neighbour as yourself.’</a:t>
            </a:r>
            <a:endParaRPr i="1"/>
          </a:p>
        </p:txBody>
      </p:sp>
      <p:sp>
        <p:nvSpPr>
          <p:cNvPr id="144" name="Google Shape;144;p1"/>
          <p:cNvSpPr txBox="1"/>
          <p:nvPr>
            <p:ph idx="1" type="subTitle"/>
          </p:nvPr>
        </p:nvSpPr>
        <p:spPr>
          <a:xfrm>
            <a:off x="1154955" y="5042424"/>
            <a:ext cx="8825658" cy="861420"/>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1440"/>
              <a:buNone/>
            </a:pPr>
            <a:r>
              <a:rPr lang="en-GB"/>
              <a:t>presentation September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E-safety</a:t>
            </a:r>
            <a:endParaRPr/>
          </a:p>
        </p:txBody>
      </p:sp>
      <p:sp>
        <p:nvSpPr>
          <p:cNvPr id="198" name="Google Shape;198;p10"/>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GB"/>
              <a:t>Check online activity regularly</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GB"/>
              <a:t>If you have concerns that we can support with please let us know</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GB"/>
              <a:t>Phones need to be handed in to teachers if brought into school</a:t>
            </a:r>
            <a:endParaRPr/>
          </a:p>
          <a:p>
            <a:pPr indent="-251459" lvl="0" marL="342900" rtl="0" algn="l">
              <a:spcBef>
                <a:spcPts val="1000"/>
              </a:spcBef>
              <a:spcAft>
                <a:spcPts val="0"/>
              </a:spcAft>
              <a:buSzPts val="1440"/>
              <a:buNone/>
            </a:pPr>
            <a:r>
              <a:t/>
            </a:r>
            <a:endParaRPr/>
          </a:p>
          <a:p>
            <a:pPr indent="-251459" lvl="0" marL="342900" rtl="0" algn="l">
              <a:spcBef>
                <a:spcPts val="1000"/>
              </a:spcBef>
              <a:spcAft>
                <a:spcPts val="0"/>
              </a:spcAft>
              <a:buSzPts val="1440"/>
              <a:buNone/>
            </a:pPr>
            <a:r>
              <a:t/>
            </a:r>
            <a:endParaRPr/>
          </a:p>
          <a:p>
            <a:pPr indent="0" lvl="0" marL="0" rtl="0" algn="l">
              <a:spcBef>
                <a:spcPts val="1000"/>
              </a:spcBef>
              <a:spcAft>
                <a:spcPts val="0"/>
              </a:spcAft>
              <a:buSzPts val="1440"/>
              <a:buNone/>
            </a:pPr>
            <a:r>
              <a:t/>
            </a:r>
            <a:endParaRPr/>
          </a:p>
          <a:p>
            <a:pPr indent="0" lvl="0" marL="0" rtl="0" algn="l">
              <a:spcBef>
                <a:spcPts val="1000"/>
              </a:spcBef>
              <a:spcAft>
                <a:spcPts val="0"/>
              </a:spcAft>
              <a:buSzPts val="144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Thank you</a:t>
            </a:r>
            <a:endParaRPr/>
          </a:p>
        </p:txBody>
      </p:sp>
      <p:sp>
        <p:nvSpPr>
          <p:cNvPr id="204" name="Google Shape;204;p11"/>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GB"/>
              <a:t>We hope this was useful, please feel free to email any further queries to us and we will get back to you as soon as we can. Thank you for your continued support.</a:t>
            </a:r>
            <a:endParaRPr/>
          </a:p>
          <a:p>
            <a:pPr indent="-251459" lvl="0" marL="34290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GB"/>
              <a:t>year5comms@stbridgets.wirral.sch.uk</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pic>
        <p:nvPicPr>
          <p:cNvPr descr="221DCA1C" id="209" name="Google Shape;209;p12"/>
          <p:cNvPicPr preferRelativeResize="0"/>
          <p:nvPr/>
        </p:nvPicPr>
        <p:blipFill rotWithShape="1">
          <a:blip r:embed="rId3">
            <a:alphaModFix/>
          </a:blip>
          <a:srcRect b="0" l="0" r="0" t="0"/>
          <a:stretch/>
        </p:blipFill>
        <p:spPr>
          <a:xfrm>
            <a:off x="6866965" y="406856"/>
            <a:ext cx="2139950" cy="2139950"/>
          </a:xfrm>
          <a:prstGeom prst="rect">
            <a:avLst/>
          </a:prstGeom>
          <a:noFill/>
          <a:ln>
            <a:noFill/>
          </a:ln>
        </p:spPr>
      </p:pic>
      <p:pic>
        <p:nvPicPr>
          <p:cNvPr descr="DBF66AE5" id="210" name="Google Shape;210;p12"/>
          <p:cNvPicPr preferRelativeResize="0"/>
          <p:nvPr/>
        </p:nvPicPr>
        <p:blipFill rotWithShape="1">
          <a:blip r:embed="rId4">
            <a:alphaModFix/>
          </a:blip>
          <a:srcRect b="0" l="0" r="0" t="0"/>
          <a:stretch/>
        </p:blipFill>
        <p:spPr>
          <a:xfrm>
            <a:off x="9697198" y="406856"/>
            <a:ext cx="1431925" cy="1431925"/>
          </a:xfrm>
          <a:prstGeom prst="rect">
            <a:avLst/>
          </a:prstGeom>
          <a:noFill/>
          <a:ln>
            <a:noFill/>
          </a:ln>
        </p:spPr>
      </p:pic>
      <p:pic>
        <p:nvPicPr>
          <p:cNvPr descr="DBF66AE5" id="211" name="Google Shape;211;p12"/>
          <p:cNvPicPr preferRelativeResize="0"/>
          <p:nvPr/>
        </p:nvPicPr>
        <p:blipFill rotWithShape="1">
          <a:blip r:embed="rId4">
            <a:alphaModFix/>
          </a:blip>
          <a:srcRect b="0" l="0" r="0" t="0"/>
          <a:stretch/>
        </p:blipFill>
        <p:spPr>
          <a:xfrm>
            <a:off x="1725138" y="462215"/>
            <a:ext cx="1431925" cy="1431925"/>
          </a:xfrm>
          <a:prstGeom prst="rect">
            <a:avLst/>
          </a:prstGeom>
          <a:noFill/>
          <a:ln>
            <a:noFill/>
          </a:ln>
        </p:spPr>
      </p:pic>
      <p:sp>
        <p:nvSpPr>
          <p:cNvPr id="212" name="Google Shape;212;p12"/>
          <p:cNvSpPr txBox="1"/>
          <p:nvPr/>
        </p:nvSpPr>
        <p:spPr>
          <a:xfrm rot="-660201">
            <a:off x="514627" y="2334427"/>
            <a:ext cx="2898776" cy="18415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b="0" i="0" lang="en-GB" sz="1200" u="none" cap="none" strike="noStrike">
                <a:solidFill>
                  <a:schemeClr val="dk1"/>
                </a:solidFill>
                <a:latin typeface="Calibri"/>
                <a:ea typeface="Calibri"/>
                <a:cs typeface="Calibri"/>
                <a:sym typeface="Calibri"/>
              </a:rPr>
              <a:t>Some of the events they organize</a:t>
            </a:r>
            <a:endParaRPr b="0" i="0" sz="800" u="none" cap="none" strike="noStrike">
              <a:solidFill>
                <a:schemeClr val="dk1"/>
              </a:solidFill>
              <a:latin typeface="Trebuchet MS"/>
              <a:ea typeface="Trebuchet MS"/>
              <a:cs typeface="Trebuchet MS"/>
              <a:sym typeface="Trebuchet MS"/>
            </a:endParaRPr>
          </a:p>
          <a:p>
            <a:pPr indent="-88900" lvl="0" marL="0" marR="0" rtl="0" algn="l">
              <a:lnSpc>
                <a:spcPct val="100000"/>
              </a:lnSpc>
              <a:spcBef>
                <a:spcPts val="0"/>
              </a:spcBef>
              <a:spcAft>
                <a:spcPts val="0"/>
              </a:spcAft>
              <a:buClr>
                <a:schemeClr val="dk1"/>
              </a:buClr>
              <a:buSzPts val="1400"/>
              <a:buFont typeface="Calibri"/>
              <a:buChar char="•"/>
            </a:pPr>
            <a:r>
              <a:rPr b="0" i="0" lang="en-GB" sz="1400" u="none" cap="none" strike="noStrike">
                <a:solidFill>
                  <a:schemeClr val="dk1"/>
                </a:solidFill>
                <a:latin typeface="Calibri"/>
                <a:ea typeface="Calibri"/>
                <a:cs typeface="Calibri"/>
                <a:sym typeface="Calibri"/>
              </a:rPr>
              <a:t>Summer Fair</a:t>
            </a:r>
            <a:endParaRPr b="0" i="0" sz="800" u="none" cap="none" strike="noStrike">
              <a:solidFill>
                <a:schemeClr val="dk1"/>
              </a:solidFill>
              <a:latin typeface="Trebuchet MS"/>
              <a:ea typeface="Trebuchet MS"/>
              <a:cs typeface="Trebuchet MS"/>
              <a:sym typeface="Trebuchet MS"/>
            </a:endParaRPr>
          </a:p>
          <a:p>
            <a:pPr indent="-88900" lvl="0" marL="0" marR="0" rtl="0" algn="l">
              <a:lnSpc>
                <a:spcPct val="100000"/>
              </a:lnSpc>
              <a:spcBef>
                <a:spcPts val="0"/>
              </a:spcBef>
              <a:spcAft>
                <a:spcPts val="0"/>
              </a:spcAft>
              <a:buClr>
                <a:schemeClr val="dk1"/>
              </a:buClr>
              <a:buSzPts val="1400"/>
              <a:buFont typeface="Calibri"/>
              <a:buChar char="•"/>
            </a:pPr>
            <a:r>
              <a:rPr b="0" i="0" lang="en-GB" sz="1400" u="none" cap="none" strike="noStrike">
                <a:solidFill>
                  <a:schemeClr val="dk1"/>
                </a:solidFill>
                <a:latin typeface="Calibri"/>
                <a:ea typeface="Calibri"/>
                <a:cs typeface="Calibri"/>
                <a:sym typeface="Calibri"/>
              </a:rPr>
              <a:t>Christmas Cards</a:t>
            </a:r>
            <a:endParaRPr b="0" i="0" sz="800" u="none" cap="none" strike="noStrike">
              <a:solidFill>
                <a:schemeClr val="dk1"/>
              </a:solidFill>
              <a:latin typeface="Trebuchet MS"/>
              <a:ea typeface="Trebuchet MS"/>
              <a:cs typeface="Trebuchet MS"/>
              <a:sym typeface="Trebuchet MS"/>
            </a:endParaRPr>
          </a:p>
          <a:p>
            <a:pPr indent="-88900" lvl="0" marL="0" marR="0" rtl="0" algn="l">
              <a:lnSpc>
                <a:spcPct val="100000"/>
              </a:lnSpc>
              <a:spcBef>
                <a:spcPts val="0"/>
              </a:spcBef>
              <a:spcAft>
                <a:spcPts val="0"/>
              </a:spcAft>
              <a:buClr>
                <a:schemeClr val="dk1"/>
              </a:buClr>
              <a:buSzPts val="1400"/>
              <a:buFont typeface="Calibri"/>
              <a:buChar char="•"/>
            </a:pPr>
            <a:r>
              <a:rPr b="0" i="0" lang="en-GB" sz="1400" u="none" cap="none" strike="noStrike">
                <a:solidFill>
                  <a:schemeClr val="dk1"/>
                </a:solidFill>
                <a:latin typeface="Calibri"/>
                <a:ea typeface="Calibri"/>
                <a:cs typeface="Calibri"/>
                <a:sym typeface="Calibri"/>
              </a:rPr>
              <a:t>Summer Social for parents</a:t>
            </a:r>
            <a:endParaRPr b="0" i="0" sz="800" u="none" cap="none" strike="noStrike">
              <a:solidFill>
                <a:schemeClr val="dk1"/>
              </a:solidFill>
              <a:latin typeface="Trebuchet MS"/>
              <a:ea typeface="Trebuchet MS"/>
              <a:cs typeface="Trebuchet MS"/>
              <a:sym typeface="Trebuchet MS"/>
            </a:endParaRPr>
          </a:p>
          <a:p>
            <a:pPr indent="-88900" lvl="0" marL="0" marR="0" rtl="0" algn="l">
              <a:lnSpc>
                <a:spcPct val="100000"/>
              </a:lnSpc>
              <a:spcBef>
                <a:spcPts val="0"/>
              </a:spcBef>
              <a:spcAft>
                <a:spcPts val="0"/>
              </a:spcAft>
              <a:buClr>
                <a:schemeClr val="dk1"/>
              </a:buClr>
              <a:buSzPts val="1400"/>
              <a:buFont typeface="Calibri"/>
              <a:buChar char="•"/>
            </a:pPr>
            <a:r>
              <a:rPr b="0" i="0" lang="en-GB" sz="1400" u="none" cap="none" strike="noStrike">
                <a:solidFill>
                  <a:schemeClr val="dk1"/>
                </a:solidFill>
                <a:latin typeface="Calibri"/>
                <a:ea typeface="Calibri"/>
                <a:cs typeface="Calibri"/>
                <a:sym typeface="Calibri"/>
              </a:rPr>
              <a:t>Christmas Discos</a:t>
            </a:r>
            <a:endParaRPr b="0" i="0" sz="800" u="none" cap="none" strike="noStrike">
              <a:solidFill>
                <a:schemeClr val="dk1"/>
              </a:solidFill>
              <a:latin typeface="Trebuchet MS"/>
              <a:ea typeface="Trebuchet MS"/>
              <a:cs typeface="Trebuchet MS"/>
              <a:sym typeface="Trebuchet MS"/>
            </a:endParaRPr>
          </a:p>
          <a:p>
            <a:pPr indent="-88900" lvl="0" marL="0" marR="0" rtl="0" algn="l">
              <a:lnSpc>
                <a:spcPct val="100000"/>
              </a:lnSpc>
              <a:spcBef>
                <a:spcPts val="0"/>
              </a:spcBef>
              <a:spcAft>
                <a:spcPts val="0"/>
              </a:spcAft>
              <a:buClr>
                <a:schemeClr val="dk1"/>
              </a:buClr>
              <a:buSzPts val="1400"/>
              <a:buFont typeface="Calibri"/>
              <a:buChar char="•"/>
            </a:pPr>
            <a:r>
              <a:rPr b="0" i="0" lang="en-GB" sz="1400" u="none" cap="none" strike="noStrike">
                <a:solidFill>
                  <a:schemeClr val="dk1"/>
                </a:solidFill>
                <a:latin typeface="Calibri"/>
                <a:ea typeface="Calibri"/>
                <a:cs typeface="Calibri"/>
                <a:sym typeface="Calibri"/>
              </a:rPr>
              <a:t>Raffle boxes</a:t>
            </a:r>
            <a:endParaRPr b="0" i="0" sz="800" u="none" cap="none" strike="noStrike">
              <a:solidFill>
                <a:schemeClr val="dk1"/>
              </a:solidFill>
              <a:latin typeface="Trebuchet MS"/>
              <a:ea typeface="Trebuchet MS"/>
              <a:cs typeface="Trebuchet MS"/>
              <a:sym typeface="Trebuchet MS"/>
            </a:endParaRPr>
          </a:p>
          <a:p>
            <a:pPr indent="-88900" lvl="0" marL="0" marR="0" rtl="0" algn="l">
              <a:lnSpc>
                <a:spcPct val="100000"/>
              </a:lnSpc>
              <a:spcBef>
                <a:spcPts val="0"/>
              </a:spcBef>
              <a:spcAft>
                <a:spcPts val="0"/>
              </a:spcAft>
              <a:buClr>
                <a:schemeClr val="dk1"/>
              </a:buClr>
              <a:buSzPts val="1400"/>
              <a:buFont typeface="Calibri"/>
              <a:buChar char="•"/>
            </a:pPr>
            <a:r>
              <a:rPr b="0" i="0" lang="en-GB" sz="1400" u="none" cap="none" strike="noStrike">
                <a:solidFill>
                  <a:schemeClr val="dk1"/>
                </a:solidFill>
                <a:latin typeface="Calibri"/>
                <a:ea typeface="Calibri"/>
                <a:cs typeface="Calibri"/>
                <a:sym typeface="Calibri"/>
              </a:rPr>
              <a:t>Class photographs</a:t>
            </a:r>
            <a:endParaRPr b="0" i="0" sz="1800" u="none" cap="none" strike="noStrike">
              <a:solidFill>
                <a:schemeClr val="dk1"/>
              </a:solidFill>
              <a:latin typeface="Arial"/>
              <a:ea typeface="Arial"/>
              <a:cs typeface="Arial"/>
              <a:sym typeface="Arial"/>
            </a:endParaRPr>
          </a:p>
        </p:txBody>
      </p:sp>
      <p:sp>
        <p:nvSpPr>
          <p:cNvPr id="213" name="Google Shape;213;p12"/>
          <p:cNvSpPr/>
          <p:nvPr/>
        </p:nvSpPr>
        <p:spPr>
          <a:xfrm>
            <a:off x="2590800" y="2584451"/>
            <a:ext cx="12192000" cy="4572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214" name="Google Shape;214;p12"/>
          <p:cNvSpPr/>
          <p:nvPr/>
        </p:nvSpPr>
        <p:spPr>
          <a:xfrm>
            <a:off x="4520417" y="1580404"/>
            <a:ext cx="12192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8000"/>
              <a:buFont typeface="Calibri"/>
              <a:buNone/>
            </a:pPr>
            <a:r>
              <a:rPr b="0" i="0" lang="en-GB" sz="8000" u="none" cap="none" strike="noStrike">
                <a:solidFill>
                  <a:schemeClr val="dk1"/>
                </a:solidFill>
                <a:latin typeface="Calibri"/>
                <a:ea typeface="Calibri"/>
                <a:cs typeface="Calibri"/>
                <a:sym typeface="Calibri"/>
              </a:rPr>
              <a:t>Your</a:t>
            </a:r>
            <a:endParaRPr b="0" i="0" sz="8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8000"/>
              <a:buFont typeface="Calibri"/>
              <a:buNone/>
            </a:pPr>
            <a:r>
              <a:rPr b="0" i="0" lang="en-GB" sz="8000" u="none" cap="none" strike="noStrike">
                <a:solidFill>
                  <a:schemeClr val="dk1"/>
                </a:solidFill>
                <a:latin typeface="Calibri"/>
                <a:ea typeface="Calibri"/>
                <a:cs typeface="Calibri"/>
                <a:sym typeface="Calibri"/>
              </a:rPr>
              <a:t>PTA</a:t>
            </a:r>
            <a:endParaRPr b="0" i="0" sz="8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800"/>
              <a:buFont typeface="Trebuchet MS"/>
              <a:buNone/>
            </a:pPr>
            <a:r>
              <a:t/>
            </a:r>
            <a:endParaRPr b="0" i="0" sz="1800" u="none" cap="none" strike="noStrike">
              <a:solidFill>
                <a:schemeClr val="dk1"/>
              </a:solidFill>
              <a:latin typeface="Arial"/>
              <a:ea typeface="Arial"/>
              <a:cs typeface="Arial"/>
              <a:sym typeface="Arial"/>
            </a:endParaRPr>
          </a:p>
        </p:txBody>
      </p:sp>
      <p:sp>
        <p:nvSpPr>
          <p:cNvPr id="215" name="Google Shape;215;p12"/>
          <p:cNvSpPr/>
          <p:nvPr/>
        </p:nvSpPr>
        <p:spPr>
          <a:xfrm>
            <a:off x="2590800" y="3041651"/>
            <a:ext cx="12192000" cy="4572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1100"/>
              <a:buFont typeface="Calibri"/>
              <a:buNone/>
            </a:pPr>
            <a:r>
              <a:rPr b="0" i="0" lang="en-GB" sz="1100" u="none" cap="none" strike="noStrike">
                <a:solidFill>
                  <a:schemeClr val="dk1"/>
                </a:solidFill>
                <a:latin typeface="Calibri"/>
                <a:ea typeface="Calibri"/>
                <a:cs typeface="Calibri"/>
                <a:sym typeface="Calibri"/>
              </a:rPr>
              <a:t> </a:t>
            </a:r>
            <a:endParaRPr b="0" i="0" sz="8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chemeClr val="dk1"/>
              </a:buClr>
              <a:buSzPts val="1800"/>
              <a:buFont typeface="Trebuchet MS"/>
              <a:buNone/>
            </a:pPr>
            <a:r>
              <a:t/>
            </a:r>
            <a:endParaRPr b="0" i="0" sz="1800" u="none" cap="none" strike="noStrike">
              <a:solidFill>
                <a:schemeClr val="dk1"/>
              </a:solidFill>
              <a:latin typeface="Arial"/>
              <a:ea typeface="Arial"/>
              <a:cs typeface="Arial"/>
              <a:sym typeface="Arial"/>
            </a:endParaRPr>
          </a:p>
        </p:txBody>
      </p:sp>
      <p:sp>
        <p:nvSpPr>
          <p:cNvPr id="216" name="Google Shape;216;p12"/>
          <p:cNvSpPr/>
          <p:nvPr/>
        </p:nvSpPr>
        <p:spPr>
          <a:xfrm>
            <a:off x="770965" y="5412164"/>
            <a:ext cx="6096000" cy="968278"/>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b="1" lang="en-GB" sz="1800">
                <a:solidFill>
                  <a:schemeClr val="dk1"/>
                </a:solidFill>
                <a:latin typeface="Calibri"/>
                <a:ea typeface="Calibri"/>
                <a:cs typeface="Calibri"/>
                <a:sym typeface="Calibri"/>
              </a:rPr>
              <a:t>If you are interested in being a part then please speak to Mrs Inglis or Nicola Rose (Year 6 parent)– or your class teacher who can point you in the right direction</a:t>
            </a:r>
            <a:endParaRPr sz="1100">
              <a:solidFill>
                <a:schemeClr val="dk1"/>
              </a:solidFill>
              <a:latin typeface="Calibri"/>
              <a:ea typeface="Calibri"/>
              <a:cs typeface="Calibri"/>
              <a:sym typeface="Calibri"/>
            </a:endParaRPr>
          </a:p>
        </p:txBody>
      </p:sp>
      <p:sp>
        <p:nvSpPr>
          <p:cNvPr id="217" name="Google Shape;217;p12"/>
          <p:cNvSpPr/>
          <p:nvPr/>
        </p:nvSpPr>
        <p:spPr>
          <a:xfrm>
            <a:off x="3818965" y="3255178"/>
            <a:ext cx="609600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GB" sz="1800">
                <a:solidFill>
                  <a:srgbClr val="000000"/>
                </a:solidFill>
                <a:latin typeface="Verdana"/>
                <a:ea typeface="Verdana"/>
                <a:cs typeface="Verdana"/>
                <a:sym typeface="Verdana"/>
              </a:rPr>
              <a:t>The PTA is dedicated to aiding the entire learning experience of all the children here at school as well as helping the school become a fully integrated part of the local community</a:t>
            </a:r>
            <a:endParaRPr sz="1800">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Overview</a:t>
            </a:r>
            <a:endParaRPr/>
          </a:p>
        </p:txBody>
      </p:sp>
      <p:sp>
        <p:nvSpPr>
          <p:cNvPr id="150" name="Google Shape;150;p2"/>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GB"/>
              <a:t>Welcome to Year 5</a:t>
            </a:r>
            <a:endParaRPr/>
          </a:p>
          <a:p>
            <a:pPr indent="-342900" lvl="0" marL="342900" rtl="0" algn="l">
              <a:spcBef>
                <a:spcPts val="1000"/>
              </a:spcBef>
              <a:spcAft>
                <a:spcPts val="0"/>
              </a:spcAft>
              <a:buSzPts val="1440"/>
              <a:buChar char="►"/>
            </a:pPr>
            <a:r>
              <a:rPr lang="en-GB"/>
              <a:t>Expectations: Mission and Values</a:t>
            </a:r>
            <a:endParaRPr/>
          </a:p>
          <a:p>
            <a:pPr indent="-342900" lvl="0" marL="342900" rtl="0" algn="l">
              <a:spcBef>
                <a:spcPts val="1000"/>
              </a:spcBef>
              <a:spcAft>
                <a:spcPts val="0"/>
              </a:spcAft>
              <a:buSzPts val="1440"/>
              <a:buChar char="►"/>
            </a:pPr>
            <a:r>
              <a:rPr lang="en-GB"/>
              <a:t>Curriculum overview</a:t>
            </a:r>
            <a:endParaRPr/>
          </a:p>
          <a:p>
            <a:pPr indent="-342900" lvl="0" marL="342900" rtl="0" algn="l">
              <a:spcBef>
                <a:spcPts val="1000"/>
              </a:spcBef>
              <a:spcAft>
                <a:spcPts val="0"/>
              </a:spcAft>
              <a:buSzPts val="1440"/>
              <a:buChar char="►"/>
            </a:pPr>
            <a:r>
              <a:rPr lang="en-GB"/>
              <a:t>Communication</a:t>
            </a:r>
            <a:endParaRPr/>
          </a:p>
          <a:p>
            <a:pPr indent="0" lvl="0" marL="0" rtl="0" algn="l">
              <a:spcBef>
                <a:spcPts val="1000"/>
              </a:spcBef>
              <a:spcAft>
                <a:spcPts val="0"/>
              </a:spcAft>
              <a:buSzPts val="144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Welcome to Year 5</a:t>
            </a:r>
            <a:endParaRPr/>
          </a:p>
        </p:txBody>
      </p:sp>
      <p:sp>
        <p:nvSpPr>
          <p:cNvPr id="156" name="Google Shape;156;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GB"/>
              <a:t>Class Teachers:</a:t>
            </a:r>
            <a:endParaRPr/>
          </a:p>
          <a:p>
            <a:pPr indent="-342900" lvl="0" marL="342900" rtl="0" algn="l">
              <a:spcBef>
                <a:spcPts val="1000"/>
              </a:spcBef>
              <a:spcAft>
                <a:spcPts val="0"/>
              </a:spcAft>
              <a:buSzPts val="1440"/>
              <a:buChar char="►"/>
            </a:pPr>
            <a:r>
              <a:rPr lang="en-GB"/>
              <a:t>Mr Owen, Mrs Inglis, Miss Smith</a:t>
            </a:r>
            <a:endParaRPr/>
          </a:p>
          <a:p>
            <a:pPr indent="0" lvl="0" marL="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GB"/>
              <a:t>Teaching Assistants:</a:t>
            </a:r>
            <a:endParaRPr/>
          </a:p>
          <a:p>
            <a:pPr indent="-342900" lvl="0" marL="342900" rtl="0" algn="l">
              <a:spcBef>
                <a:spcPts val="1000"/>
              </a:spcBef>
              <a:spcAft>
                <a:spcPts val="0"/>
              </a:spcAft>
              <a:buSzPts val="1440"/>
              <a:buChar char="►"/>
            </a:pPr>
            <a:r>
              <a:rPr lang="en-GB"/>
              <a:t>Mrs Malcolm, Mrs </a:t>
            </a:r>
            <a:r>
              <a:rPr lang="en-GB"/>
              <a:t>MacLeod</a:t>
            </a:r>
            <a:r>
              <a:rPr lang="en-GB"/>
              <a:t>, Mr Marriott, Miss Wootton</a:t>
            </a:r>
            <a:endParaRPr/>
          </a:p>
          <a:p>
            <a:pPr indent="0" lvl="0" marL="0" rtl="0" algn="l">
              <a:spcBef>
                <a:spcPts val="1000"/>
              </a:spcBef>
              <a:spcAft>
                <a:spcPts val="0"/>
              </a:spcAft>
              <a:buSzPts val="1440"/>
              <a:buNone/>
            </a:pPr>
            <a:r>
              <a:t/>
            </a:r>
            <a:endParaRPr/>
          </a:p>
          <a:p>
            <a:pPr indent="-342900" lvl="0" marL="342900" rtl="0" algn="l">
              <a:spcBef>
                <a:spcPts val="1000"/>
              </a:spcBef>
              <a:spcAft>
                <a:spcPts val="0"/>
              </a:spcAft>
              <a:buSzPts val="1440"/>
              <a:buChar char="►"/>
            </a:pPr>
            <a:r>
              <a:rPr lang="en-GB"/>
              <a:t>PPA Teachers</a:t>
            </a:r>
            <a:endParaRPr/>
          </a:p>
          <a:p>
            <a:pPr indent="-342900" lvl="0" marL="342900" rtl="0" algn="l">
              <a:spcBef>
                <a:spcPts val="1000"/>
              </a:spcBef>
              <a:spcAft>
                <a:spcPts val="0"/>
              </a:spcAft>
              <a:buSzPts val="1440"/>
              <a:buChar char="►"/>
            </a:pPr>
            <a:r>
              <a:rPr lang="en-GB"/>
              <a:t>Mrs Longmore, Miss Masterman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Our Mission and Values</a:t>
            </a:r>
            <a:endParaRPr/>
          </a:p>
        </p:txBody>
      </p:sp>
      <p:sp>
        <p:nvSpPr>
          <p:cNvPr id="162" name="Google Shape;162;p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2560"/>
              <a:buNone/>
            </a:pPr>
            <a:r>
              <a:rPr lang="en-GB" sz="3200"/>
              <a:t>‘Love your neighbour as yourself.’ </a:t>
            </a:r>
            <a:endParaRPr/>
          </a:p>
          <a:p>
            <a:pPr indent="0" lvl="0" marL="0" rtl="0" algn="ctr">
              <a:spcBef>
                <a:spcPts val="1000"/>
              </a:spcBef>
              <a:spcAft>
                <a:spcPts val="0"/>
              </a:spcAft>
              <a:buSzPts val="2560"/>
              <a:buNone/>
            </a:pPr>
            <a:r>
              <a:rPr lang="en-GB" sz="3200"/>
              <a:t>Luke 10:27</a:t>
            </a:r>
            <a:endParaRPr/>
          </a:p>
          <a:p>
            <a:pPr indent="0" lvl="0" marL="0" rtl="0" algn="ctr">
              <a:spcBef>
                <a:spcPts val="1000"/>
              </a:spcBef>
              <a:spcAft>
                <a:spcPts val="0"/>
              </a:spcAft>
              <a:buSzPts val="2560"/>
              <a:buNone/>
            </a:pPr>
            <a:r>
              <a:t/>
            </a:r>
            <a:endParaRPr sz="3200"/>
          </a:p>
          <a:p>
            <a:pPr indent="0" lvl="0" marL="0" rtl="0" algn="ctr">
              <a:spcBef>
                <a:spcPts val="1000"/>
              </a:spcBef>
              <a:spcAft>
                <a:spcPts val="0"/>
              </a:spcAft>
              <a:buSzPts val="2560"/>
              <a:buNone/>
            </a:pPr>
            <a:r>
              <a:rPr lang="en-GB" sz="3200"/>
              <a:t>Faith, Hope, Love</a:t>
            </a:r>
            <a:endParaRPr/>
          </a:p>
          <a:p>
            <a:pPr indent="0" lvl="0" marL="0" rtl="0" algn="ctr">
              <a:spcBef>
                <a:spcPts val="1000"/>
              </a:spcBef>
              <a:spcAft>
                <a:spcPts val="0"/>
              </a:spcAft>
              <a:buSzPts val="2560"/>
              <a:buNone/>
            </a:pPr>
            <a:r>
              <a:t/>
            </a:r>
            <a:endParaRPr sz="3200"/>
          </a:p>
          <a:p>
            <a:pPr indent="0" lvl="0" marL="0" rtl="0" algn="ctr">
              <a:spcBef>
                <a:spcPts val="1000"/>
              </a:spcBef>
              <a:spcAft>
                <a:spcPts val="0"/>
              </a:spcAft>
              <a:buSzPts val="2560"/>
              <a:buNone/>
            </a:pPr>
            <a:r>
              <a:rPr lang="en-GB" sz="3200"/>
              <a:t>Be safe, Be ready, Be Respectful</a:t>
            </a:r>
            <a:endParaRPr/>
          </a:p>
          <a:p>
            <a:pPr indent="0" lvl="0" marL="0" rtl="0" algn="ctr">
              <a:spcBef>
                <a:spcPts val="1000"/>
              </a:spcBef>
              <a:spcAft>
                <a:spcPts val="0"/>
              </a:spcAft>
              <a:buSzPts val="2560"/>
              <a:buNone/>
            </a:pPr>
            <a:r>
              <a:t/>
            </a:r>
            <a:endParaRPr sz="3200"/>
          </a:p>
          <a:p>
            <a:pPr indent="0" lvl="0" marL="0" rtl="0" algn="ctr">
              <a:spcBef>
                <a:spcPts val="1000"/>
              </a:spcBef>
              <a:spcAft>
                <a:spcPts val="0"/>
              </a:spcAft>
              <a:buSzPts val="144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5"/>
          <p:cNvSpPr txBox="1"/>
          <p:nvPr>
            <p:ph type="title"/>
          </p:nvPr>
        </p:nvSpPr>
        <p:spPr>
          <a:xfrm>
            <a:off x="818712" y="973668"/>
            <a:ext cx="9584245" cy="706964"/>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2800"/>
              <a:buFont typeface="Trebuchet MS"/>
              <a:buNone/>
            </a:pPr>
            <a:r>
              <a:rPr lang="en-GB" sz="2800"/>
              <a:t>Expectations: Be safe, be ready, be respectful</a:t>
            </a:r>
            <a:endParaRPr/>
          </a:p>
        </p:txBody>
      </p:sp>
      <p:sp>
        <p:nvSpPr>
          <p:cNvPr id="168" name="Google Shape;168;p5"/>
          <p:cNvSpPr txBox="1"/>
          <p:nvPr>
            <p:ph idx="1" type="body"/>
          </p:nvPr>
        </p:nvSpPr>
        <p:spPr>
          <a:xfrm>
            <a:off x="818712" y="1540969"/>
            <a:ext cx="10554574" cy="4734325"/>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440"/>
              <a:buChar char="►"/>
            </a:pPr>
            <a:r>
              <a:rPr b="1" lang="en-GB"/>
              <a:t>Homework</a:t>
            </a:r>
            <a:endParaRPr/>
          </a:p>
          <a:p>
            <a:pPr indent="-285750" lvl="1" marL="742950" rtl="0" algn="l">
              <a:spcBef>
                <a:spcPts val="1000"/>
              </a:spcBef>
              <a:spcAft>
                <a:spcPts val="0"/>
              </a:spcAft>
              <a:buSzPts val="1280"/>
              <a:buFont typeface="Noto Sans Symbols"/>
              <a:buChar char="⮚"/>
            </a:pPr>
            <a:r>
              <a:rPr lang="en-GB"/>
              <a:t>Set on a Friday via Google Classroom to be completed for the following Friday.</a:t>
            </a:r>
            <a:endParaRPr/>
          </a:p>
          <a:p>
            <a:pPr indent="-285750" lvl="1" marL="742950" rtl="0" algn="l">
              <a:spcBef>
                <a:spcPts val="1000"/>
              </a:spcBef>
              <a:spcAft>
                <a:spcPts val="0"/>
              </a:spcAft>
              <a:buSzPts val="1280"/>
              <a:buFont typeface="Noto Sans Symbols"/>
              <a:buChar char="⮚"/>
            </a:pPr>
            <a:r>
              <a:rPr lang="en-GB"/>
              <a:t>Topic – occasional project based activity</a:t>
            </a:r>
            <a:endParaRPr/>
          </a:p>
          <a:p>
            <a:pPr indent="-285750" lvl="1" marL="742950" rtl="0" algn="l">
              <a:spcBef>
                <a:spcPts val="1000"/>
              </a:spcBef>
              <a:spcAft>
                <a:spcPts val="0"/>
              </a:spcAft>
              <a:buSzPts val="1280"/>
              <a:buFont typeface="Noto Sans Symbols"/>
              <a:buChar char="⮚"/>
            </a:pPr>
            <a:r>
              <a:rPr lang="en-GB"/>
              <a:t>English-spelling/grammar (spag.com and spelling frame)</a:t>
            </a:r>
            <a:endParaRPr/>
          </a:p>
          <a:p>
            <a:pPr indent="-285750" lvl="1" marL="742950" rtl="0" algn="l">
              <a:spcBef>
                <a:spcPts val="1000"/>
              </a:spcBef>
              <a:spcAft>
                <a:spcPts val="0"/>
              </a:spcAft>
              <a:buSzPts val="1280"/>
              <a:buFont typeface="Noto Sans Symbols"/>
              <a:buChar char="⮚"/>
            </a:pPr>
            <a:r>
              <a:rPr lang="en-GB"/>
              <a:t>Maths – Mathletics and TT Rockstars</a:t>
            </a:r>
            <a:endParaRPr/>
          </a:p>
          <a:p>
            <a:pPr indent="-285750" lvl="1" marL="742950" rtl="0" algn="l">
              <a:spcBef>
                <a:spcPts val="1000"/>
              </a:spcBef>
              <a:spcAft>
                <a:spcPts val="0"/>
              </a:spcAft>
              <a:buSzPts val="1280"/>
              <a:buFont typeface="Noto Sans Symbols"/>
              <a:buChar char="⮚"/>
            </a:pPr>
            <a:r>
              <a:rPr lang="en-GB"/>
              <a:t>Home readers (in their bags EVERY DAY in school please)</a:t>
            </a:r>
            <a:endParaRPr/>
          </a:p>
          <a:p>
            <a:pPr indent="-285750" lvl="1" marL="742950" rtl="0" algn="l">
              <a:spcBef>
                <a:spcPts val="1000"/>
              </a:spcBef>
              <a:spcAft>
                <a:spcPts val="0"/>
              </a:spcAft>
              <a:buSzPts val="1280"/>
              <a:buFont typeface="Noto Sans Symbols"/>
              <a:buChar char="⮚"/>
            </a:pPr>
            <a:r>
              <a:rPr lang="en-GB"/>
              <a:t>Additional Maths Reviews as we finish each chapter – extra practice</a:t>
            </a:r>
            <a:endParaRPr/>
          </a:p>
          <a:p>
            <a:pPr indent="-342900" lvl="0" marL="342900" rtl="0" algn="l">
              <a:spcBef>
                <a:spcPts val="1000"/>
              </a:spcBef>
              <a:spcAft>
                <a:spcPts val="0"/>
              </a:spcAft>
              <a:buSzPts val="1440"/>
              <a:buChar char="►"/>
            </a:pPr>
            <a:r>
              <a:rPr b="1" lang="en-GB"/>
              <a:t>PE Kit</a:t>
            </a:r>
            <a:endParaRPr/>
          </a:p>
          <a:p>
            <a:pPr indent="-285750" lvl="1" marL="742950" rtl="0" algn="l">
              <a:spcBef>
                <a:spcPts val="1000"/>
              </a:spcBef>
              <a:spcAft>
                <a:spcPts val="0"/>
              </a:spcAft>
              <a:buSzPts val="1280"/>
              <a:buFont typeface="Noto Sans Symbols"/>
              <a:buChar char="⮚"/>
            </a:pPr>
            <a:r>
              <a:rPr lang="en-GB"/>
              <a:t>Wear to school each Monday and Wednesday</a:t>
            </a:r>
            <a:endParaRPr/>
          </a:p>
          <a:p>
            <a:pPr indent="-342900" lvl="0" marL="342900" rtl="0" algn="l">
              <a:spcBef>
                <a:spcPts val="1000"/>
              </a:spcBef>
              <a:spcAft>
                <a:spcPts val="0"/>
              </a:spcAft>
              <a:buSzPts val="1440"/>
              <a:buChar char="►"/>
            </a:pPr>
            <a:r>
              <a:rPr b="1" lang="en-GB"/>
              <a:t>Communication</a:t>
            </a:r>
            <a:endParaRPr/>
          </a:p>
          <a:p>
            <a:pPr indent="-285750" lvl="1" marL="742950" rtl="0" algn="l">
              <a:spcBef>
                <a:spcPts val="1000"/>
              </a:spcBef>
              <a:spcAft>
                <a:spcPts val="0"/>
              </a:spcAft>
              <a:buSzPts val="1280"/>
              <a:buFont typeface="Noto Sans Symbols"/>
              <a:buChar char="⮚"/>
            </a:pPr>
            <a:r>
              <a:rPr b="1" lang="en-GB" u="sng"/>
              <a:t>Parents</a:t>
            </a:r>
            <a:r>
              <a:rPr lang="en-GB"/>
              <a:t> - Daily through Year 5 comms-admin/absence ( one-way communication only)</a:t>
            </a:r>
            <a:endParaRPr/>
          </a:p>
          <a:p>
            <a:pPr indent="-285750" lvl="1" marL="742950" rtl="0" algn="l">
              <a:spcBef>
                <a:spcPts val="1000"/>
              </a:spcBef>
              <a:spcAft>
                <a:spcPts val="0"/>
              </a:spcAft>
              <a:buSzPts val="1280"/>
              <a:buFont typeface="Noto Sans Symbols"/>
              <a:buChar char="⮚"/>
            </a:pPr>
            <a:r>
              <a:rPr lang="en-GB"/>
              <a:t>Through the office-arrangements for meeting, urgent communication, absence requests</a:t>
            </a:r>
            <a:endParaRPr/>
          </a:p>
          <a:p>
            <a:pPr indent="-285750" lvl="1" marL="742950" rtl="0" algn="l">
              <a:spcBef>
                <a:spcPts val="1000"/>
              </a:spcBef>
              <a:spcAft>
                <a:spcPts val="0"/>
              </a:spcAft>
              <a:buSzPts val="1280"/>
              <a:buFont typeface="Noto Sans Symbols"/>
              <a:buChar char="⮚"/>
            </a:pPr>
            <a:r>
              <a:rPr b="1" lang="en-GB" u="sng"/>
              <a:t>Children</a:t>
            </a:r>
            <a:r>
              <a:rPr lang="en-GB"/>
              <a:t> - communicate to us through Google Classroom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Trips in Year 5</a:t>
            </a:r>
            <a:endParaRPr/>
          </a:p>
        </p:txBody>
      </p:sp>
      <p:sp>
        <p:nvSpPr>
          <p:cNvPr id="174" name="Google Shape;174;p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0" algn="l">
              <a:spcBef>
                <a:spcPts val="1000"/>
              </a:spcBef>
              <a:spcAft>
                <a:spcPts val="0"/>
              </a:spcAft>
              <a:buSzPts val="1440"/>
              <a:buChar char="►"/>
            </a:pPr>
            <a:r>
              <a:rPr lang="en-GB"/>
              <a:t>World Museum – Greeks</a:t>
            </a:r>
            <a:endParaRPr/>
          </a:p>
          <a:p>
            <a:pPr indent="-342900" lvl="0" marL="342900" rtl="0" algn="l">
              <a:spcBef>
                <a:spcPts val="0"/>
              </a:spcBef>
              <a:spcAft>
                <a:spcPts val="0"/>
              </a:spcAft>
              <a:buSzPts val="1440"/>
              <a:buChar char="►"/>
            </a:pPr>
            <a:r>
              <a:rPr lang="en-GB"/>
              <a:t>IntoFilm</a:t>
            </a:r>
            <a:endParaRPr/>
          </a:p>
          <a:p>
            <a:pPr indent="-342900" lvl="0" marL="342900" rtl="0" algn="l">
              <a:spcBef>
                <a:spcPts val="1000"/>
              </a:spcBef>
              <a:spcAft>
                <a:spcPts val="0"/>
              </a:spcAft>
              <a:buSzPts val="1440"/>
              <a:buChar char="►"/>
            </a:pPr>
            <a:r>
              <a:rPr lang="en-GB"/>
              <a:t>Chester Zoo</a:t>
            </a:r>
            <a:endParaRPr/>
          </a:p>
          <a:p>
            <a:pPr indent="-342900" lvl="0" marL="342900" rtl="0" algn="l">
              <a:spcBef>
                <a:spcPts val="1000"/>
              </a:spcBef>
              <a:spcAft>
                <a:spcPts val="0"/>
              </a:spcAft>
              <a:buSzPts val="1440"/>
              <a:buChar char="►"/>
            </a:pPr>
            <a:r>
              <a:rPr lang="en-GB"/>
              <a:t>Chester Deva Experience - Romans</a:t>
            </a:r>
            <a:endParaRPr/>
          </a:p>
          <a:p>
            <a:pPr indent="-342900" lvl="0" marL="342900" rtl="0" algn="l">
              <a:spcBef>
                <a:spcPts val="1000"/>
              </a:spcBef>
              <a:spcAft>
                <a:spcPts val="0"/>
              </a:spcAft>
              <a:buSzPts val="1440"/>
              <a:buChar char="►"/>
            </a:pPr>
            <a:r>
              <a:rPr lang="en-GB"/>
              <a:t>Wirral Deen Centre – community mosque in Birkenhead</a:t>
            </a:r>
            <a:endParaRPr/>
          </a:p>
          <a:p>
            <a:pPr indent="-342900" lvl="0" marL="342900" rtl="0" algn="l">
              <a:spcBef>
                <a:spcPts val="1000"/>
              </a:spcBef>
              <a:spcAft>
                <a:spcPts val="0"/>
              </a:spcAft>
              <a:buSzPts val="1440"/>
              <a:buChar char="►"/>
            </a:pPr>
            <a:r>
              <a:rPr lang="en-GB"/>
              <a:t>DT – possible CAMS making – local secondary school DT department</a:t>
            </a:r>
            <a:endParaRPr/>
          </a:p>
          <a:p>
            <a:pPr indent="-342900" lvl="0" marL="342900" rtl="0" algn="l">
              <a:spcBef>
                <a:spcPts val="1000"/>
              </a:spcBef>
              <a:spcAft>
                <a:spcPts val="0"/>
              </a:spcAft>
              <a:buSzPts val="1440"/>
              <a:buChar char="►"/>
            </a:pPr>
            <a:r>
              <a:rPr lang="en-GB"/>
              <a:t>Philharmonic – music experience</a:t>
            </a:r>
            <a:endParaRPr/>
          </a:p>
          <a:p>
            <a:pPr indent="-342900" lvl="0" marL="342900" rtl="0" algn="l">
              <a:spcBef>
                <a:spcPts val="1000"/>
              </a:spcBef>
              <a:spcAft>
                <a:spcPts val="0"/>
              </a:spcAft>
              <a:buSzPts val="1440"/>
              <a:buChar char="►"/>
            </a:pPr>
            <a:r>
              <a:rPr lang="en-GB"/>
              <a:t>Local Area walks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7"/>
          <p:cNvSpPr txBox="1"/>
          <p:nvPr>
            <p:ph type="title"/>
          </p:nvPr>
        </p:nvSpPr>
        <p:spPr>
          <a:xfrm>
            <a:off x="1154953" y="973668"/>
            <a:ext cx="9261256" cy="706964"/>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Curriculum Overview Autumn-Our World</a:t>
            </a:r>
            <a:endParaRPr/>
          </a:p>
        </p:txBody>
      </p:sp>
      <p:sp>
        <p:nvSpPr>
          <p:cNvPr id="180" name="Google Shape;180;p7"/>
          <p:cNvSpPr txBox="1"/>
          <p:nvPr>
            <p:ph idx="1" type="body"/>
          </p:nvPr>
        </p:nvSpPr>
        <p:spPr>
          <a:xfrm>
            <a:off x="818713" y="2101836"/>
            <a:ext cx="10554574" cy="4316719"/>
          </a:xfrm>
          <a:prstGeom prst="rect">
            <a:avLst/>
          </a:prstGeom>
          <a:noFill/>
          <a:ln>
            <a:noFill/>
          </a:ln>
        </p:spPr>
        <p:txBody>
          <a:bodyPr anchorCtr="0" anchor="t" bIns="45700" lIns="91425" spcFirstLastPara="1" rIns="91425" wrap="square" tIns="45700">
            <a:normAutofit fontScale="92500" lnSpcReduction="20000"/>
          </a:bodyPr>
          <a:lstStyle/>
          <a:p>
            <a:pPr indent="-336804" lvl="0" marL="342900" rtl="0" algn="l">
              <a:spcBef>
                <a:spcPts val="0"/>
              </a:spcBef>
              <a:spcAft>
                <a:spcPts val="0"/>
              </a:spcAft>
              <a:buSzPct val="80000"/>
              <a:buFont typeface="Courier New"/>
              <a:buChar char="o"/>
            </a:pPr>
            <a:r>
              <a:rPr lang="en-GB" sz="1600" u="sng"/>
              <a:t>English</a:t>
            </a:r>
            <a:endParaRPr/>
          </a:p>
          <a:p>
            <a:pPr indent="-280416" lvl="1" marL="742950" rtl="0" algn="l">
              <a:spcBef>
                <a:spcPts val="1000"/>
              </a:spcBef>
              <a:spcAft>
                <a:spcPts val="0"/>
              </a:spcAft>
              <a:buSzPct val="80000"/>
              <a:buFont typeface="Noto Sans Symbols"/>
              <a:buChar char="▪"/>
            </a:pPr>
            <a:r>
              <a:rPr lang="en-GB" sz="1400"/>
              <a:t>Greek Myths, The Adventures Of Odysseus, A Christmas Carol</a:t>
            </a:r>
            <a:endParaRPr/>
          </a:p>
          <a:p>
            <a:pPr indent="-336804" lvl="0" marL="342900" rtl="0" algn="l">
              <a:spcBef>
                <a:spcPts val="1000"/>
              </a:spcBef>
              <a:spcAft>
                <a:spcPts val="0"/>
              </a:spcAft>
              <a:buSzPct val="80000"/>
              <a:buFont typeface="Courier New"/>
              <a:buChar char="o"/>
            </a:pPr>
            <a:r>
              <a:rPr lang="en-GB" sz="1600" u="sng"/>
              <a:t>Mathematics</a:t>
            </a:r>
            <a:endParaRPr/>
          </a:p>
          <a:p>
            <a:pPr indent="-280416" lvl="1" marL="742950" rtl="0" algn="l">
              <a:spcBef>
                <a:spcPts val="1000"/>
              </a:spcBef>
              <a:spcAft>
                <a:spcPts val="0"/>
              </a:spcAft>
              <a:buSzPct val="80000"/>
              <a:buFont typeface="Noto Sans Symbols"/>
              <a:buChar char="▪"/>
            </a:pPr>
            <a:r>
              <a:rPr lang="en-GB" sz="1400"/>
              <a:t>Mastery approach in line with national curriculum expectations</a:t>
            </a:r>
            <a:endParaRPr/>
          </a:p>
          <a:p>
            <a:pPr indent="-280416" lvl="1" marL="742950" rtl="0" algn="l">
              <a:spcBef>
                <a:spcPts val="1000"/>
              </a:spcBef>
              <a:spcAft>
                <a:spcPts val="0"/>
              </a:spcAft>
              <a:buSzPct val="80000"/>
              <a:buFont typeface="Noto Sans Symbols"/>
              <a:buChar char="▪"/>
            </a:pPr>
            <a:r>
              <a:rPr lang="en-GB" sz="1400"/>
              <a:t>Maths No Problem textbooks and workbooks- DFE/ NCETM accredited textbooks</a:t>
            </a:r>
            <a:endParaRPr/>
          </a:p>
          <a:p>
            <a:pPr indent="-336804" lvl="0" marL="342900" rtl="0" algn="l">
              <a:spcBef>
                <a:spcPts val="1000"/>
              </a:spcBef>
              <a:spcAft>
                <a:spcPts val="0"/>
              </a:spcAft>
              <a:buSzPct val="80000"/>
              <a:buFont typeface="Courier New"/>
              <a:buChar char="o"/>
            </a:pPr>
            <a:r>
              <a:rPr lang="en-GB" sz="1600" u="sng"/>
              <a:t>Science</a:t>
            </a:r>
            <a:endParaRPr/>
          </a:p>
          <a:p>
            <a:pPr indent="-280416" lvl="1" marL="742950" rtl="0" algn="l">
              <a:spcBef>
                <a:spcPts val="1000"/>
              </a:spcBef>
              <a:spcAft>
                <a:spcPts val="0"/>
              </a:spcAft>
              <a:buSzPct val="80000"/>
              <a:buFont typeface="Noto Sans Symbols"/>
              <a:buChar char="▪"/>
            </a:pPr>
            <a:r>
              <a:rPr lang="en-GB" sz="1400"/>
              <a:t>Space and beyond</a:t>
            </a:r>
            <a:endParaRPr/>
          </a:p>
          <a:p>
            <a:pPr indent="-336804" lvl="0" marL="342900" rtl="0" algn="l">
              <a:spcBef>
                <a:spcPts val="1000"/>
              </a:spcBef>
              <a:spcAft>
                <a:spcPts val="0"/>
              </a:spcAft>
              <a:buSzPct val="80000"/>
              <a:buFont typeface="Courier New"/>
              <a:buChar char="o"/>
            </a:pPr>
            <a:r>
              <a:rPr lang="en-GB" sz="1600" u="sng"/>
              <a:t>Wider Curriculum </a:t>
            </a:r>
            <a:endParaRPr/>
          </a:p>
          <a:p>
            <a:pPr indent="-280416" lvl="1" marL="742950" rtl="0" algn="l">
              <a:spcBef>
                <a:spcPts val="1000"/>
              </a:spcBef>
              <a:spcAft>
                <a:spcPts val="0"/>
              </a:spcAft>
              <a:buSzPct val="80000"/>
              <a:buFont typeface="Noto Sans Symbols"/>
              <a:buChar char="▪"/>
            </a:pPr>
            <a:r>
              <a:rPr lang="en-GB" sz="1400"/>
              <a:t>Computing-e-safety, network communications/ Spanish / Music – Adventures of Odysseus/ PE –throwing and catching and strategies (Netball) Yoga (6 weeks), swimming 2 weeks, health and fitness, DT healthy salads, Art-sculpture</a:t>
            </a:r>
            <a:endParaRPr/>
          </a:p>
          <a:p>
            <a:pPr indent="-280416" lvl="1" marL="742950" rtl="0" algn="l">
              <a:spcBef>
                <a:spcPts val="1000"/>
              </a:spcBef>
              <a:spcAft>
                <a:spcPts val="0"/>
              </a:spcAft>
              <a:buSzPct val="80000"/>
              <a:buFont typeface="Noto Sans Symbols"/>
              <a:buChar char="▪"/>
            </a:pPr>
            <a:r>
              <a:rPr lang="en-GB" sz="1400"/>
              <a:t>History and Geography – Ancient Greece / Europe</a:t>
            </a:r>
            <a:endParaRPr/>
          </a:p>
          <a:p>
            <a:pPr indent="-204469" lvl="1" marL="742950" rtl="0" algn="l">
              <a:spcBef>
                <a:spcPts val="1000"/>
              </a:spcBef>
              <a:spcAft>
                <a:spcPts val="0"/>
              </a:spcAft>
              <a:buSzPct val="80000"/>
              <a:buFont typeface="Noto Sans Symbols"/>
              <a:buNone/>
            </a:pPr>
            <a:r>
              <a:t/>
            </a:r>
            <a:endParaRPr/>
          </a:p>
          <a:p>
            <a:pPr indent="-204469" lvl="1" marL="742950" rtl="0" algn="l">
              <a:spcBef>
                <a:spcPts val="1000"/>
              </a:spcBef>
              <a:spcAft>
                <a:spcPts val="0"/>
              </a:spcAft>
              <a:buSzPct val="80000"/>
              <a:buFont typeface="Noto Sans Symbols"/>
              <a:buNone/>
            </a:pPr>
            <a:r>
              <a:t/>
            </a:r>
            <a:endParaRPr/>
          </a:p>
          <a:p>
            <a:pPr indent="-204469" lvl="1" marL="742950" rtl="0" algn="l">
              <a:spcBef>
                <a:spcPts val="1000"/>
              </a:spcBef>
              <a:spcAft>
                <a:spcPts val="0"/>
              </a:spcAft>
              <a:buSzPct val="80000"/>
              <a:buFont typeface="Noto Sans Symbols"/>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accent1"/>
              </a:buClr>
              <a:buSzPct val="100000"/>
              <a:buFont typeface="Trebuchet MS"/>
              <a:buNone/>
            </a:pPr>
            <a:r>
              <a:rPr lang="en-GB"/>
              <a:t>Curriculum Overview </a:t>
            </a:r>
            <a:br>
              <a:rPr lang="en-GB"/>
            </a:br>
            <a:r>
              <a:rPr lang="en-GB"/>
              <a:t>Spring-Our Community and Summer-Our Local Area</a:t>
            </a:r>
            <a:endParaRPr/>
          </a:p>
        </p:txBody>
      </p:sp>
      <p:sp>
        <p:nvSpPr>
          <p:cNvPr id="186" name="Google Shape;186;p8"/>
          <p:cNvSpPr txBox="1"/>
          <p:nvPr>
            <p:ph idx="1" type="body"/>
          </p:nvPr>
        </p:nvSpPr>
        <p:spPr>
          <a:xfrm>
            <a:off x="677334" y="2160588"/>
            <a:ext cx="8596668" cy="4446399"/>
          </a:xfrm>
          <a:prstGeom prst="rect">
            <a:avLst/>
          </a:prstGeom>
          <a:noFill/>
          <a:ln>
            <a:noFill/>
          </a:ln>
        </p:spPr>
        <p:txBody>
          <a:bodyPr anchorCtr="0" anchor="t" bIns="45700" lIns="91425" spcFirstLastPara="1" rIns="91425" wrap="square" tIns="45700">
            <a:normAutofit fontScale="77500" lnSpcReduction="10000"/>
          </a:bodyPr>
          <a:lstStyle/>
          <a:p>
            <a:pPr indent="-336042" lvl="0" marL="342900" rtl="0" algn="l">
              <a:spcBef>
                <a:spcPts val="0"/>
              </a:spcBef>
              <a:spcAft>
                <a:spcPts val="0"/>
              </a:spcAft>
              <a:buSzPct val="79999"/>
              <a:buChar char="►"/>
            </a:pPr>
            <a:r>
              <a:rPr lang="en-GB"/>
              <a:t>Spring – </a:t>
            </a:r>
            <a:r>
              <a:rPr b="1" lang="en-GB"/>
              <a:t>Our Community </a:t>
            </a:r>
            <a:r>
              <a:rPr lang="en-GB"/>
              <a:t>– Refugees &amp; Summer – </a:t>
            </a:r>
            <a:r>
              <a:rPr b="1" lang="en-GB"/>
              <a:t>Our Environment </a:t>
            </a:r>
            <a:r>
              <a:rPr lang="en-GB"/>
              <a:t>– Local area and Conservation</a:t>
            </a:r>
            <a:endParaRPr/>
          </a:p>
          <a:p>
            <a:pPr indent="0" lvl="0" marL="0" rtl="0" algn="l">
              <a:spcBef>
                <a:spcPts val="1000"/>
              </a:spcBef>
              <a:spcAft>
                <a:spcPts val="0"/>
              </a:spcAft>
              <a:buSzPct val="79999"/>
              <a:buNone/>
            </a:pPr>
            <a:r>
              <a:rPr lang="en-GB"/>
              <a:t>	</a:t>
            </a:r>
            <a:r>
              <a:rPr lang="en-GB" u="sng"/>
              <a:t>English</a:t>
            </a:r>
            <a:endParaRPr/>
          </a:p>
          <a:p>
            <a:pPr indent="-336042" lvl="0" marL="342900" rtl="0" algn="l">
              <a:spcBef>
                <a:spcPts val="1000"/>
              </a:spcBef>
              <a:spcAft>
                <a:spcPts val="0"/>
              </a:spcAft>
              <a:buSzPct val="79999"/>
              <a:buFont typeface="Courier New"/>
              <a:buChar char="o"/>
            </a:pPr>
            <a:r>
              <a:rPr lang="en-GB"/>
              <a:t>Boy at the Back of the Class / I am Malala / Jabberwocky / Just So Stories / Dragonology</a:t>
            </a:r>
            <a:endParaRPr/>
          </a:p>
          <a:p>
            <a:pPr indent="0" lvl="0" marL="0" rtl="0" algn="l">
              <a:spcBef>
                <a:spcPts val="1000"/>
              </a:spcBef>
              <a:spcAft>
                <a:spcPts val="0"/>
              </a:spcAft>
              <a:buSzPct val="79999"/>
              <a:buNone/>
            </a:pPr>
            <a:r>
              <a:rPr lang="en-GB"/>
              <a:t>	</a:t>
            </a:r>
            <a:r>
              <a:rPr lang="en-GB" u="sng"/>
              <a:t>Geography</a:t>
            </a:r>
            <a:endParaRPr/>
          </a:p>
          <a:p>
            <a:pPr indent="-336042" lvl="0" marL="342900" rtl="0" algn="l">
              <a:spcBef>
                <a:spcPts val="1000"/>
              </a:spcBef>
              <a:spcAft>
                <a:spcPts val="0"/>
              </a:spcAft>
              <a:buSzPct val="79999"/>
              <a:buFont typeface="Courier New"/>
              <a:buChar char="o"/>
            </a:pPr>
            <a:r>
              <a:rPr lang="en-GB"/>
              <a:t>Mapwork / Earthquakes &amp; Volcanoes</a:t>
            </a:r>
            <a:endParaRPr/>
          </a:p>
          <a:p>
            <a:pPr indent="-336042" lvl="0" marL="342900" rtl="0" algn="l">
              <a:spcBef>
                <a:spcPts val="1000"/>
              </a:spcBef>
              <a:spcAft>
                <a:spcPts val="0"/>
              </a:spcAft>
              <a:buSzPct val="79999"/>
              <a:buFont typeface="Courier New"/>
              <a:buChar char="o"/>
            </a:pPr>
            <a:r>
              <a:rPr lang="en-GB"/>
              <a:t>Case study of a city</a:t>
            </a:r>
            <a:endParaRPr/>
          </a:p>
          <a:p>
            <a:pPr indent="0" lvl="0" marL="0" rtl="0" algn="l">
              <a:spcBef>
                <a:spcPts val="1000"/>
              </a:spcBef>
              <a:spcAft>
                <a:spcPts val="0"/>
              </a:spcAft>
              <a:buSzPct val="79999"/>
              <a:buNone/>
            </a:pPr>
            <a:r>
              <a:rPr lang="en-GB"/>
              <a:t>	</a:t>
            </a:r>
            <a:r>
              <a:rPr lang="en-GB" u="sng"/>
              <a:t>Science</a:t>
            </a:r>
            <a:endParaRPr/>
          </a:p>
          <a:p>
            <a:pPr indent="-336042" lvl="0" marL="342900" rtl="0" algn="l">
              <a:spcBef>
                <a:spcPts val="1000"/>
              </a:spcBef>
              <a:spcAft>
                <a:spcPts val="0"/>
              </a:spcAft>
              <a:buSzPct val="79999"/>
              <a:buFont typeface="Courier New"/>
              <a:buChar char="o"/>
            </a:pPr>
            <a:r>
              <a:rPr lang="en-GB"/>
              <a:t>Forces  Materials</a:t>
            </a:r>
            <a:endParaRPr/>
          </a:p>
          <a:p>
            <a:pPr indent="-336042" lvl="0" marL="342900" rtl="0" algn="l">
              <a:spcBef>
                <a:spcPts val="1000"/>
              </a:spcBef>
              <a:spcAft>
                <a:spcPts val="0"/>
              </a:spcAft>
              <a:buSzPct val="79999"/>
              <a:buFont typeface="Courier New"/>
              <a:buChar char="o"/>
            </a:pPr>
            <a:r>
              <a:rPr lang="en-GB"/>
              <a:t>Plants &amp; Animals</a:t>
            </a:r>
            <a:endParaRPr/>
          </a:p>
          <a:p>
            <a:pPr indent="-336042" lvl="0" marL="342900" rtl="0" algn="l">
              <a:spcBef>
                <a:spcPts val="1000"/>
              </a:spcBef>
              <a:spcAft>
                <a:spcPts val="0"/>
              </a:spcAft>
              <a:buSzPct val="79999"/>
              <a:buFont typeface="Courier New"/>
              <a:buChar char="o"/>
            </a:pPr>
            <a:r>
              <a:rPr lang="en-GB" u="sng"/>
              <a:t>History</a:t>
            </a:r>
            <a:endParaRPr/>
          </a:p>
          <a:p>
            <a:pPr indent="-336042" lvl="0" marL="342900" rtl="0" algn="l">
              <a:spcBef>
                <a:spcPts val="1000"/>
              </a:spcBef>
              <a:spcAft>
                <a:spcPts val="0"/>
              </a:spcAft>
              <a:buSzPct val="79999"/>
              <a:buFont typeface="Courier New"/>
              <a:buChar char="o"/>
            </a:pPr>
            <a:r>
              <a:rPr lang="en-GB"/>
              <a:t>Why was Chester important to the Romans?</a:t>
            </a:r>
            <a:endParaRPr/>
          </a:p>
          <a:p>
            <a:pPr indent="-336042" lvl="0" marL="342900" rtl="0" algn="l">
              <a:spcBef>
                <a:spcPts val="1000"/>
              </a:spcBef>
              <a:spcAft>
                <a:spcPts val="0"/>
              </a:spcAft>
              <a:buSzPct val="79999"/>
              <a:buFont typeface="Courier New"/>
              <a:buChar char="o"/>
            </a:pPr>
            <a:r>
              <a:rPr lang="en-GB" u="sng"/>
              <a:t>PSHE</a:t>
            </a:r>
            <a:endParaRPr/>
          </a:p>
          <a:p>
            <a:pPr indent="-336042" lvl="0" marL="342900" rtl="0" algn="l">
              <a:spcBef>
                <a:spcPts val="1000"/>
              </a:spcBef>
              <a:spcAft>
                <a:spcPts val="0"/>
              </a:spcAft>
              <a:buSzPct val="79999"/>
              <a:buFont typeface="Courier New"/>
              <a:buChar char="o"/>
            </a:pPr>
            <a:r>
              <a:rPr lang="en-GB"/>
              <a:t>Hygiene and Puberty</a:t>
            </a:r>
            <a:endParaRPr/>
          </a:p>
          <a:p>
            <a:pPr indent="-265176" lvl="0" marL="342900" rtl="0" algn="l">
              <a:spcBef>
                <a:spcPts val="1000"/>
              </a:spcBef>
              <a:spcAft>
                <a:spcPts val="0"/>
              </a:spcAft>
              <a:buSzPct val="79999"/>
              <a:buFont typeface="Courier New"/>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1"/>
              </a:buClr>
              <a:buSzPts val="3600"/>
              <a:buFont typeface="Trebuchet MS"/>
              <a:buNone/>
            </a:pPr>
            <a:r>
              <a:rPr lang="en-GB"/>
              <a:t>Housekeeping: reminders</a:t>
            </a:r>
            <a:endParaRPr/>
          </a:p>
        </p:txBody>
      </p:sp>
      <p:sp>
        <p:nvSpPr>
          <p:cNvPr id="192" name="Google Shape;192;p9"/>
          <p:cNvSpPr txBox="1"/>
          <p:nvPr>
            <p:ph idx="1" type="body"/>
          </p:nvPr>
        </p:nvSpPr>
        <p:spPr>
          <a:xfrm>
            <a:off x="715617" y="2603500"/>
            <a:ext cx="9200750" cy="34163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440"/>
              <a:buChar char="►"/>
            </a:pPr>
            <a:r>
              <a:rPr lang="en-GB"/>
              <a:t>Be safe, be ready, be respectful underlines all we do </a:t>
            </a:r>
            <a:endParaRPr/>
          </a:p>
          <a:p>
            <a:pPr indent="-342900" lvl="0" marL="342900" rtl="0" algn="l">
              <a:spcBef>
                <a:spcPts val="1000"/>
              </a:spcBef>
              <a:spcAft>
                <a:spcPts val="0"/>
              </a:spcAft>
              <a:buSzPts val="1440"/>
              <a:buChar char="►"/>
            </a:pPr>
            <a:r>
              <a:rPr lang="en-GB"/>
              <a:t>Water Bottles – please bring in a named refillable water bottle daily</a:t>
            </a:r>
            <a:endParaRPr/>
          </a:p>
          <a:p>
            <a:pPr indent="-342900" lvl="0" marL="342900" rtl="0" algn="l">
              <a:spcBef>
                <a:spcPts val="1000"/>
              </a:spcBef>
              <a:spcAft>
                <a:spcPts val="0"/>
              </a:spcAft>
              <a:buSzPts val="1440"/>
              <a:buChar char="►"/>
            </a:pPr>
            <a:r>
              <a:rPr lang="en-GB"/>
              <a:t>Uniform – please name all items</a:t>
            </a:r>
            <a:endParaRPr/>
          </a:p>
          <a:p>
            <a:pPr indent="-342900" lvl="0" marL="342900" rtl="0" algn="l">
              <a:spcBef>
                <a:spcPts val="1000"/>
              </a:spcBef>
              <a:spcAft>
                <a:spcPts val="0"/>
              </a:spcAft>
              <a:buSzPts val="1440"/>
              <a:buChar char="►"/>
            </a:pPr>
            <a:r>
              <a:rPr lang="en-GB"/>
              <a:t>PE days – no earrings and long hair tied back please</a:t>
            </a:r>
            <a:endParaRPr/>
          </a:p>
          <a:p>
            <a:pPr indent="-342900" lvl="0" marL="342900" rtl="0" algn="l">
              <a:spcBef>
                <a:spcPts val="1000"/>
              </a:spcBef>
              <a:spcAft>
                <a:spcPts val="0"/>
              </a:spcAft>
              <a:buSzPts val="1440"/>
              <a:buChar char="►"/>
            </a:pPr>
            <a:r>
              <a:rPr lang="en-GB"/>
              <a:t>Playtime snacks – healthy snacks (fruit and vegetables-no chocolate/crisps)</a:t>
            </a:r>
            <a:endParaRPr/>
          </a:p>
          <a:p>
            <a:pPr indent="-342900" lvl="0" marL="342900" rtl="0" algn="l">
              <a:spcBef>
                <a:spcPts val="1000"/>
              </a:spcBef>
              <a:spcAft>
                <a:spcPts val="0"/>
              </a:spcAft>
              <a:buSzPts val="1440"/>
              <a:buChar char="►"/>
            </a:pPr>
            <a:r>
              <a:rPr lang="en-GB"/>
              <a:t>Mobile Phones  and smart watches are to be handed in each morning</a:t>
            </a:r>
            <a:endParaRPr/>
          </a:p>
          <a:p>
            <a:pPr indent="-342900" lvl="0" marL="342900" rtl="0" algn="l">
              <a:spcBef>
                <a:spcPts val="1000"/>
              </a:spcBef>
              <a:spcAft>
                <a:spcPts val="0"/>
              </a:spcAft>
              <a:buSzPts val="1440"/>
              <a:buChar char="►"/>
            </a:pPr>
            <a:r>
              <a:rPr lang="en-GB"/>
              <a:t>Walking home/change of arrangements–permission must be emailed to Year 5 team in advance using the year5comms@stbridgets.wirral.sch.uk email</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2017-09-22T14:55:15Z</dcterms:created>
  <dc:creator>nealr</dc:creator>
</cp:coreProperties>
</file>