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94D2C71-2970-414D-84CB-E5CF98AB3239}" type="datetimeFigureOut">
              <a:rPr lang="en-GB" smtClean="0"/>
              <a:t>04/12/2019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601017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94D2C71-2970-414D-84CB-E5CF98AB3239}" type="datetimeFigureOut">
              <a:rPr lang="en-GB" smtClean="0"/>
              <a:t>04/12/2019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1365879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94D2C71-2970-414D-84CB-E5CF98AB3239}" type="datetimeFigureOut">
              <a:rPr lang="en-GB" smtClean="0"/>
              <a:t>04/12/2019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4281047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94D2C71-2970-414D-84CB-E5CF98AB3239}" type="datetimeFigureOut">
              <a:rPr lang="en-GB" smtClean="0"/>
              <a:t>04/12/2019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110455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4D2C71-2970-414D-84CB-E5CF98AB3239}" type="datetimeFigureOut">
              <a:rPr lang="en-GB" smtClean="0"/>
              <a:t>04/12/2019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80494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94D2C71-2970-414D-84CB-E5CF98AB3239}" type="datetimeFigureOut">
              <a:rPr lang="en-GB" smtClean="0"/>
              <a:t>04/12/2019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4071026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94D2C71-2970-414D-84CB-E5CF98AB3239}" type="datetimeFigureOut">
              <a:rPr lang="en-GB" smtClean="0"/>
              <a:t>04/12/2019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2861770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94D2C71-2970-414D-84CB-E5CF98AB3239}" type="datetimeFigureOut">
              <a:rPr lang="en-GB" smtClean="0"/>
              <a:t>04/12/2019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3316444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4D2C71-2970-414D-84CB-E5CF98AB3239}" type="datetimeFigureOut">
              <a:rPr lang="en-GB" smtClean="0"/>
              <a:t>04/12/2019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3342963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94D2C71-2970-414D-84CB-E5CF98AB3239}" type="datetimeFigureOut">
              <a:rPr lang="en-GB" smtClean="0"/>
              <a:t>04/12/2019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2282569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94D2C71-2970-414D-84CB-E5CF98AB3239}" type="datetimeFigureOut">
              <a:rPr lang="en-GB" smtClean="0"/>
              <a:t>04/12/2019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BDD08C-C2DA-4536-9BBA-E44B48A69DE3}" type="slidenum">
              <a:rPr lang="en-GB" smtClean="0"/>
              <a:t>‹#›</a:t>
            </a:fld>
            <a:endParaRPr lang="en-GB"/>
          </a:p>
        </p:txBody>
      </p:sp>
    </p:spTree>
    <p:extLst>
      <p:ext uri="{BB962C8B-B14F-4D97-AF65-F5344CB8AC3E}">
        <p14:creationId xmlns:p14="http://schemas.microsoft.com/office/powerpoint/2010/main" val="70574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4D2C71-2970-414D-84CB-E5CF98AB3239}" type="datetimeFigureOut">
              <a:rPr lang="en-GB" smtClean="0"/>
              <a:t>04/12/2019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BDD08C-C2DA-4536-9BBA-E44B48A69DE3}" type="slidenum">
              <a:rPr lang="en-GB" smtClean="0"/>
              <a:t>‹#›</a:t>
            </a:fld>
            <a:endParaRPr lang="en-GB"/>
          </a:p>
        </p:txBody>
      </p:sp>
    </p:spTree>
    <p:extLst>
      <p:ext uri="{BB962C8B-B14F-4D97-AF65-F5344CB8AC3E}">
        <p14:creationId xmlns:p14="http://schemas.microsoft.com/office/powerpoint/2010/main" val="947136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6108" y="171996"/>
            <a:ext cx="8164286" cy="846908"/>
          </a:xfrm>
        </p:spPr>
        <p:txBody>
          <a:bodyPr>
            <a:normAutofit fontScale="90000"/>
          </a:bodyPr>
          <a:lstStyle/>
          <a:p>
            <a:r>
              <a:rPr lang="en-GB" dirty="0" smtClean="0"/>
              <a:t>RWI storybooks</a:t>
            </a:r>
            <a:endParaRPr lang="en-GB" dirty="0"/>
          </a:p>
        </p:txBody>
      </p:sp>
      <p:pic>
        <p:nvPicPr>
          <p:cNvPr id="1026" name="Picture 2" descr="Image result for rwi storyboo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1629" y="1033465"/>
            <a:ext cx="6159691" cy="431178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888479" y="1665864"/>
            <a:ext cx="4985658" cy="3046988"/>
          </a:xfrm>
          <a:prstGeom prst="rect">
            <a:avLst/>
          </a:prstGeom>
        </p:spPr>
        <p:txBody>
          <a:bodyPr wrap="square">
            <a:spAutoFit/>
          </a:bodyPr>
          <a:lstStyle/>
          <a:p>
            <a:pPr algn="just"/>
            <a:r>
              <a:rPr lang="en-GB" sz="2400" b="0" i="0" dirty="0" smtClean="0">
                <a:solidFill>
                  <a:srgbClr val="333333"/>
                </a:solidFill>
                <a:effectLst/>
              </a:rPr>
              <a:t>The Read Write Inc. Phonics storybooks provide structured practice in decoding words and reading through phonics. Each set of books is carefully graded so that children can read them with confidence, as soon as they have learned the sounds linked to the set.</a:t>
            </a:r>
            <a:endParaRPr lang="en-GB" sz="2400" dirty="0"/>
          </a:p>
        </p:txBody>
      </p:sp>
      <p:pic>
        <p:nvPicPr>
          <p:cNvPr id="1028" name="Picture 4" descr="Image result for rwi phonic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1320" y="5595369"/>
            <a:ext cx="5202817" cy="1104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2913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314121"/>
            <a:ext cx="10515600" cy="770709"/>
          </a:xfrm>
        </p:spPr>
        <p:txBody>
          <a:bodyPr/>
          <a:lstStyle/>
          <a:p>
            <a:pPr algn="ctr"/>
            <a:r>
              <a:rPr lang="en-GB" dirty="0" smtClean="0"/>
              <a:t>Why?</a:t>
            </a:r>
            <a:endParaRPr lang="en-GB" dirty="0"/>
          </a:p>
        </p:txBody>
      </p:sp>
      <p:sp>
        <p:nvSpPr>
          <p:cNvPr id="3" name="Content Placeholder 2"/>
          <p:cNvSpPr>
            <a:spLocks noGrp="1"/>
          </p:cNvSpPr>
          <p:nvPr>
            <p:ph idx="1"/>
          </p:nvPr>
        </p:nvSpPr>
        <p:spPr>
          <a:xfrm>
            <a:off x="0" y="1411401"/>
            <a:ext cx="11978640" cy="5112044"/>
          </a:xfrm>
        </p:spPr>
        <p:txBody>
          <a:bodyPr>
            <a:noAutofit/>
          </a:bodyPr>
          <a:lstStyle/>
          <a:p>
            <a:pPr algn="just">
              <a:buFontTx/>
              <a:buChar char="-"/>
            </a:pPr>
            <a:r>
              <a:rPr lang="en-GB" sz="2400" dirty="0"/>
              <a:t> it’s so important that children learn to read fluently as quickly as </a:t>
            </a:r>
            <a:r>
              <a:rPr lang="en-GB" sz="2400" dirty="0" smtClean="0"/>
              <a:t>possible.</a:t>
            </a:r>
          </a:p>
          <a:p>
            <a:pPr marL="0" indent="0" algn="just">
              <a:buNone/>
            </a:pPr>
            <a:endParaRPr lang="en-GB" sz="1000" dirty="0" smtClean="0"/>
          </a:p>
          <a:p>
            <a:pPr algn="just">
              <a:buFontTx/>
              <a:buChar char="-"/>
            </a:pPr>
            <a:r>
              <a:rPr lang="en-GB" sz="2400" dirty="0"/>
              <a:t>children read from books with the sounds they know, while they are learning to </a:t>
            </a:r>
            <a:r>
              <a:rPr lang="en-GB" sz="2400" dirty="0" smtClean="0"/>
              <a:t>read. The sequence of reading books shows a cumulative progression in phonics knowledge. </a:t>
            </a:r>
          </a:p>
          <a:p>
            <a:pPr marL="0" indent="0" algn="just">
              <a:buNone/>
            </a:pPr>
            <a:endParaRPr lang="en-GB" sz="1050" dirty="0" smtClean="0"/>
          </a:p>
          <a:p>
            <a:pPr algn="just">
              <a:buFontTx/>
              <a:buChar char="-"/>
            </a:pPr>
            <a:r>
              <a:rPr lang="en-GB" sz="2400" dirty="0"/>
              <a:t>g</a:t>
            </a:r>
            <a:r>
              <a:rPr lang="en-GB" sz="2400" dirty="0" smtClean="0"/>
              <a:t>ive pupils sufficient practice in reading and re-reading books that match the grapheme-phoneme correspondences they know, both at school and at home.</a:t>
            </a:r>
          </a:p>
          <a:p>
            <a:pPr marL="0" indent="0" algn="just">
              <a:buNone/>
            </a:pPr>
            <a:endParaRPr lang="en-GB" sz="1050" dirty="0" smtClean="0"/>
          </a:p>
          <a:p>
            <a:pPr algn="just">
              <a:buFontTx/>
              <a:buChar char="-"/>
            </a:pPr>
            <a:r>
              <a:rPr lang="en-GB" sz="2400" dirty="0" smtClean="0"/>
              <a:t>we </a:t>
            </a:r>
            <a:r>
              <a:rPr lang="en-GB" sz="2400" dirty="0"/>
              <a:t>believe that the key to pupils’ success is their ability to read. </a:t>
            </a:r>
            <a:endParaRPr lang="en-GB" sz="2400" dirty="0" smtClean="0"/>
          </a:p>
          <a:p>
            <a:pPr algn="just">
              <a:buFontTx/>
              <a:buChar char="-"/>
            </a:pPr>
            <a:endParaRPr lang="en-GB" sz="1000" dirty="0" smtClean="0"/>
          </a:p>
          <a:p>
            <a:pPr algn="just">
              <a:buFontTx/>
              <a:buChar char="-"/>
            </a:pPr>
            <a:r>
              <a:rPr lang="en-GB" sz="2400" dirty="0" smtClean="0"/>
              <a:t>the ongoing assessment of pupils’ phonics progress is sufficiently frequent and detailed to identify any pupil who is falling behind the programme’s pace.</a:t>
            </a:r>
          </a:p>
        </p:txBody>
      </p:sp>
      <p:pic>
        <p:nvPicPr>
          <p:cNvPr id="4" name="Picture 4" descr="Image result for rwi phon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2846" y="5769652"/>
            <a:ext cx="4023360" cy="8544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65754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mage result for rwi phon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5823" y="5595369"/>
            <a:ext cx="5202817" cy="1104928"/>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p:cNvSpPr>
            <a:spLocks noGrp="1"/>
          </p:cNvSpPr>
          <p:nvPr>
            <p:ph idx="1"/>
          </p:nvPr>
        </p:nvSpPr>
        <p:spPr/>
        <p:txBody>
          <a:bodyPr>
            <a:normAutofit fontScale="92500" lnSpcReduction="20000"/>
          </a:bodyPr>
          <a:lstStyle/>
          <a:p>
            <a:pPr algn="just">
              <a:buFontTx/>
              <a:buChar char="-"/>
            </a:pPr>
            <a:r>
              <a:rPr lang="en-GB" dirty="0" smtClean="0"/>
              <a:t>Lively phonics books are closely matched to children’s increasing knowledge of phonics and ‘tricky’ words (red words) so that, early on, they experience plenty of success. Repeated readings of the texts support their increasingly fluent decoding.</a:t>
            </a:r>
          </a:p>
          <a:p>
            <a:pPr marL="0" indent="0" algn="just">
              <a:buNone/>
            </a:pPr>
            <a:endParaRPr lang="en-GB" dirty="0" smtClean="0"/>
          </a:p>
          <a:p>
            <a:pPr algn="just">
              <a:buFontTx/>
              <a:buChar char="-"/>
            </a:pPr>
            <a:r>
              <a:rPr lang="en-GB" dirty="0" smtClean="0"/>
              <a:t>A thought provoking introduction, prompts for thinking out loud and discussion help teachers ensure that children comprehend what they are reading.</a:t>
            </a:r>
          </a:p>
          <a:p>
            <a:pPr marL="0" indent="0" algn="just">
              <a:buNone/>
            </a:pPr>
            <a:endParaRPr lang="en-GB" dirty="0" smtClean="0"/>
          </a:p>
          <a:p>
            <a:pPr algn="just">
              <a:buFontTx/>
              <a:buChar char="-"/>
            </a:pPr>
            <a:r>
              <a:rPr lang="en-GB" dirty="0" smtClean="0"/>
              <a:t>Teachers read aloud and discuss picture books with similar themes to those in the storybooks, so children build up background knowledge of the storybook.</a:t>
            </a:r>
          </a:p>
          <a:p>
            <a:pPr>
              <a:buFontTx/>
              <a:buChar char="-"/>
            </a:pPr>
            <a:endParaRPr lang="en-GB" dirty="0"/>
          </a:p>
        </p:txBody>
      </p:sp>
      <p:sp>
        <p:nvSpPr>
          <p:cNvPr id="6" name="Title 5"/>
          <p:cNvSpPr>
            <a:spLocks noGrp="1"/>
          </p:cNvSpPr>
          <p:nvPr>
            <p:ph type="title"/>
          </p:nvPr>
        </p:nvSpPr>
        <p:spPr/>
        <p:txBody>
          <a:bodyPr/>
          <a:lstStyle/>
          <a:p>
            <a:pPr algn="ctr"/>
            <a:r>
              <a:rPr lang="en-GB" dirty="0" smtClean="0"/>
              <a:t>Storybooks</a:t>
            </a:r>
            <a:endParaRPr lang="en-GB" dirty="0"/>
          </a:p>
        </p:txBody>
      </p:sp>
    </p:spTree>
    <p:extLst>
      <p:ext uri="{BB962C8B-B14F-4D97-AF65-F5344CB8AC3E}">
        <p14:creationId xmlns:p14="http://schemas.microsoft.com/office/powerpoint/2010/main" val="2977609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mage result for rwi phon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5823" y="5595369"/>
            <a:ext cx="5202817" cy="1104928"/>
          </a:xfrm>
          <a:prstGeom prst="rect">
            <a:avLst/>
          </a:prstGeom>
          <a:noFill/>
          <a:extLst>
            <a:ext uri="{909E8E84-426E-40DD-AFC4-6F175D3DCCD1}">
              <a14:hiddenFill xmlns:a14="http://schemas.microsoft.com/office/drawing/2010/main">
                <a:solidFill>
                  <a:srgbClr val="FFFFFF"/>
                </a:solidFill>
              </a14:hiddenFill>
            </a:ext>
          </a:extLst>
        </p:spPr>
      </p:pic>
      <p:sp>
        <p:nvSpPr>
          <p:cNvPr id="6" name="Title 5"/>
          <p:cNvSpPr>
            <a:spLocks noGrp="1"/>
          </p:cNvSpPr>
          <p:nvPr>
            <p:ph type="title"/>
          </p:nvPr>
        </p:nvSpPr>
        <p:spPr>
          <a:xfrm>
            <a:off x="838200" y="496898"/>
            <a:ext cx="10515600" cy="601526"/>
          </a:xfrm>
        </p:spPr>
        <p:txBody>
          <a:bodyPr>
            <a:normAutofit fontScale="90000"/>
          </a:bodyPr>
          <a:lstStyle/>
          <a:p>
            <a:pPr algn="ctr"/>
            <a:r>
              <a:rPr lang="en-GB" dirty="0" smtClean="0"/>
              <a:t>Phonics books- reading</a:t>
            </a:r>
            <a:endParaRPr lang="en-GB" dirty="0"/>
          </a:p>
        </p:txBody>
      </p:sp>
      <p:sp>
        <p:nvSpPr>
          <p:cNvPr id="2" name="Content Placeholder 1"/>
          <p:cNvSpPr>
            <a:spLocks noGrp="1"/>
          </p:cNvSpPr>
          <p:nvPr>
            <p:ph idx="1"/>
          </p:nvPr>
        </p:nvSpPr>
        <p:spPr>
          <a:xfrm>
            <a:off x="838200" y="1701231"/>
            <a:ext cx="10515600" cy="2975272"/>
          </a:xfrm>
        </p:spPr>
        <p:txBody>
          <a:bodyPr>
            <a:normAutofit/>
          </a:bodyPr>
          <a:lstStyle/>
          <a:p>
            <a:pPr marL="0" indent="0" algn="just">
              <a:buNone/>
            </a:pPr>
            <a:r>
              <a:rPr lang="en-GB" sz="3200" dirty="0" smtClean="0"/>
              <a:t>Children read the story at least 3 times during the week. </a:t>
            </a:r>
            <a:r>
              <a:rPr lang="en-GB" sz="3200" dirty="0" smtClean="0"/>
              <a:t>On </a:t>
            </a:r>
            <a:r>
              <a:rPr lang="en-GB" sz="3200" dirty="0" smtClean="0"/>
              <a:t>the</a:t>
            </a:r>
            <a:r>
              <a:rPr lang="en-GB" sz="3200" b="1" dirty="0" smtClean="0"/>
              <a:t> first read</a:t>
            </a:r>
            <a:r>
              <a:rPr lang="en-GB" sz="3200" dirty="0" smtClean="0"/>
              <a:t>, children focus on </a:t>
            </a:r>
            <a:r>
              <a:rPr lang="en-GB" sz="3200" b="1" dirty="0" smtClean="0"/>
              <a:t>accurate word </a:t>
            </a:r>
            <a:r>
              <a:rPr lang="en-GB" sz="3200" b="1" dirty="0" smtClean="0"/>
              <a:t>reading</a:t>
            </a:r>
            <a:r>
              <a:rPr lang="en-GB" sz="3200" dirty="0" smtClean="0"/>
              <a:t>; the </a:t>
            </a:r>
            <a:r>
              <a:rPr lang="en-GB" sz="3200" b="1" dirty="0" smtClean="0"/>
              <a:t>second</a:t>
            </a:r>
            <a:r>
              <a:rPr lang="en-GB" sz="3200" dirty="0" smtClean="0"/>
              <a:t>, on </a:t>
            </a:r>
            <a:r>
              <a:rPr lang="en-GB" sz="3200" b="1" dirty="0" smtClean="0"/>
              <a:t>developing fluency</a:t>
            </a:r>
            <a:r>
              <a:rPr lang="en-GB" sz="3200" dirty="0" smtClean="0"/>
              <a:t>; and the </a:t>
            </a:r>
            <a:r>
              <a:rPr lang="en-GB" sz="3200" b="1" dirty="0" smtClean="0"/>
              <a:t>third</a:t>
            </a:r>
            <a:r>
              <a:rPr lang="en-GB" sz="3200" dirty="0" smtClean="0"/>
              <a:t>, on </a:t>
            </a:r>
            <a:r>
              <a:rPr lang="en-GB" sz="3200" b="1" dirty="0" smtClean="0"/>
              <a:t>comprehension</a:t>
            </a:r>
            <a:r>
              <a:rPr lang="en-GB" sz="3200" dirty="0" smtClean="0"/>
              <a:t>. Fluency and comprehension increase with each repeated reading.</a:t>
            </a:r>
            <a:endParaRPr lang="en-GB" sz="3200" dirty="0"/>
          </a:p>
        </p:txBody>
      </p:sp>
    </p:spTree>
    <p:extLst>
      <p:ext uri="{BB962C8B-B14F-4D97-AF65-F5344CB8AC3E}">
        <p14:creationId xmlns:p14="http://schemas.microsoft.com/office/powerpoint/2010/main" val="3486729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mage result for rwi phon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5823" y="5595369"/>
            <a:ext cx="5202817" cy="1104928"/>
          </a:xfrm>
          <a:prstGeom prst="rect">
            <a:avLst/>
          </a:prstGeom>
          <a:noFill/>
          <a:extLst>
            <a:ext uri="{909E8E84-426E-40DD-AFC4-6F175D3DCCD1}">
              <a14:hiddenFill xmlns:a14="http://schemas.microsoft.com/office/drawing/2010/main">
                <a:solidFill>
                  <a:srgbClr val="FFFFFF"/>
                </a:solidFill>
              </a14:hiddenFill>
            </a:ext>
          </a:extLst>
        </p:spPr>
      </p:pic>
      <p:sp>
        <p:nvSpPr>
          <p:cNvPr id="6" name="Title 5"/>
          <p:cNvSpPr>
            <a:spLocks noGrp="1"/>
          </p:cNvSpPr>
          <p:nvPr>
            <p:ph type="title"/>
          </p:nvPr>
        </p:nvSpPr>
        <p:spPr>
          <a:xfrm>
            <a:off x="838200" y="496898"/>
            <a:ext cx="10515600" cy="601526"/>
          </a:xfrm>
        </p:spPr>
        <p:txBody>
          <a:bodyPr>
            <a:normAutofit fontScale="90000"/>
          </a:bodyPr>
          <a:lstStyle/>
          <a:p>
            <a:pPr algn="ctr"/>
            <a:r>
              <a:rPr lang="en-GB" sz="5300" dirty="0" smtClean="0"/>
              <a:t>Accuracy</a:t>
            </a:r>
            <a:r>
              <a:rPr lang="en-GB" dirty="0" smtClean="0"/>
              <a:t>:</a:t>
            </a:r>
            <a:endParaRPr lang="en-GB" dirty="0"/>
          </a:p>
        </p:txBody>
      </p:sp>
      <p:sp>
        <p:nvSpPr>
          <p:cNvPr id="2" name="Content Placeholder 1"/>
          <p:cNvSpPr>
            <a:spLocks noGrp="1"/>
          </p:cNvSpPr>
          <p:nvPr>
            <p:ph idx="1"/>
          </p:nvPr>
        </p:nvSpPr>
        <p:spPr>
          <a:xfrm>
            <a:off x="287383" y="1701230"/>
            <a:ext cx="11066417" cy="3171215"/>
          </a:xfrm>
        </p:spPr>
        <p:txBody>
          <a:bodyPr>
            <a:normAutofit/>
          </a:bodyPr>
          <a:lstStyle/>
          <a:p>
            <a:pPr marL="0" indent="0" algn="just">
              <a:buNone/>
            </a:pPr>
            <a:r>
              <a:rPr lang="en-GB" sz="3600" dirty="0" smtClean="0"/>
              <a:t>Children learn to:</a:t>
            </a:r>
          </a:p>
          <a:p>
            <a:pPr marL="0" indent="0" algn="just">
              <a:buNone/>
            </a:pPr>
            <a:r>
              <a:rPr lang="en-GB" sz="3600" dirty="0" smtClean="0"/>
              <a:t>-review </a:t>
            </a:r>
            <a:r>
              <a:rPr lang="en-GB" sz="3600" dirty="0" smtClean="0"/>
              <a:t>previously taught sounds,</a:t>
            </a:r>
          </a:p>
          <a:p>
            <a:pPr marL="0" indent="0" algn="just">
              <a:buNone/>
            </a:pPr>
            <a:r>
              <a:rPr lang="en-GB" sz="3600" dirty="0" smtClean="0"/>
              <a:t>-sound out the names of characters and unfamiliar words,</a:t>
            </a:r>
          </a:p>
          <a:p>
            <a:pPr marL="0" indent="0" algn="just">
              <a:buNone/>
            </a:pPr>
            <a:r>
              <a:rPr lang="en-GB" sz="3600" dirty="0" smtClean="0"/>
              <a:t>-understand the meanings of new words</a:t>
            </a:r>
            <a:r>
              <a:rPr lang="en-GB" sz="3600" dirty="0" smtClean="0"/>
              <a:t>,</a:t>
            </a:r>
            <a:endParaRPr lang="en-GB" sz="3600" dirty="0" smtClean="0"/>
          </a:p>
        </p:txBody>
      </p:sp>
    </p:spTree>
    <p:extLst>
      <p:ext uri="{BB962C8B-B14F-4D97-AF65-F5344CB8AC3E}">
        <p14:creationId xmlns:p14="http://schemas.microsoft.com/office/powerpoint/2010/main" val="41835623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mage result for rwi phon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5823" y="5595369"/>
            <a:ext cx="5202817" cy="1104928"/>
          </a:xfrm>
          <a:prstGeom prst="rect">
            <a:avLst/>
          </a:prstGeom>
          <a:noFill/>
          <a:extLst>
            <a:ext uri="{909E8E84-426E-40DD-AFC4-6F175D3DCCD1}">
              <a14:hiddenFill xmlns:a14="http://schemas.microsoft.com/office/drawing/2010/main">
                <a:solidFill>
                  <a:srgbClr val="FFFFFF"/>
                </a:solidFill>
              </a14:hiddenFill>
            </a:ext>
          </a:extLst>
        </p:spPr>
      </p:pic>
      <p:sp>
        <p:nvSpPr>
          <p:cNvPr id="6" name="Title 5"/>
          <p:cNvSpPr>
            <a:spLocks noGrp="1"/>
          </p:cNvSpPr>
          <p:nvPr>
            <p:ph type="title"/>
          </p:nvPr>
        </p:nvSpPr>
        <p:spPr>
          <a:xfrm>
            <a:off x="838200" y="496898"/>
            <a:ext cx="10515600" cy="601526"/>
          </a:xfrm>
        </p:spPr>
        <p:txBody>
          <a:bodyPr>
            <a:noAutofit/>
          </a:bodyPr>
          <a:lstStyle/>
          <a:p>
            <a:pPr algn="ctr"/>
            <a:r>
              <a:rPr lang="en-GB" sz="4800" dirty="0" smtClean="0"/>
              <a:t>Fluency:</a:t>
            </a:r>
            <a:endParaRPr lang="en-GB" sz="4800" dirty="0"/>
          </a:p>
        </p:txBody>
      </p:sp>
      <p:sp>
        <p:nvSpPr>
          <p:cNvPr id="2" name="Content Placeholder 1"/>
          <p:cNvSpPr>
            <a:spLocks noGrp="1"/>
          </p:cNvSpPr>
          <p:nvPr>
            <p:ph idx="1"/>
          </p:nvPr>
        </p:nvSpPr>
        <p:spPr>
          <a:xfrm>
            <a:off x="209006" y="1701230"/>
            <a:ext cx="11144794" cy="3171215"/>
          </a:xfrm>
        </p:spPr>
        <p:txBody>
          <a:bodyPr>
            <a:normAutofit/>
          </a:bodyPr>
          <a:lstStyle/>
          <a:p>
            <a:pPr marL="0" indent="0" algn="just">
              <a:buNone/>
            </a:pPr>
            <a:r>
              <a:rPr lang="en-GB" sz="3600" dirty="0" smtClean="0"/>
              <a:t>Children learn to:</a:t>
            </a:r>
          </a:p>
          <a:p>
            <a:pPr marL="0" indent="0" algn="just">
              <a:buNone/>
            </a:pPr>
            <a:r>
              <a:rPr lang="en-GB" sz="3600" dirty="0" smtClean="0"/>
              <a:t>-read the words in the story speedily,</a:t>
            </a:r>
          </a:p>
          <a:p>
            <a:pPr marL="0" indent="0" algn="just">
              <a:buNone/>
            </a:pPr>
            <a:r>
              <a:rPr lang="en-GB" sz="3600" dirty="0" smtClean="0"/>
              <a:t>-track the story, ‘jumping in’ when the teacher hesitates</a:t>
            </a:r>
            <a:r>
              <a:rPr lang="en-GB" sz="3600" dirty="0" smtClean="0"/>
              <a:t>,</a:t>
            </a:r>
            <a:endParaRPr lang="en-GB" sz="3600" dirty="0" smtClean="0"/>
          </a:p>
        </p:txBody>
      </p:sp>
    </p:spTree>
    <p:extLst>
      <p:ext uri="{BB962C8B-B14F-4D97-AF65-F5344CB8AC3E}">
        <p14:creationId xmlns:p14="http://schemas.microsoft.com/office/powerpoint/2010/main" val="3645397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mage result for rwi phon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5823" y="5595369"/>
            <a:ext cx="5202817" cy="1104928"/>
          </a:xfrm>
          <a:prstGeom prst="rect">
            <a:avLst/>
          </a:prstGeom>
          <a:noFill/>
          <a:extLst>
            <a:ext uri="{909E8E84-426E-40DD-AFC4-6F175D3DCCD1}">
              <a14:hiddenFill xmlns:a14="http://schemas.microsoft.com/office/drawing/2010/main">
                <a:solidFill>
                  <a:srgbClr val="FFFFFF"/>
                </a:solidFill>
              </a14:hiddenFill>
            </a:ext>
          </a:extLst>
        </p:spPr>
      </p:pic>
      <p:sp>
        <p:nvSpPr>
          <p:cNvPr id="6" name="Title 5"/>
          <p:cNvSpPr>
            <a:spLocks noGrp="1"/>
          </p:cNvSpPr>
          <p:nvPr>
            <p:ph type="title"/>
          </p:nvPr>
        </p:nvSpPr>
        <p:spPr>
          <a:xfrm>
            <a:off x="838200" y="496898"/>
            <a:ext cx="10515600" cy="601526"/>
          </a:xfrm>
        </p:spPr>
        <p:txBody>
          <a:bodyPr>
            <a:noAutofit/>
          </a:bodyPr>
          <a:lstStyle/>
          <a:p>
            <a:pPr algn="ctr"/>
            <a:r>
              <a:rPr lang="en-GB" sz="4800" dirty="0" smtClean="0"/>
              <a:t>Comprehension:</a:t>
            </a:r>
            <a:endParaRPr lang="en-GB" sz="4800" dirty="0"/>
          </a:p>
        </p:txBody>
      </p:sp>
      <p:sp>
        <p:nvSpPr>
          <p:cNvPr id="2" name="Content Placeholder 1"/>
          <p:cNvSpPr>
            <a:spLocks noGrp="1"/>
          </p:cNvSpPr>
          <p:nvPr>
            <p:ph idx="1"/>
          </p:nvPr>
        </p:nvSpPr>
        <p:spPr>
          <a:xfrm>
            <a:off x="535577" y="1701230"/>
            <a:ext cx="10818223" cy="3171215"/>
          </a:xfrm>
        </p:spPr>
        <p:txBody>
          <a:bodyPr>
            <a:normAutofit/>
          </a:bodyPr>
          <a:lstStyle/>
          <a:p>
            <a:pPr marL="0" indent="0" algn="just">
              <a:buNone/>
            </a:pPr>
            <a:r>
              <a:rPr lang="en-GB" sz="3600" dirty="0" smtClean="0"/>
              <a:t>Children learn to:</a:t>
            </a:r>
          </a:p>
          <a:p>
            <a:pPr marL="0" indent="0" algn="just">
              <a:buNone/>
            </a:pPr>
            <a:r>
              <a:rPr lang="en-GB" sz="3600" dirty="0" smtClean="0"/>
              <a:t>-predict the outcome, </a:t>
            </a:r>
            <a:endParaRPr lang="en-GB" sz="3600" dirty="0" smtClean="0"/>
          </a:p>
          <a:p>
            <a:pPr marL="0" indent="0" algn="just">
              <a:buNone/>
            </a:pPr>
            <a:r>
              <a:rPr lang="en-GB" sz="3600" dirty="0" smtClean="0"/>
              <a:t>-</a:t>
            </a:r>
            <a:r>
              <a:rPr lang="en-GB" sz="3600" dirty="0" smtClean="0"/>
              <a:t>discuss and compare key moments in the story,</a:t>
            </a:r>
          </a:p>
          <a:p>
            <a:pPr marL="0" indent="0" algn="just">
              <a:buNone/>
            </a:pPr>
            <a:r>
              <a:rPr lang="en-GB" sz="3600" dirty="0" smtClean="0"/>
              <a:t>-</a:t>
            </a:r>
            <a:r>
              <a:rPr lang="en-GB" sz="3600" dirty="0" smtClean="0"/>
              <a:t>answer questions about the story,</a:t>
            </a:r>
          </a:p>
          <a:p>
            <a:pPr marL="0" indent="0" algn="just">
              <a:buNone/>
            </a:pPr>
            <a:r>
              <a:rPr lang="en-GB" sz="3600" dirty="0" smtClean="0"/>
              <a:t>-read the same story at home.</a:t>
            </a:r>
          </a:p>
          <a:p>
            <a:pPr marL="0" indent="0" algn="just">
              <a:buNone/>
            </a:pPr>
            <a:endParaRPr lang="en-GB" dirty="0"/>
          </a:p>
        </p:txBody>
      </p:sp>
    </p:spTree>
    <p:extLst>
      <p:ext uri="{BB962C8B-B14F-4D97-AF65-F5344CB8AC3E}">
        <p14:creationId xmlns:p14="http://schemas.microsoft.com/office/powerpoint/2010/main" val="2029902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780868" y="182880"/>
            <a:ext cx="10515600" cy="1325563"/>
          </a:xfrm>
        </p:spPr>
        <p:txBody>
          <a:bodyPr>
            <a:normAutofit/>
          </a:bodyPr>
          <a:lstStyle/>
          <a:p>
            <a:pPr algn="ctr"/>
            <a:r>
              <a:rPr lang="en-GB" dirty="0" smtClean="0"/>
              <a:t>Home reading</a:t>
            </a:r>
            <a:br>
              <a:rPr lang="en-GB" dirty="0" smtClean="0"/>
            </a:br>
            <a:endParaRPr lang="en-GB" sz="3600" dirty="0"/>
          </a:p>
        </p:txBody>
      </p:sp>
      <p:pic>
        <p:nvPicPr>
          <p:cNvPr id="4" name="Picture 4" descr="Image result for rwi phon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7447" y="5389217"/>
            <a:ext cx="5202817" cy="110492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a:spLocks noGrp="1"/>
          </p:cNvSpPr>
          <p:nvPr>
            <p:ph idx="1"/>
          </p:nvPr>
        </p:nvSpPr>
        <p:spPr>
          <a:xfrm>
            <a:off x="838200" y="1825625"/>
            <a:ext cx="10515600" cy="4351338"/>
          </a:xfrm>
        </p:spPr>
        <p:txBody>
          <a:bodyPr>
            <a:normAutofit/>
          </a:bodyPr>
          <a:lstStyle/>
          <a:p>
            <a:pPr marL="0" indent="0">
              <a:buNone/>
            </a:pPr>
            <a:r>
              <a:rPr lang="en-GB" dirty="0" smtClean="0"/>
              <a:t>At the end of the week we </a:t>
            </a:r>
            <a:r>
              <a:rPr lang="en-GB" dirty="0" smtClean="0"/>
              <a:t>will </a:t>
            </a:r>
            <a:r>
              <a:rPr lang="en-GB" dirty="0" smtClean="0"/>
              <a:t>send the </a:t>
            </a:r>
            <a:r>
              <a:rPr lang="en-GB" dirty="0" smtClean="0"/>
              <a:t>books </a:t>
            </a:r>
            <a:r>
              <a:rPr lang="en-GB" dirty="0" smtClean="0"/>
              <a:t>home</a:t>
            </a:r>
            <a:r>
              <a:rPr lang="en-GB" dirty="0" smtClean="0"/>
              <a:t>. </a:t>
            </a:r>
          </a:p>
          <a:p>
            <a:pPr marL="0" indent="0">
              <a:buNone/>
            </a:pPr>
            <a:r>
              <a:rPr lang="en-GB" dirty="0" smtClean="0"/>
              <a:t>Please listen to your child read the storybook and celebrate their success’ with them.</a:t>
            </a:r>
          </a:p>
          <a:p>
            <a:pPr marL="0" indent="0">
              <a:buNone/>
            </a:pPr>
            <a:endParaRPr lang="en-GB" dirty="0"/>
          </a:p>
          <a:p>
            <a:pPr marL="0" indent="0">
              <a:buNone/>
            </a:pPr>
            <a:r>
              <a:rPr lang="en-GB" dirty="0" smtClean="0"/>
              <a:t>There is no reading record.</a:t>
            </a:r>
          </a:p>
          <a:p>
            <a:pPr marL="0" indent="0">
              <a:buNone/>
            </a:pPr>
            <a:endParaRPr lang="en-GB" dirty="0"/>
          </a:p>
          <a:p>
            <a:pPr marL="0" indent="0">
              <a:buNone/>
            </a:pPr>
            <a:r>
              <a:rPr lang="en-GB" dirty="0" smtClean="0"/>
              <a:t>Books must be returned to school on Monday.</a:t>
            </a:r>
            <a:endParaRPr lang="en-GB" dirty="0" smtClean="0"/>
          </a:p>
          <a:p>
            <a:pPr marL="0" indent="0">
              <a:buNone/>
            </a:pPr>
            <a:endParaRPr lang="en-GB" dirty="0"/>
          </a:p>
        </p:txBody>
      </p:sp>
    </p:spTree>
    <p:extLst>
      <p:ext uri="{BB962C8B-B14F-4D97-AF65-F5344CB8AC3E}">
        <p14:creationId xmlns:p14="http://schemas.microsoft.com/office/powerpoint/2010/main" val="3665507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337</Words>
  <Application>Microsoft Office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RWI storybooks</vt:lpstr>
      <vt:lpstr>Why?</vt:lpstr>
      <vt:lpstr>Storybooks</vt:lpstr>
      <vt:lpstr>Phonics books- reading</vt:lpstr>
      <vt:lpstr>Accuracy:</vt:lpstr>
      <vt:lpstr>Fluency:</vt:lpstr>
      <vt:lpstr>Comprehension:</vt:lpstr>
      <vt:lpstr>Home reading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RWI storybooks</dc:title>
  <dc:creator>NealV</dc:creator>
  <cp:lastModifiedBy>NealV</cp:lastModifiedBy>
  <cp:revision>15</cp:revision>
  <dcterms:created xsi:type="dcterms:W3CDTF">2019-11-05T20:10:55Z</dcterms:created>
  <dcterms:modified xsi:type="dcterms:W3CDTF">2019-12-04T21:56:21Z</dcterms:modified>
</cp:coreProperties>
</file>